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9"/>
  </p:notesMasterIdLst>
  <p:handoutMasterIdLst>
    <p:handoutMasterId r:id="rId40"/>
  </p:handoutMasterIdLst>
  <p:sldIdLst>
    <p:sldId id="256" r:id="rId14"/>
    <p:sldId id="298" r:id="rId15"/>
    <p:sldId id="299" r:id="rId16"/>
    <p:sldId id="264" r:id="rId17"/>
    <p:sldId id="263" r:id="rId18"/>
    <p:sldId id="301" r:id="rId19"/>
    <p:sldId id="321" r:id="rId20"/>
    <p:sldId id="265" r:id="rId21"/>
    <p:sldId id="323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24" r:id="rId37"/>
    <p:sldId id="318" r:id="rId3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30-07-2018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30-07-2018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30-07-2018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30-07-2018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30-07-2018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30-07-2018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30-07-2018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30-07-2018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30-07-2018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30-07-2018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</a:t>
            </a:r>
            <a:r>
              <a:rPr lang="es-CL" sz="2400" b="1" cap="all" dirty="0" smtClean="0">
                <a:latin typeface="+mn-lt"/>
              </a:rPr>
              <a:t>arzo</a:t>
            </a:r>
            <a:r>
              <a:rPr lang="es-CL" sz="2400" b="1" dirty="0" smtClean="0">
                <a:latin typeface="+mn-lt"/>
              </a:rPr>
              <a:t> </a:t>
            </a:r>
            <a:r>
              <a:rPr lang="es-CL" sz="2400" b="1" dirty="0" smtClean="0">
                <a:latin typeface="+mn-lt"/>
              </a:rPr>
              <a:t>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28171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40713"/>
              </p:ext>
            </p:extLst>
          </p:nvPr>
        </p:nvGraphicFramePr>
        <p:xfrm>
          <a:off x="414336" y="1831057"/>
          <a:ext cx="828975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8975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936083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290540"/>
              </p:ext>
            </p:extLst>
          </p:nvPr>
        </p:nvGraphicFramePr>
        <p:xfrm>
          <a:off x="414337" y="1844824"/>
          <a:ext cx="830846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44824"/>
                        <a:ext cx="830846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70080"/>
              </p:ext>
            </p:extLst>
          </p:nvPr>
        </p:nvGraphicFramePr>
        <p:xfrm>
          <a:off x="414337" y="1759049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9049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4727"/>
              </p:ext>
            </p:extLst>
          </p:nvPr>
        </p:nvGraphicFramePr>
        <p:xfrm>
          <a:off x="414335" y="1698233"/>
          <a:ext cx="8210799" cy="461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698233"/>
                        <a:ext cx="8210799" cy="461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71978"/>
              </p:ext>
            </p:extLst>
          </p:nvPr>
        </p:nvGraphicFramePr>
        <p:xfrm>
          <a:off x="414336" y="1839441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4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18418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00819"/>
              </p:ext>
            </p:extLst>
          </p:nvPr>
        </p:nvGraphicFramePr>
        <p:xfrm>
          <a:off x="414336" y="1833339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3" name="Hoja de cálculo" r:id="rId3" imgW="7819957" imgH="3971925" progId="Excel.Sheet.8">
                  <p:embed/>
                </p:oleObj>
              </mc:Choice>
              <mc:Fallback>
                <p:oleObj name="Hoja de cálculo" r:id="rId3" imgW="78199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3339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1317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78863"/>
              </p:ext>
            </p:extLst>
          </p:nvPr>
        </p:nvGraphicFramePr>
        <p:xfrm>
          <a:off x="414336" y="1925935"/>
          <a:ext cx="8201488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6" name="Hoja de cálculo" r:id="rId3" imgW="7743757" imgH="2943225" progId="Excel.Sheet.8">
                  <p:embed/>
                </p:oleObj>
              </mc:Choice>
              <mc:Fallback>
                <p:oleObj name="Hoja de cálculo" r:id="rId3" imgW="77437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25935"/>
                        <a:ext cx="8201488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425550"/>
              </p:ext>
            </p:extLst>
          </p:nvPr>
        </p:nvGraphicFramePr>
        <p:xfrm>
          <a:off x="414336" y="1886297"/>
          <a:ext cx="8210799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Hoja de cálculo" r:id="rId3" imgW="7743757" imgH="3991065" progId="Excel.Sheet.8">
                  <p:embed/>
                </p:oleObj>
              </mc:Choice>
              <mc:Fallback>
                <p:oleObj name="Hoja de cálculo" r:id="rId3" imgW="7743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86297"/>
                        <a:ext cx="8210799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3743"/>
              </p:ext>
            </p:extLst>
          </p:nvPr>
        </p:nvGraphicFramePr>
        <p:xfrm>
          <a:off x="427160" y="1850107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4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marzo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$2.307.022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28</a:t>
            </a:r>
            <a:r>
              <a:rPr lang="es-CL" sz="1600" dirty="0" smtClean="0"/>
              <a:t>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29% </a:t>
            </a:r>
            <a:r>
              <a:rPr lang="es-CL" sz="1600" dirty="0" smtClean="0">
                <a:latin typeface="+mn-lt"/>
              </a:rPr>
              <a:t>al mes de </a:t>
            </a:r>
            <a:r>
              <a:rPr lang="es-CL" sz="1600" dirty="0" smtClean="0">
                <a:latin typeface="+mn-lt"/>
              </a:rPr>
              <a:t>Marzo.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, con recursos disponibles por $443.704 millones, </a:t>
            </a:r>
            <a:r>
              <a:rPr lang="es-CL" sz="1600" dirty="0" smtClean="0">
                <a:latin typeface="+mn-lt"/>
              </a:rPr>
              <a:t>ejecutó </a:t>
            </a:r>
            <a:r>
              <a:rPr lang="es-CL" sz="1600" dirty="0" smtClean="0">
                <a:latin typeface="+mn-lt"/>
              </a:rPr>
              <a:t>recursos </a:t>
            </a:r>
            <a:r>
              <a:rPr lang="es-CL" sz="1600" dirty="0" smtClean="0">
                <a:latin typeface="+mn-lt"/>
              </a:rPr>
              <a:t>por $9.102 millones, que equivalen a un 2%.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24% ($435.925 </a:t>
            </a:r>
            <a:r>
              <a:rPr lang="es-CL" sz="1600" dirty="0"/>
              <a:t>millones).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$587 </a:t>
            </a:r>
            <a:r>
              <a:rPr lang="es-CL" sz="1600" dirty="0"/>
              <a:t>millones, que equivalen a </a:t>
            </a:r>
            <a:r>
              <a:rPr lang="es-CL" sz="1600" dirty="0" smtClean="0"/>
              <a:t>17%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36% ($91.149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</a:t>
            </a:r>
            <a:r>
              <a:rPr lang="es-CL" sz="1600" dirty="0" smtClean="0"/>
              <a:t>2.307 </a:t>
            </a:r>
            <a:r>
              <a:rPr lang="es-CL" sz="1600" dirty="0"/>
              <a:t>millones, no presentó ejecución al mes de </a:t>
            </a:r>
            <a:r>
              <a:rPr lang="es-CL" sz="1600" dirty="0" smtClean="0"/>
              <a:t>Marzo, </a:t>
            </a:r>
            <a:r>
              <a:rPr lang="es-CL" sz="1600" dirty="0"/>
              <a:t>así como tampoco el Fondo Nacional de Investigación y Desarrollo en Salud, con recursos disponible por $</a:t>
            </a:r>
            <a:r>
              <a:rPr lang="es-CL" sz="1600" dirty="0" smtClean="0"/>
              <a:t>535 millones.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16%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14%,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20% </a:t>
            </a:r>
            <a:r>
              <a:rPr lang="es-CL" sz="1600" dirty="0"/>
              <a:t>de gasto a </a:t>
            </a:r>
            <a:r>
              <a:rPr lang="es-CL" sz="1600" dirty="0" smtClean="0"/>
              <a:t>Marzo.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74623"/>
              </p:ext>
            </p:extLst>
          </p:nvPr>
        </p:nvGraphicFramePr>
        <p:xfrm>
          <a:off x="414338" y="1778099"/>
          <a:ext cx="81889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8099"/>
                        <a:ext cx="81889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510968"/>
              </p:ext>
            </p:extLst>
          </p:nvPr>
        </p:nvGraphicFramePr>
        <p:xfrm>
          <a:off x="414336" y="1913731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1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3731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09237"/>
              </p:ext>
            </p:extLst>
          </p:nvPr>
        </p:nvGraphicFramePr>
        <p:xfrm>
          <a:off x="414337" y="1708745"/>
          <a:ext cx="82186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Hoja de cálculo" r:id="rId3" imgW="7915343" imgH="4600575" progId="Excel.Sheet.8">
                  <p:embed/>
                </p:oleObj>
              </mc:Choice>
              <mc:Fallback>
                <p:oleObj name="Hoja de cálculo" r:id="rId3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8745"/>
                        <a:ext cx="821860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00809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90678"/>
              </p:ext>
            </p:extLst>
          </p:nvPr>
        </p:nvGraphicFramePr>
        <p:xfrm>
          <a:off x="414336" y="1844824"/>
          <a:ext cx="82014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Hoja de cálculo" r:id="rId3" imgW="7905885" imgH="3076665" progId="Excel.Sheet.8">
                  <p:embed/>
                </p:oleObj>
              </mc:Choice>
              <mc:Fallback>
                <p:oleObj name="Hoja de cálculo" r:id="rId3" imgW="7905885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09347"/>
              </p:ext>
            </p:extLst>
          </p:nvPr>
        </p:nvGraphicFramePr>
        <p:xfrm>
          <a:off x="414336" y="1824038"/>
          <a:ext cx="8210799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Hoja de cálculo" r:id="rId3" imgW="7905885" imgH="3209835" progId="Excel.Sheet.8">
                  <p:embed/>
                </p:oleObj>
              </mc:Choice>
              <mc:Fallback>
                <p:oleObj name="Hoja de cálculo" r:id="rId3" imgW="7905885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10799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4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8856"/>
              </p:ext>
            </p:extLst>
          </p:nvPr>
        </p:nvGraphicFramePr>
        <p:xfrm>
          <a:off x="414336" y="1814513"/>
          <a:ext cx="821079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Hoja de cálculo" r:id="rId3" imgW="7905885" imgH="3228975" progId="Excel.Sheet.8">
                  <p:embed/>
                </p:oleObj>
              </mc:Choice>
              <mc:Fallback>
                <p:oleObj name="Hoja de cálculo" r:id="rId3" imgW="7905885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4513"/>
                        <a:ext cx="821079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01 de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47%, </a:t>
            </a:r>
            <a:r>
              <a:rPr lang="es-CL" sz="1600" dirty="0"/>
              <a:t>gastando un total de </a:t>
            </a:r>
            <a:r>
              <a:rPr lang="es-CL" sz="1600" dirty="0" smtClean="0"/>
              <a:t>$11.441 </a:t>
            </a:r>
            <a:r>
              <a:rPr lang="es-CL" sz="1600" dirty="0"/>
              <a:t>millones. Este total se explica principalmente </a:t>
            </a:r>
            <a:r>
              <a:rPr lang="es-CL" sz="1600" dirty="0" smtClean="0"/>
              <a:t>por: </a:t>
            </a:r>
            <a:r>
              <a:rPr lang="es-CL" sz="1600" dirty="0" smtClean="0"/>
              <a:t>$5.802 </a:t>
            </a:r>
            <a:r>
              <a:rPr lang="es-CL" sz="1600" dirty="0"/>
              <a:t>millones desembolsados </a:t>
            </a:r>
            <a:r>
              <a:rPr lang="es-CL" sz="1600" dirty="0" smtClean="0"/>
              <a:t>el pago de la deuda flotante, que corresponde a compromisos del año anterior y donde no se  observan decretos modificatorios que incluyan recursos presupuestarios para esta </a:t>
            </a:r>
            <a:r>
              <a:rPr lang="es-CL" sz="1600" dirty="0" smtClean="0"/>
              <a:t>asignación; y por </a:t>
            </a:r>
            <a:r>
              <a:rPr lang="es-CL" sz="1600" dirty="0" smtClean="0"/>
              <a:t> $</a:t>
            </a:r>
            <a:r>
              <a:rPr lang="es-CL" sz="1600" dirty="0"/>
              <a:t>52.400 millones desembolsados en el Subtítulo 33.01.004 Subsidio Fijo a la Construcción, que corresponde a uno de los pagos establecidos en el contrato de concesiones, que contempla el Primer Programa de Concesiones de Infraestructura Hospitalaria, Hospital de Maipú, y Hospital de La Florida.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</a:t>
            </a:r>
            <a:r>
              <a:rPr lang="es-CL" sz="1600" dirty="0" smtClean="0"/>
              <a:t>ejecutó un </a:t>
            </a:r>
            <a:r>
              <a:rPr lang="es-CL" sz="1600" dirty="0" smtClean="0"/>
              <a:t>21</a:t>
            </a:r>
            <a:r>
              <a:rPr lang="es-CL" sz="1600" dirty="0" smtClean="0"/>
              <a:t>% sus recursos; y los programas </a:t>
            </a:r>
            <a:r>
              <a:rPr lang="es-CL" sz="1600" dirty="0"/>
              <a:t>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cero ejecución en este  trimestre.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Fondo para Diagnóstico y Tratamiento  de Alto Costo </a:t>
            </a:r>
            <a:r>
              <a:rPr lang="es-CL" sz="1600" dirty="0" smtClean="0"/>
              <a:t>(Aplicación Ley N° 20.850) ejecutó un </a:t>
            </a:r>
            <a:r>
              <a:rPr lang="es-CL" sz="1600" dirty="0" smtClean="0"/>
              <a:t>12% </a:t>
            </a:r>
            <a:r>
              <a:rPr lang="es-CL" sz="1600" dirty="0" smtClean="0"/>
              <a:t>sus recursos, con un total gastado de </a:t>
            </a:r>
            <a:r>
              <a:rPr lang="es-CL" sz="1600" dirty="0" smtClean="0"/>
              <a:t>$10.080 </a:t>
            </a:r>
            <a:r>
              <a:rPr lang="es-CL" sz="1600" dirty="0" smtClean="0"/>
              <a:t>millones.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44970"/>
              </p:ext>
            </p:extLst>
          </p:nvPr>
        </p:nvGraphicFramePr>
        <p:xfrm>
          <a:off x="378499" y="1988840"/>
          <a:ext cx="82296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88840"/>
                        <a:ext cx="822960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75658"/>
              </p:ext>
            </p:extLst>
          </p:nvPr>
        </p:nvGraphicFramePr>
        <p:xfrm>
          <a:off x="428625" y="1768971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4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68971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973660"/>
              </p:ext>
            </p:extLst>
          </p:nvPr>
        </p:nvGraphicFramePr>
        <p:xfrm>
          <a:off x="446856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522921"/>
              </p:ext>
            </p:extLst>
          </p:nvPr>
        </p:nvGraphicFramePr>
        <p:xfrm>
          <a:off x="414336" y="1844824"/>
          <a:ext cx="8229601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5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29601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25924"/>
              </p:ext>
            </p:extLst>
          </p:nvPr>
        </p:nvGraphicFramePr>
        <p:xfrm>
          <a:off x="414337" y="1840582"/>
          <a:ext cx="8210797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Hoja de cálculo" r:id="rId3" imgW="7591357" imgH="3676740" progId="Excel.Sheet.8">
                  <p:embed/>
                </p:oleObj>
              </mc:Choice>
              <mc:Fallback>
                <p:oleObj name="Hoja de cálculo" r:id="rId3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40582"/>
                        <a:ext cx="8210797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89356"/>
              </p:ext>
            </p:extLst>
          </p:nvPr>
        </p:nvGraphicFramePr>
        <p:xfrm>
          <a:off x="414336" y="1772816"/>
          <a:ext cx="8210799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Hoja de cálculo" r:id="rId3" imgW="7591357" imgH="2800350" progId="Excel.Sheet.8">
                  <p:embed/>
                </p:oleObj>
              </mc:Choice>
              <mc:Fallback>
                <p:oleObj name="Hoja de cálculo" r:id="rId3" imgW="75913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1213</Words>
  <Application>Microsoft Office PowerPoint</Application>
  <PresentationFormat>Presentación en pantalla (4:3)</PresentationFormat>
  <Paragraphs>111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ACUMULADA DE GASTOS AL MES DE Marzo DE 2018 PARTIDA 16: MINISTERIO DE SALUD</vt:lpstr>
      <vt:lpstr>Ejecución Presupuestaria de Gastos Acumulada al Mes de Marzo de 2018  Ministerio de Salud</vt:lpstr>
      <vt:lpstr>Ejecución Presupuestaria de Gastos Acumulada al Mes de Marzo de 2018  Ministerio de Salud</vt:lpstr>
      <vt:lpstr>Ejecución Presupuestaria de Gastos Acumulada al Mes de Marzo de 2018  Partida 16 Ministerio de Salud</vt:lpstr>
      <vt:lpstr>Ejecución Presupuestaria de Gastos Acumulada al Mes de Marzo  de 2018  Partida 16 Resumen por Capítulos</vt:lpstr>
      <vt:lpstr>Ejecución Presupuestaria de Gastos Acumulada al Mes de Marzo de 2018  Partida 16 Resumen por Capítulos Regionalizados</vt:lpstr>
      <vt:lpstr>Ejecución Presupuestaria de Gastos Acumulada al Mes de Marzo de 2018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178</cp:revision>
  <cp:lastPrinted>2016-09-09T18:41:06Z</cp:lastPrinted>
  <dcterms:created xsi:type="dcterms:W3CDTF">2016-06-23T13:38:47Z</dcterms:created>
  <dcterms:modified xsi:type="dcterms:W3CDTF">2018-07-30T20:44:20Z</dcterms:modified>
</cp:coreProperties>
</file>