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handoutMasterIdLst>
    <p:handoutMasterId r:id="rId32"/>
  </p:handoutMasterIdLst>
  <p:sldIdLst>
    <p:sldId id="256" r:id="rId10"/>
    <p:sldId id="298" r:id="rId11"/>
    <p:sldId id="299" r:id="rId12"/>
    <p:sldId id="264" r:id="rId13"/>
    <p:sldId id="263" r:id="rId14"/>
    <p:sldId id="265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</a:t>
            </a:r>
            <a:r>
              <a:rPr lang="es-CL" sz="2400" b="1" dirty="0" smtClean="0">
                <a:latin typeface="+mn-lt"/>
              </a:rPr>
              <a:t>PRESUPUESTARIA ACUMULADA </a:t>
            </a:r>
            <a:r>
              <a:rPr lang="es-CL" sz="2400" b="1" dirty="0" smtClean="0">
                <a:latin typeface="+mn-lt"/>
              </a:rPr>
              <a:t>DE </a:t>
            </a:r>
            <a:r>
              <a:rPr lang="es-CL" sz="2400" b="1" dirty="0" smtClean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M</a:t>
            </a:r>
            <a:r>
              <a:rPr lang="es-CL" sz="2400" b="1" cap="all" dirty="0" smtClean="0">
                <a:latin typeface="+mn-lt"/>
              </a:rPr>
              <a:t>arzo</a:t>
            </a:r>
            <a:r>
              <a:rPr lang="es-CL" sz="2400" b="1" dirty="0" smtClean="0">
                <a:latin typeface="+mn-lt"/>
              </a:rPr>
              <a:t> </a:t>
            </a:r>
            <a:r>
              <a:rPr lang="es-CL" sz="2400" b="1" dirty="0" smtClean="0">
                <a:latin typeface="+mn-lt"/>
              </a:rPr>
              <a:t>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04346"/>
              </p:ext>
            </p:extLst>
          </p:nvPr>
        </p:nvGraphicFramePr>
        <p:xfrm>
          <a:off x="414336" y="1831057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Hoja de cálculo" r:id="rId3" imgW="7819957" imgH="3686175" progId="Excel.Sheet.8">
                  <p:embed/>
                </p:oleObj>
              </mc:Choice>
              <mc:Fallback>
                <p:oleObj name="Hoja de cálculo" r:id="rId3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981154"/>
              </p:ext>
            </p:extLst>
          </p:nvPr>
        </p:nvGraphicFramePr>
        <p:xfrm>
          <a:off x="414336" y="1710848"/>
          <a:ext cx="8201488" cy="452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Hoja de cálculo" r:id="rId3" imgW="8496300" imgH="5038635" progId="Excel.Sheet.8">
                  <p:embed/>
                </p:oleObj>
              </mc:Choice>
              <mc:Fallback>
                <p:oleObj name="Hoja de cálculo" r:id="rId3" imgW="8496300" imgH="50386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10848"/>
                        <a:ext cx="8201488" cy="452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3325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9032"/>
              </p:ext>
            </p:extLst>
          </p:nvPr>
        </p:nvGraphicFramePr>
        <p:xfrm>
          <a:off x="414336" y="1772816"/>
          <a:ext cx="8334128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Hoja de cálculo" r:id="rId3" imgW="7848600" imgH="3791040" progId="Excel.Sheet.8">
                  <p:embed/>
                </p:oleObj>
              </mc:Choice>
              <mc:Fallback>
                <p:oleObj name="Hoja de cálculo" r:id="rId3" imgW="7848600" imgH="3791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334128" cy="379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63271"/>
              </p:ext>
            </p:extLst>
          </p:nvPr>
        </p:nvGraphicFramePr>
        <p:xfrm>
          <a:off x="414336" y="1725513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208102"/>
              </p:ext>
            </p:extLst>
          </p:nvPr>
        </p:nvGraphicFramePr>
        <p:xfrm>
          <a:off x="414336" y="1856470"/>
          <a:ext cx="8201488" cy="423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56470"/>
                        <a:ext cx="8201488" cy="4236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000"/>
              </p:ext>
            </p:extLst>
          </p:nvPr>
        </p:nvGraphicFramePr>
        <p:xfrm>
          <a:off x="414336" y="1772816"/>
          <a:ext cx="8118104" cy="420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Hoja de cálculo" r:id="rId3" imgW="9724957" imgH="4276815" progId="Excel.Sheet.8">
                  <p:embed/>
                </p:oleObj>
              </mc:Choice>
              <mc:Fallback>
                <p:oleObj name="Hoja de cálculo" r:id="rId3" imgW="9724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118104" cy="420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95431"/>
              </p:ext>
            </p:extLst>
          </p:nvPr>
        </p:nvGraphicFramePr>
        <p:xfrm>
          <a:off x="414336" y="1892940"/>
          <a:ext cx="8201487" cy="4344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Hoja de cálculo" r:id="rId3" imgW="7801043" imgH="5219790" progId="Excel.Sheet.8">
                  <p:embed/>
                </p:oleObj>
              </mc:Choice>
              <mc:Fallback>
                <p:oleObj name="Hoja de cálculo" r:id="rId3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92940"/>
                        <a:ext cx="8201487" cy="4344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517232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45832"/>
              </p:ext>
            </p:extLst>
          </p:nvPr>
        </p:nvGraphicFramePr>
        <p:xfrm>
          <a:off x="414336" y="1772816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44304"/>
              </p:ext>
            </p:extLst>
          </p:nvPr>
        </p:nvGraphicFramePr>
        <p:xfrm>
          <a:off x="414336" y="1922115"/>
          <a:ext cx="8210799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name="Hoja de cálculo" r:id="rId3" imgW="8886757" imgH="3667035" progId="Excel.Sheet.8">
                  <p:embed/>
                </p:oleObj>
              </mc:Choice>
              <mc:Fallback>
                <p:oleObj name="Hoja de cálculo" r:id="rId3" imgW="8886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22115"/>
                        <a:ext cx="8210799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45449"/>
              </p:ext>
            </p:extLst>
          </p:nvPr>
        </p:nvGraphicFramePr>
        <p:xfrm>
          <a:off x="414335" y="1772816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2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al mes de </a:t>
            </a:r>
            <a:r>
              <a:rPr lang="es-CL" sz="1600" b="1" dirty="0" smtClean="0"/>
              <a:t>marzo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ejecutó </a:t>
            </a:r>
            <a:r>
              <a:rPr lang="es-CL" sz="1600" dirty="0" smtClean="0"/>
              <a:t>$1.920.262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25%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</a:t>
            </a: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con un aumento de recursos de $696 millones, dispuso </a:t>
            </a:r>
            <a:r>
              <a:rPr lang="es-CL" sz="1600" dirty="0"/>
              <a:t>de un gasto de </a:t>
            </a:r>
            <a:r>
              <a:rPr lang="es-CL" sz="1600" dirty="0" smtClean="0"/>
              <a:t>$6.060 </a:t>
            </a:r>
            <a:r>
              <a:rPr lang="es-CL" sz="1600" dirty="0"/>
              <a:t>millones, que equivalen a una ejecución presupuestaria de un </a:t>
            </a:r>
            <a:r>
              <a:rPr lang="es-CL" sz="1600" dirty="0" smtClean="0"/>
              <a:t>246%, </a:t>
            </a:r>
            <a:r>
              <a:rPr lang="es-CL" sz="1600" dirty="0"/>
              <a:t>que principalmente se destinaron a la deuda </a:t>
            </a:r>
            <a:r>
              <a:rPr lang="es-CL" sz="16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</a:t>
            </a:r>
            <a:r>
              <a:rPr lang="es-CL" sz="1600" dirty="0" smtClean="0"/>
              <a:t>de </a:t>
            </a:r>
            <a:r>
              <a:rPr lang="es-CL" sz="1600" dirty="0"/>
              <a:t>un </a:t>
            </a:r>
            <a:r>
              <a:rPr lang="es-CL" sz="1600" dirty="0" smtClean="0"/>
              <a:t>24%,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</a:t>
            </a:r>
            <a:r>
              <a:rPr lang="es-CL" sz="1600" dirty="0" smtClean="0"/>
              <a:t>126.662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$58.276 </a:t>
            </a:r>
            <a:r>
              <a:rPr lang="es-CL" sz="1600" dirty="0"/>
              <a:t>millones </a:t>
            </a:r>
            <a:r>
              <a:rPr lang="es-CL" sz="1600" dirty="0" smtClean="0"/>
              <a:t>(24%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$28.102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parte,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43%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Marzo </a:t>
            </a:r>
            <a:r>
              <a:rPr lang="es-CL" sz="1600" dirty="0" smtClean="0"/>
              <a:t>(con </a:t>
            </a:r>
            <a:r>
              <a:rPr lang="es-CL" sz="1600" dirty="0"/>
              <a:t>un gasto de </a:t>
            </a:r>
            <a:r>
              <a:rPr lang="es-CL" sz="1600" dirty="0" smtClean="0"/>
              <a:t>$25.708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$4.369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6%;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$5.885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8%.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922091"/>
              </p:ext>
            </p:extLst>
          </p:nvPr>
        </p:nvGraphicFramePr>
        <p:xfrm>
          <a:off x="414336" y="1772816"/>
          <a:ext cx="8201487" cy="444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Hoja de cálculo" r:id="rId3" imgW="7724843" imgH="4600575" progId="Excel.Sheet.8">
                  <p:embed/>
                </p:oleObj>
              </mc:Choice>
              <mc:Fallback>
                <p:oleObj name="Hoja de cálculo" r:id="rId3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7" cy="4444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093296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406694"/>
              </p:ext>
            </p:extLst>
          </p:nvPr>
        </p:nvGraphicFramePr>
        <p:xfrm>
          <a:off x="414337" y="1824955"/>
          <a:ext cx="817372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name="Hoja de cálculo" r:id="rId3" imgW="7724843" imgH="4124235" progId="Excel.Sheet.8">
                  <p:embed/>
                </p:oleObj>
              </mc:Choice>
              <mc:Fallback>
                <p:oleObj name="Hoja de cálculo" r:id="rId3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24955"/>
                        <a:ext cx="8173720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tanto 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como a </a:t>
            </a:r>
            <a:r>
              <a:rPr lang="es-CL" sz="1600" dirty="0"/>
              <a:t>otras entidades públicas </a:t>
            </a:r>
            <a:r>
              <a:rPr lang="es-CL" sz="1600" dirty="0" smtClean="0"/>
              <a:t>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$8.716 </a:t>
            </a:r>
            <a:r>
              <a:rPr lang="es-CL" sz="1600" dirty="0"/>
              <a:t>millones </a:t>
            </a:r>
            <a:r>
              <a:rPr lang="es-CL" sz="1600" dirty="0" smtClean="0"/>
              <a:t>(25%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14%.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$55 </a:t>
            </a:r>
            <a:r>
              <a:rPr lang="es-CL" sz="1600" dirty="0"/>
              <a:t>millones, con un presupuesto vigente de </a:t>
            </a:r>
            <a:r>
              <a:rPr lang="es-CL" sz="1600" dirty="0" smtClean="0"/>
              <a:t>$2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5313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636377"/>
              </p:ext>
            </p:extLst>
          </p:nvPr>
        </p:nvGraphicFramePr>
        <p:xfrm>
          <a:off x="467544" y="2023095"/>
          <a:ext cx="814055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Hoja de cálculo" r:id="rId3" imgW="7134157" imgH="2486025" progId="Excel.Sheet.8">
                  <p:embed/>
                </p:oleObj>
              </mc:Choice>
              <mc:Fallback>
                <p:oleObj name="Hoja de cálculo" r:id="rId3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023095"/>
                        <a:ext cx="814055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276605"/>
              </p:ext>
            </p:extLst>
          </p:nvPr>
        </p:nvGraphicFramePr>
        <p:xfrm>
          <a:off x="461963" y="1843088"/>
          <a:ext cx="82200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Hoja de cálculo" r:id="rId4" imgW="8220143" imgH="3171825" progId="Excel.Sheet.8">
                  <p:embed/>
                </p:oleObj>
              </mc:Choice>
              <mc:Fallback>
                <p:oleObj name="Hoja de cálculo" r:id="rId4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843088"/>
                        <a:ext cx="82200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570509"/>
              </p:ext>
            </p:extLst>
          </p:nvPr>
        </p:nvGraphicFramePr>
        <p:xfrm>
          <a:off x="414337" y="1780753"/>
          <a:ext cx="821079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Hoja de cálculo" r:id="rId3" imgW="7839143" imgH="4600575" progId="Excel.Sheet.8">
                  <p:embed/>
                </p:oleObj>
              </mc:Choice>
              <mc:Fallback>
                <p:oleObj name="Hoja de cálculo" r:id="rId3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80753"/>
                        <a:ext cx="8210798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919226"/>
              </p:ext>
            </p:extLst>
          </p:nvPr>
        </p:nvGraphicFramePr>
        <p:xfrm>
          <a:off x="509588" y="1844824"/>
          <a:ext cx="81248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Hoja de cálculo" r:id="rId3" imgW="8124757" imgH="3686175" progId="Excel.Sheet.8">
                  <p:embed/>
                </p:oleObj>
              </mc:Choice>
              <mc:Fallback>
                <p:oleObj name="Hoja de cálculo" r:id="rId3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844824"/>
                        <a:ext cx="812482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51723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186944"/>
              </p:ext>
            </p:extLst>
          </p:nvPr>
        </p:nvGraphicFramePr>
        <p:xfrm>
          <a:off x="414336" y="1839441"/>
          <a:ext cx="8201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0148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79388"/>
              </p:ext>
            </p:extLst>
          </p:nvPr>
        </p:nvGraphicFramePr>
        <p:xfrm>
          <a:off x="414335" y="1775817"/>
          <a:ext cx="8210799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Hoja de cálculo" r:id="rId3" imgW="8039100" imgH="3381285" progId="Excel.Sheet.8">
                  <p:embed/>
                </p:oleObj>
              </mc:Choice>
              <mc:Fallback>
                <p:oleObj name="Hoja de cálculo" r:id="rId3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5817"/>
                        <a:ext cx="8210799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1008</Words>
  <Application>Microsoft Office PowerPoint</Application>
  <PresentationFormat>Presentación en pantalla (4:3)</PresentationFormat>
  <Paragraphs>95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 de Microsoft Excel 97-2003</vt:lpstr>
      <vt:lpstr>EJECUCIÓN PRESUPUESTARIA ACUMULADA DE GASTOS AL MES DE Marzo 2018 PARTIDA 15: MINISTERIO Del TRABAJO Y SEGURIDAD SOCIAL</vt:lpstr>
      <vt:lpstr>Ejecución Presupuestaria de Gastos Acumulada al Mes de Marzo de 2018  Ministerio del Trabajo y Seguridad Social</vt:lpstr>
      <vt:lpstr>Ejecución Presupuestaria de Gastos Acumulada al Mes de Marzo de 2018  Ministerio del Trabajo y Seguridad Social</vt:lpstr>
      <vt:lpstr>Ejecución Presupuestaria de Gastos Acumulada al Mes de Marzo de 2018  Partida 15 Ministerio del Trabajo y Seguridad Social</vt:lpstr>
      <vt:lpstr>Ejecución Presupuestaria de Gastos Acumulada al Mes de Marzo de 2018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184</cp:revision>
  <cp:lastPrinted>2017-05-09T14:38:34Z</cp:lastPrinted>
  <dcterms:created xsi:type="dcterms:W3CDTF">2016-06-23T13:38:47Z</dcterms:created>
  <dcterms:modified xsi:type="dcterms:W3CDTF">2018-07-27T14:30:51Z</dcterms:modified>
</cp:coreProperties>
</file>