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3" r:id="rId5"/>
    <p:sldId id="264" r:id="rId6"/>
    <p:sldId id="299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99926951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marzo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14: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BIENES NACIONALES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TÉCNICA 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58052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04: ADMINISTRACIÓN DE BIENES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AD8FCE1E-D922-4766-83D3-FDE38E2232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636369"/>
              </p:ext>
            </p:extLst>
          </p:nvPr>
        </p:nvGraphicFramePr>
        <p:xfrm>
          <a:off x="386224" y="1988840"/>
          <a:ext cx="8210799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Worksheet" r:id="rId3" imgW="8648576" imgH="4143420" progId="Excel.Sheet.12">
                  <p:embed/>
                </p:oleObj>
              </mc:Choice>
              <mc:Fallback>
                <p:oleObj name="Worksheet" r:id="rId3" imgW="8648576" imgH="41434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988840"/>
                        <a:ext cx="8210799" cy="3816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7066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05: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CATASTRO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1303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BAE02EC9-F41C-4DF2-BDB3-1B1F482771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934464"/>
              </p:ext>
            </p:extLst>
          </p:nvPr>
        </p:nvGraphicFramePr>
        <p:xfrm>
          <a:off x="420566" y="1868371"/>
          <a:ext cx="82296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Worksheet" r:id="rId3" imgW="8648576" imgH="1838430" progId="Excel.Sheet.12">
                  <p:embed/>
                </p:oleObj>
              </mc:Choice>
              <mc:Fallback>
                <p:oleObj name="Worksheet" r:id="rId3" imgW="8648576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566" y="1868371"/>
                        <a:ext cx="822960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Bienes Nacionales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$41.761 millones</a:t>
            </a:r>
            <a:r>
              <a:rPr lang="es-CL" sz="1600" dirty="0"/>
              <a:t>, de los cuales un 49% se destina a gastos operacionales (personal y bienes y servicios de consumo), recursos que al mes de marzo registraron erogaciones del 24,5% y 11,3% respectivamente, ambos calculados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marzo ascendió a </a:t>
            </a:r>
            <a:r>
              <a:rPr lang="es-CL" sz="1600" b="1" dirty="0"/>
              <a:t>$5.862 millones</a:t>
            </a:r>
            <a:r>
              <a:rPr lang="es-CL" sz="1600" dirty="0"/>
              <a:t>, es decir, un </a:t>
            </a:r>
            <a:r>
              <a:rPr lang="es-CL" sz="1600" b="1" dirty="0"/>
              <a:t>14%</a:t>
            </a:r>
            <a:r>
              <a:rPr lang="es-CL" sz="1600" dirty="0"/>
              <a:t> respecto de la ley inicial, gasto superior en 4,2 puntos porcentuales respecto a igual mes del año 2017.  Con ello, la ejecución acumulada es de </a:t>
            </a:r>
            <a:r>
              <a:rPr lang="es-CL" sz="1600" b="1" dirty="0"/>
              <a:t>$8.754 millones</a:t>
            </a:r>
            <a:r>
              <a:rPr lang="es-CL" sz="1600" dirty="0"/>
              <a:t>, equivalente a un </a:t>
            </a:r>
            <a:r>
              <a:rPr lang="es-CL" sz="1600" b="1" dirty="0"/>
              <a:t>21%</a:t>
            </a:r>
            <a:r>
              <a:rPr lang="es-CL" sz="1600" dirty="0"/>
              <a:t> del presupuesto inicial.  Dicha erogación es superior en 3,7 puntos porcentuales al registrado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54,8% del presupuesto vigente, se concentra en el Programa Administración de Bienes, que al mes de marzo alcanzó niveles de ejecución del 20,7%,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El programa Regularización de la Propiedad Nacional es el que presenta el menor avance con un 14,2%, mientras que el programa Subsecretaría de Bienes Nacionales es el que presenta la ejecución mayor con un 22,7%.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Bienes Nacionales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Respecto a los aumentos y disminuciones al presupuesto inicial, la Partida presenta al mes de marzo un aumento consolidado del </a:t>
            </a:r>
            <a:r>
              <a:rPr lang="es-CL" sz="1600" b="1" dirty="0"/>
              <a:t>$854 millones</a:t>
            </a:r>
            <a:r>
              <a:rPr lang="es-CL" sz="1600" dirty="0"/>
              <a:t>.  Lo que se traduce en incrementos en el subtítulo 23 Prestaciones de Seguridad Social, por $1.045 millones (bonificación por retiro) y una disminución en el subtítulo 21 Gastos en Personal, por $191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Por su parte, el </a:t>
            </a:r>
            <a:r>
              <a:rPr lang="es-CL" sz="1600" b="1" dirty="0"/>
              <a:t>servicio de la deuda </a:t>
            </a:r>
            <a:r>
              <a:rPr lang="es-CL" sz="1600" dirty="0"/>
              <a:t>registró un gasto que alcanzó los </a:t>
            </a:r>
            <a:r>
              <a:rPr lang="es-CL" sz="1600" b="1" i="1" dirty="0"/>
              <a:t>$341 millones</a:t>
            </a:r>
            <a:r>
              <a:rPr lang="es-CL" sz="1600" dirty="0"/>
              <a:t>, afectando a todos los Programas: Subsecretaría de Bienes Nacionales ($181 millones); Regularización ($32 millones); Administración de Bienes ($74 millones); y, Catastro ($54 millones), destinados al pago de las obligaciones devengadas al 31 de diciembre de 2017 (deuda flotante), sin que se verifique a la fecha los decretos de modificación presupuestaria respectivos</a:t>
            </a:r>
            <a:r>
              <a:rPr lang="es-CL" sz="1600" b="1" i="1" dirty="0"/>
              <a:t>.</a:t>
            </a:r>
            <a:r>
              <a:rPr lang="es-CL" sz="1600" dirty="0"/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47571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Bienes Nacionales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003" y="42210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C2217099-45A4-475C-B6D3-4BEB2709D1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322629"/>
              </p:ext>
            </p:extLst>
          </p:nvPr>
        </p:nvGraphicFramePr>
        <p:xfrm>
          <a:off x="414306" y="1624272"/>
          <a:ext cx="810577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Worksheet" r:id="rId3" imgW="8105879" imgH="2600370" progId="Excel.Sheet.12">
                  <p:embed/>
                </p:oleObj>
              </mc:Choice>
              <mc:Fallback>
                <p:oleObj name="Worksheet" r:id="rId3" imgW="8105879" imgH="26003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06" y="1624272"/>
                        <a:ext cx="8105775" cy="260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Bienes Nacionales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5508DA7-F1A4-4272-9E5C-5CE5BF255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791253"/>
            <a:ext cx="4068505" cy="249562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D317C75-4754-428F-8BB1-88DBA2780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17" y="1791253"/>
            <a:ext cx="4068505" cy="24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marzo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326864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F10A9952-9436-414D-86EC-251EEB944E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397910"/>
              </p:ext>
            </p:extLst>
          </p:nvPr>
        </p:nvGraphicFramePr>
        <p:xfrm>
          <a:off x="390761" y="1724100"/>
          <a:ext cx="8420100" cy="1544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Worksheet" r:id="rId4" imgW="8420044" imgH="1457460" progId="Excel.Sheet.12">
                  <p:embed/>
                </p:oleObj>
              </mc:Choice>
              <mc:Fallback>
                <p:oleObj name="Worksheet" r:id="rId4" imgW="8420044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0761" y="1724100"/>
                        <a:ext cx="8420100" cy="1544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14193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01: SUBSECRETARÍA DE BIENES NACIONALES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674C1B1A-AC6D-4B65-B5A5-19D7764CEF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927086"/>
              </p:ext>
            </p:extLst>
          </p:nvPr>
        </p:nvGraphicFramePr>
        <p:xfrm>
          <a:off x="414336" y="1988839"/>
          <a:ext cx="8201488" cy="3153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Worksheet" r:id="rId3" imgW="8648576" imgH="3362310" progId="Excel.Sheet.12">
                  <p:embed/>
                </p:oleObj>
              </mc:Choice>
              <mc:Fallback>
                <p:oleObj name="Worksheet" r:id="rId3" imgW="8648576" imgH="33623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39"/>
                        <a:ext cx="8201488" cy="3153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682" y="46531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03: REGULARIZACIÓN DE LA PROPIEDAD RAÍZ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150F9B00-1D4E-483F-84AE-A2247CB34B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069487"/>
              </p:ext>
            </p:extLst>
          </p:nvPr>
        </p:nvGraphicFramePr>
        <p:xfrm>
          <a:off x="414336" y="1868116"/>
          <a:ext cx="8201488" cy="2785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Worksheet" r:id="rId3" imgW="8648576" imgH="2800440" progId="Excel.Sheet.12">
                  <p:embed/>
                </p:oleObj>
              </mc:Choice>
              <mc:Fallback>
                <p:oleObj name="Worksheet" r:id="rId3" imgW="8648576" imgH="28004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68116"/>
                        <a:ext cx="8201488" cy="2785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554045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04: ADMINISTRACIÓN DE BIENES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D639E424-0D2A-4AA0-8FD0-9D06BE9A08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225848"/>
              </p:ext>
            </p:extLst>
          </p:nvPr>
        </p:nvGraphicFramePr>
        <p:xfrm>
          <a:off x="411254" y="1988840"/>
          <a:ext cx="8229600" cy="3551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Worksheet" r:id="rId3" imgW="8648576" imgH="3895830" progId="Excel.Sheet.12">
                  <p:embed/>
                </p:oleObj>
              </mc:Choice>
              <mc:Fallback>
                <p:oleObj name="Worksheet" r:id="rId3" imgW="8648576" imgH="38958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254" y="1988840"/>
                        <a:ext cx="8229600" cy="3551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2886</TotalTime>
  <Words>726</Words>
  <Application>Microsoft Office PowerPoint</Application>
  <PresentationFormat>Presentación en pantalla (4:3)</PresentationFormat>
  <Paragraphs>55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 acumulada al mes de marzo de 2018 Partida 14: MINISTERIO DE BIENES NACIONALES</vt:lpstr>
      <vt:lpstr>Ejecución Presupuestaria de Gastos del Ministerio de Bienes Nacionales acumulada al mes de marzo de 2018 </vt:lpstr>
      <vt:lpstr>Ejecución Presupuestaria de Gastos del Ministerio de Bienes Nacionales acumulada al mes de marzo de 2018 </vt:lpstr>
      <vt:lpstr>Ejecución Presupuestaria de Gastos del Ministerio de Bienes Nacionales acumulada al mes de marzo de 2018 </vt:lpstr>
      <vt:lpstr>Ejecución Presupuestaria de Gastos del Ministerio de Bienes Nacionales acumulada al mes de marzo de 2018 </vt:lpstr>
      <vt:lpstr>Ejecución Presupuestaria de Gastos Partida 14, Resumen por Capítulos acumulada al mes de marzo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174</cp:revision>
  <cp:lastPrinted>2018-06-11T15:48:09Z</cp:lastPrinted>
  <dcterms:created xsi:type="dcterms:W3CDTF">2016-06-23T13:38:47Z</dcterms:created>
  <dcterms:modified xsi:type="dcterms:W3CDTF">2018-08-01T19:47:10Z</dcterms:modified>
</cp:coreProperties>
</file>