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4"/>
  </p:notesMasterIdLst>
  <p:handoutMasterIdLst>
    <p:handoutMasterId r:id="rId15"/>
  </p:handoutMasterIdLst>
  <p:sldIdLst>
    <p:sldId id="256" r:id="rId3"/>
    <p:sldId id="298" r:id="rId4"/>
    <p:sldId id="303" r:id="rId5"/>
    <p:sldId id="264" r:id="rId6"/>
    <p:sldId id="299" r:id="rId7"/>
    <p:sldId id="263" r:id="rId8"/>
    <p:sldId id="265" r:id="rId9"/>
    <p:sldId id="268" r:id="rId10"/>
    <p:sldId id="271" r:id="rId11"/>
    <p:sldId id="301" r:id="rId12"/>
    <p:sldId id="302" r:id="rId13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0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01-08-2018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01-08-2018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01-08-2018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01-08-2018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01-08-2018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01-08-2018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01-08-2018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01-08-2018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01-08-2018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01-08-2018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01-08-2018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01-08-2018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01-08-2018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01-08-2018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01-08-2018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01-08-2018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01-08-2018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01-08-2018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01-08-2018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01-08-2018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01-08-2018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01-08-2018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01-08-2018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01-08-2018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01-08-2018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16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01-08-2018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56176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4199926951"/>
              </p:ext>
            </p:extLst>
          </p:nvPr>
        </p:nvGraphicFramePr>
        <p:xfrm>
          <a:off x="5508104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9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104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012160" y="44624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9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0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5.emf"/><Relationship Id="rId4" Type="http://schemas.openxmlformats.org/officeDocument/2006/relationships/package" Target="../embeddings/Microsoft_Excel_Worksheet1.xlsx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7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>
                <a:latin typeface="+mn-lt"/>
              </a:rPr>
              <a:t>EJECUCIÓN PRESUPUESTARIA DE GASTOS 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acumulada al mes de marzo de 2018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Partida 14: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MINISTERIO DE BIENES NACIONALES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mayo 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38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75252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</a:t>
            </a:r>
            <a:r>
              <a:rPr lang="es-CL" sz="1600" b="1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TÉCNICA 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1254" y="5805264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55137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14, Capítulo 01, Programa 04: ADMINISTRACIÓN DE BIENES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graphicFrame>
        <p:nvGraphicFramePr>
          <p:cNvPr id="3" name="Objeto 2">
            <a:extLst>
              <a:ext uri="{FF2B5EF4-FFF2-40B4-BE49-F238E27FC236}">
                <a16:creationId xmlns:a16="http://schemas.microsoft.com/office/drawing/2014/main" id="{AD8FCE1E-D922-4766-83D3-FDE38E22326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4636369"/>
              </p:ext>
            </p:extLst>
          </p:nvPr>
        </p:nvGraphicFramePr>
        <p:xfrm>
          <a:off x="386224" y="1988840"/>
          <a:ext cx="8210799" cy="38164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7" name="Worksheet" r:id="rId3" imgW="8648576" imgH="4143420" progId="Excel.Sheet.12">
                  <p:embed/>
                </p:oleObj>
              </mc:Choice>
              <mc:Fallback>
                <p:oleObj name="Worksheet" r:id="rId3" imgW="8648576" imgH="414342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6224" y="1988840"/>
                        <a:ext cx="8210799" cy="381642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080325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370669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55137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14, Capítulo 01, Programa 05: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CATASTRO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0566" y="1413031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Objeto 2">
            <a:extLst>
              <a:ext uri="{FF2B5EF4-FFF2-40B4-BE49-F238E27FC236}">
                <a16:creationId xmlns:a16="http://schemas.microsoft.com/office/drawing/2014/main" id="{BAE02EC9-F41C-4DF2-BDB3-1B1F4827719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2934464"/>
              </p:ext>
            </p:extLst>
          </p:nvPr>
        </p:nvGraphicFramePr>
        <p:xfrm>
          <a:off x="420566" y="1868371"/>
          <a:ext cx="8229600" cy="183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2" name="Worksheet" r:id="rId3" imgW="8648576" imgH="1838430" progId="Excel.Sheet.12">
                  <p:embed/>
                </p:oleObj>
              </mc:Choice>
              <mc:Fallback>
                <p:oleObj name="Worksheet" r:id="rId3" imgW="8648576" imgH="183843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20566" y="1868371"/>
                        <a:ext cx="8229600" cy="1838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77045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del Ministerio de Bienes Nacionales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7442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Para el año 2018 la Partida presenta un presupuesto aprobado de </a:t>
            </a:r>
            <a:r>
              <a:rPr lang="es-CL" sz="1600" b="1" dirty="0"/>
              <a:t>$41.761 millones</a:t>
            </a:r>
            <a:r>
              <a:rPr lang="es-CL" sz="1600" dirty="0"/>
              <a:t>, de los cuales un 49% se destina a gastos operacionales (personal y bienes y servicios de consumo), recursos que al mes de marzo registraron erogaciones del 24,5% y 11,3% respectivamente, ambos calculados sobre el presupuesto vigente.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La ejecución del Ministerio del mes de marzo ascendió a </a:t>
            </a:r>
            <a:r>
              <a:rPr lang="es-CL" sz="1600" b="1" dirty="0"/>
              <a:t>$5.862 millones</a:t>
            </a:r>
            <a:r>
              <a:rPr lang="es-CL" sz="1600" dirty="0"/>
              <a:t>, es decir, un </a:t>
            </a:r>
            <a:r>
              <a:rPr lang="es-CL" sz="1600" b="1" dirty="0"/>
              <a:t>14%</a:t>
            </a:r>
            <a:r>
              <a:rPr lang="es-CL" sz="1600" dirty="0"/>
              <a:t> respecto de la ley inicial, gasto superior en 4,2 puntos porcentuales respecto a igual mes del año 2017.  Con ello, la ejecución acumulada es de </a:t>
            </a:r>
            <a:r>
              <a:rPr lang="es-CL" sz="1600" b="1" dirty="0"/>
              <a:t>$8.754 millones</a:t>
            </a:r>
            <a:r>
              <a:rPr lang="es-CL" sz="1600" dirty="0"/>
              <a:t>, equivalente a un </a:t>
            </a:r>
            <a:r>
              <a:rPr lang="es-CL" sz="1600" b="1" dirty="0"/>
              <a:t>21%</a:t>
            </a:r>
            <a:r>
              <a:rPr lang="es-CL" sz="1600" dirty="0"/>
              <a:t> del presupuesto inicial.  Dicha erogación es superior en 3,7 puntos porcentuales al registrado a igual periodo del ejercicio anterior.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En cuanto a los programas, el 54,8% del presupuesto vigente, se concentra en el Programa Administración de Bienes, que al mes de marzo alcanzó niveles de ejecución del 20,7%, calculados respecto al presupuesto vigente.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El programa Regularización de la Propiedad Nacional es el que presenta el menor avance con un 14,2%, mientras que el programa Subsecretaría de Bienes Nacionales es el que presenta la ejecución mayor con un 22,7%.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del Ministerio de Bienes Nacionales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7442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5"/>
            </a:pPr>
            <a:r>
              <a:rPr lang="es-CL" sz="1600" dirty="0"/>
              <a:t>Respecto a los aumentos y disminuciones al presupuesto inicial, la Partida presenta al mes de marzo un aumento consolidado del </a:t>
            </a:r>
            <a:r>
              <a:rPr lang="es-CL" sz="1600" b="1" dirty="0"/>
              <a:t>$854 millones</a:t>
            </a:r>
            <a:r>
              <a:rPr lang="es-CL" sz="1600" dirty="0"/>
              <a:t>.  Lo que se traduce en incrementos en el subtítulo 23 Prestaciones de Seguridad Social, por $1.045 millones (bonificación por retiro) y una disminución en el subtítulo 21 Gastos en Personal, por $191 millones.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5"/>
            </a:pPr>
            <a:r>
              <a:rPr lang="es-CL" sz="1600" dirty="0"/>
              <a:t>Por su parte, el </a:t>
            </a:r>
            <a:r>
              <a:rPr lang="es-CL" sz="1600" b="1" dirty="0"/>
              <a:t>servicio de la deuda </a:t>
            </a:r>
            <a:r>
              <a:rPr lang="es-CL" sz="1600" dirty="0"/>
              <a:t>registró un gasto que alcanzó los </a:t>
            </a:r>
            <a:r>
              <a:rPr lang="es-CL" sz="1600" b="1" i="1" dirty="0"/>
              <a:t>$341 millones</a:t>
            </a:r>
            <a:r>
              <a:rPr lang="es-CL" sz="1600" dirty="0"/>
              <a:t>, afectando a todos los Programas: Subsecretaría de Bienes Nacionales ($181 millones); Regularización ($32 millones); Administración de Bienes ($74 millones); y, Catastro ($54 millones), destinados al pago de las obligaciones devengadas al 31 de diciembre de 2017 (deuda flotante), sin que se verifique a la fecha los decretos de modificación presupuestaria respectivos</a:t>
            </a:r>
            <a:r>
              <a:rPr lang="es-CL" sz="1600" b="1" i="1" dirty="0"/>
              <a:t>.</a:t>
            </a:r>
            <a:r>
              <a:rPr lang="es-CL" sz="1600" dirty="0"/>
              <a:t> 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4757127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del Ministerio de Bienes Nacionales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 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5003" y="4221088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Objeto 2">
            <a:extLst>
              <a:ext uri="{FF2B5EF4-FFF2-40B4-BE49-F238E27FC236}">
                <a16:creationId xmlns:a16="http://schemas.microsoft.com/office/drawing/2014/main" id="{C2217099-45A4-475C-B6D3-4BEB2709D1F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8322629"/>
              </p:ext>
            </p:extLst>
          </p:nvPr>
        </p:nvGraphicFramePr>
        <p:xfrm>
          <a:off x="414306" y="1624272"/>
          <a:ext cx="8105775" cy="2600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4" name="Worksheet" r:id="rId3" imgW="8105879" imgH="2600370" progId="Excel.Sheet.12">
                  <p:embed/>
                </p:oleObj>
              </mc:Choice>
              <mc:Fallback>
                <p:oleObj name="Worksheet" r:id="rId3" imgW="8105879" imgH="260037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06" y="1624272"/>
                        <a:ext cx="8105775" cy="2600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del Ministerio de Bienes Nacionales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 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0363" y="428688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95536" y="13407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Comportamiento de la Ejecución Presupuestaria de la Partida 2017 - 2018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75508DA7-F1A4-4272-9E5C-5CE5BF255A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7" y="1791253"/>
            <a:ext cx="4068505" cy="2495623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BD317C75-4754-428F-8BB1-88DBA27801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20417" y="1791253"/>
            <a:ext cx="4068505" cy="2495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651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6" y="548680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14, Resumen por Capítulos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al mes de marzo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de 2018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6" y="3268640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F10A9952-9436-414D-86EC-251EEB944E3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0397910"/>
              </p:ext>
            </p:extLst>
          </p:nvPr>
        </p:nvGraphicFramePr>
        <p:xfrm>
          <a:off x="390761" y="1724100"/>
          <a:ext cx="8420100" cy="15445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8" name="Worksheet" r:id="rId4" imgW="8420044" imgH="1457460" progId="Excel.Sheet.12">
                  <p:embed/>
                </p:oleObj>
              </mc:Choice>
              <mc:Fallback>
                <p:oleObj name="Worksheet" r:id="rId4" imgW="8420044" imgH="145746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90761" y="1724100"/>
                        <a:ext cx="8420100" cy="15445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5141937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55137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14, Capítulo 01, Programa 01: SUBSECRETARÍA DE BIENES NACIONALES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Objeto 1">
            <a:extLst>
              <a:ext uri="{FF2B5EF4-FFF2-40B4-BE49-F238E27FC236}">
                <a16:creationId xmlns:a16="http://schemas.microsoft.com/office/drawing/2014/main" id="{674C1B1A-AC6D-4B65-B5A5-19D7764CEFF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9927086"/>
              </p:ext>
            </p:extLst>
          </p:nvPr>
        </p:nvGraphicFramePr>
        <p:xfrm>
          <a:off x="414336" y="1988839"/>
          <a:ext cx="8201488" cy="31530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2" name="Worksheet" r:id="rId3" imgW="8648576" imgH="3362310" progId="Excel.Sheet.12">
                  <p:embed/>
                </p:oleObj>
              </mc:Choice>
              <mc:Fallback>
                <p:oleObj name="Worksheet" r:id="rId3" imgW="8648576" imgH="336231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6" y="1988839"/>
                        <a:ext cx="8201488" cy="315309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7682" y="46531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14, Capítulo 01, Programa 03: REGULARIZACIÓN DE LA PROPIEDAD RAÍZ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Objeto 1">
            <a:extLst>
              <a:ext uri="{FF2B5EF4-FFF2-40B4-BE49-F238E27FC236}">
                <a16:creationId xmlns:a16="http://schemas.microsoft.com/office/drawing/2014/main" id="{150F9B00-1D4E-483F-84AE-A2247CB34BC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2069487"/>
              </p:ext>
            </p:extLst>
          </p:nvPr>
        </p:nvGraphicFramePr>
        <p:xfrm>
          <a:off x="414336" y="1868116"/>
          <a:ext cx="8201488" cy="27850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3" name="Worksheet" r:id="rId3" imgW="8648576" imgH="2800440" progId="Excel.Sheet.12">
                  <p:embed/>
                </p:oleObj>
              </mc:Choice>
              <mc:Fallback>
                <p:oleObj name="Worksheet" r:id="rId3" imgW="8648576" imgH="280044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6" y="1868116"/>
                        <a:ext cx="8201488" cy="27850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1254" y="5540454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55137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14, Capítulo 01, Programa 04: ADMINISTRACIÓN DE BIENES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</a:t>
            </a:r>
            <a:r>
              <a:rPr lang="es-CL" sz="1600" b="1" dirty="0">
                <a:ea typeface="Verdana" pitchFamily="34" charset="0"/>
                <a:cs typeface="Verdana" pitchFamily="34" charset="0"/>
              </a:rPr>
              <a:t>… </a:t>
            </a:r>
            <a:r>
              <a:rPr lang="es-CL" sz="1600" b="1" i="1" dirty="0">
                <a:ea typeface="Verdana" pitchFamily="34" charset="0"/>
                <a:cs typeface="Verdana" pitchFamily="34" charset="0"/>
              </a:rPr>
              <a:t>1 de 2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Objeto 1">
            <a:extLst>
              <a:ext uri="{FF2B5EF4-FFF2-40B4-BE49-F238E27FC236}">
                <a16:creationId xmlns:a16="http://schemas.microsoft.com/office/drawing/2014/main" id="{D639E424-0D2A-4AA0-8FD0-9D06BE9A08A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0225848"/>
              </p:ext>
            </p:extLst>
          </p:nvPr>
        </p:nvGraphicFramePr>
        <p:xfrm>
          <a:off x="411254" y="1988840"/>
          <a:ext cx="8229600" cy="35516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3" name="Worksheet" r:id="rId3" imgW="8648576" imgH="3895830" progId="Excel.Sheet.12">
                  <p:embed/>
                </p:oleObj>
              </mc:Choice>
              <mc:Fallback>
                <p:oleObj name="Worksheet" r:id="rId3" imgW="8648576" imgH="389583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1254" y="1988840"/>
                        <a:ext cx="8229600" cy="355161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2886</TotalTime>
  <Words>726</Words>
  <Application>Microsoft Office PowerPoint</Application>
  <PresentationFormat>Presentación en pantalla (4:3)</PresentationFormat>
  <Paragraphs>55</Paragraphs>
  <Slides>11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11</vt:i4>
      </vt:variant>
    </vt:vector>
  </HeadingPairs>
  <TitlesOfParts>
    <vt:vector size="20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Imagen de mapa de bits</vt:lpstr>
      <vt:lpstr>Worksheet</vt:lpstr>
      <vt:lpstr>EJECUCIÓN PRESUPUESTARIA DE GASTOS  acumulada al mes de marzo de 2018 Partida 14: MINISTERIO DE BIENES NACIONALES</vt:lpstr>
      <vt:lpstr>Ejecución Presupuestaria de Gastos del Ministerio de Bienes Nacionales acumulada al mes de marzo de 2018 </vt:lpstr>
      <vt:lpstr>Ejecución Presupuestaria de Gastos del Ministerio de Bienes Nacionales acumulada al mes de marzo de 2018 </vt:lpstr>
      <vt:lpstr>Ejecución Presupuestaria de Gastos del Ministerio de Bienes Nacionales acumulada al mes de marzo de 2018 </vt:lpstr>
      <vt:lpstr>Ejecución Presupuestaria de Gastos del Ministerio de Bienes Nacionales acumulada al mes de marzo de 2018 </vt:lpstr>
      <vt:lpstr>Ejecución Presupuestaria de Gastos Partida 14, Resumen por Capítulos acumulada al mes de marzo de 2018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174</cp:revision>
  <cp:lastPrinted>2018-06-11T15:48:09Z</cp:lastPrinted>
  <dcterms:created xsi:type="dcterms:W3CDTF">2016-06-23T13:38:47Z</dcterms:created>
  <dcterms:modified xsi:type="dcterms:W3CDTF">2018-08-01T19:47:10Z</dcterms:modified>
</cp:coreProperties>
</file>