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39"/>
  </p:notesMasterIdLst>
  <p:sldIdLst>
    <p:sldId id="257" r:id="rId17"/>
    <p:sldId id="258" r:id="rId18"/>
    <p:sldId id="259" r:id="rId19"/>
    <p:sldId id="260" r:id="rId20"/>
    <p:sldId id="261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81" d="100"/>
          <a:sy n="81" d="100"/>
        </p:scale>
        <p:origin x="-156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20-07-2018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MARZO </a:t>
            </a:r>
            <a:r>
              <a:rPr lang="es-CL" sz="2400" b="1" dirty="0" smtClean="0">
                <a:latin typeface="+mn-lt"/>
              </a:rPr>
              <a:t>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mayo 2018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661248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89355"/>
              </p:ext>
            </p:extLst>
          </p:nvPr>
        </p:nvGraphicFramePr>
        <p:xfrm>
          <a:off x="383176" y="1688182"/>
          <a:ext cx="8210799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Hoja de cálculo" r:id="rId3" imgW="7858057" imgH="3829050" progId="Excel.Sheet.8">
                  <p:embed/>
                </p:oleObj>
              </mc:Choice>
              <mc:Fallback>
                <p:oleObj name="Hoja de cálculo" r:id="rId3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88182"/>
                        <a:ext cx="8210799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897160"/>
              </p:ext>
            </p:extLst>
          </p:nvPr>
        </p:nvGraphicFramePr>
        <p:xfrm>
          <a:off x="467544" y="1844824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76043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55927"/>
              </p:ext>
            </p:extLst>
          </p:nvPr>
        </p:nvGraphicFramePr>
        <p:xfrm>
          <a:off x="395536" y="1700808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21088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186559"/>
              </p:ext>
            </p:extLst>
          </p:nvPr>
        </p:nvGraphicFramePr>
        <p:xfrm>
          <a:off x="467544" y="1772816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720692"/>
              </p:ext>
            </p:extLst>
          </p:nvPr>
        </p:nvGraphicFramePr>
        <p:xfrm>
          <a:off x="395536" y="1772816"/>
          <a:ext cx="8198439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Hoja de cálculo" r:id="rId3" imgW="7858057" imgH="2152560" progId="Excel.Sheet.8">
                  <p:embed/>
                </p:oleObj>
              </mc:Choice>
              <mc:Fallback>
                <p:oleObj name="Hoja de cálculo" r:id="rId3" imgW="7858057" imgH="2152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198439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92087"/>
              </p:ext>
            </p:extLst>
          </p:nvPr>
        </p:nvGraphicFramePr>
        <p:xfrm>
          <a:off x="395536" y="1916832"/>
          <a:ext cx="8198439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916832"/>
                        <a:ext cx="8198439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861048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229388"/>
              </p:ext>
            </p:extLst>
          </p:nvPr>
        </p:nvGraphicFramePr>
        <p:xfrm>
          <a:off x="383176" y="1772816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13176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69267"/>
              </p:ext>
            </p:extLst>
          </p:nvPr>
        </p:nvGraphicFramePr>
        <p:xfrm>
          <a:off x="467544" y="1700808"/>
          <a:ext cx="8126431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Hoja de cálculo" r:id="rId3" imgW="7858057" imgH="3219540" progId="Excel.Sheet.8">
                  <p:embed/>
                </p:oleObj>
              </mc:Choice>
              <mc:Fallback>
                <p:oleObj name="Hoja de cálculo" r:id="rId3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1600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150788"/>
              </p:ext>
            </p:extLst>
          </p:nvPr>
        </p:nvGraphicFramePr>
        <p:xfrm>
          <a:off x="467544" y="1700808"/>
          <a:ext cx="8126431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391962"/>
              </p:ext>
            </p:extLst>
          </p:nvPr>
        </p:nvGraphicFramePr>
        <p:xfrm>
          <a:off x="467544" y="1700808"/>
          <a:ext cx="8126431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Hoja de cálculo" r:id="rId3" imgW="7858057" imgH="3066960" progId="Excel.Sheet.8">
                  <p:embed/>
                </p:oleObj>
              </mc:Choice>
              <mc:Fallback>
                <p:oleObj name="Hoja de cálculo" r:id="rId3" imgW="7858057" imgH="3066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el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mes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Marzo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$133.130 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22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cuanto a las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modificaciones presupuestaria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el Programa 01 de la Corporación Nacional Forestal aumentó sus recursos en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$8.281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millones, el Programa 03 Programa de Manejo del Fuero, disminuyó su disponibilidad en $99 millones, el Programa 04 Áreas Silvestres Protegidas presentó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mayores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recursos por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$537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millones, y el Programa 05 Gestión Forestal, bajó su presupuesto en $721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$5.996, se da cuenta de avance presupuestario de un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4%.</a:t>
            </a: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deuda flotante, correspondiente a los recursos para cancelar obligaciones contraídas en el ejercicio presupuestario anterior, ejecutaron un total de $9.056millones. Es importante señalar que la Ley inicial no contempló presupuesto para estas obligaciones, ni tampoco se han observado Decretos modificatorios del presupuesto inicial.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</a:t>
            </a:r>
            <a:r>
              <a:rPr lang="es-CL" sz="1600" dirty="0" smtClean="0">
                <a:solidFill>
                  <a:prstClr val="black"/>
                </a:solidFill>
              </a:rPr>
              <a:t>$52.848 </a:t>
            </a:r>
            <a:r>
              <a:rPr lang="es-CL" sz="1600" dirty="0" smtClean="0">
                <a:solidFill>
                  <a:prstClr val="black"/>
                </a:solidFill>
              </a:rPr>
              <a:t>millones (</a:t>
            </a:r>
            <a:r>
              <a:rPr lang="es-CL" sz="1600" dirty="0" smtClean="0">
                <a:solidFill>
                  <a:prstClr val="black"/>
                </a:solidFill>
              </a:rPr>
              <a:t>19% </a:t>
            </a:r>
            <a:r>
              <a:rPr lang="es-CL" sz="1600" dirty="0" smtClean="0">
                <a:solidFill>
                  <a:prstClr val="black"/>
                </a:solidFill>
              </a:rPr>
              <a:t>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 ejecutó un </a:t>
            </a:r>
            <a:r>
              <a:rPr lang="es-CL" sz="1600" dirty="0" smtClean="0">
                <a:solidFill>
                  <a:prstClr val="black"/>
                </a:solidFill>
              </a:rPr>
              <a:t>1,7% </a:t>
            </a:r>
            <a:r>
              <a:rPr lang="es-CL" sz="1600" dirty="0" smtClean="0">
                <a:solidFill>
                  <a:prstClr val="black"/>
                </a:solidFill>
              </a:rPr>
              <a:t>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</a:t>
            </a:r>
            <a:r>
              <a:rPr lang="es-CL" sz="1600" dirty="0" smtClean="0">
                <a:solidFill>
                  <a:prstClr val="black"/>
                </a:solidFill>
              </a:rPr>
              <a:t>38%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corrientes y </a:t>
            </a:r>
            <a:r>
              <a:rPr lang="es-CL" sz="1600" smtClean="0">
                <a:solidFill>
                  <a:prstClr val="black"/>
                </a:solidFill>
              </a:rPr>
              <a:t>un </a:t>
            </a:r>
            <a:r>
              <a:rPr lang="es-CL" sz="1600" smtClean="0">
                <a:solidFill>
                  <a:prstClr val="black"/>
                </a:solidFill>
              </a:rPr>
              <a:t>19% </a:t>
            </a:r>
            <a:r>
              <a:rPr lang="es-CL" sz="1600" dirty="0" smtClean="0">
                <a:solidFill>
                  <a:prstClr val="black"/>
                </a:solidFill>
              </a:rPr>
              <a:t>para transferencias de capital, y los proyectos de inversión, un 0%.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861048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24740"/>
              </p:ext>
            </p:extLst>
          </p:nvPr>
        </p:nvGraphicFramePr>
        <p:xfrm>
          <a:off x="383176" y="1700808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068960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59513"/>
              </p:ext>
            </p:extLst>
          </p:nvPr>
        </p:nvGraphicFramePr>
        <p:xfrm>
          <a:off x="395536" y="1700808"/>
          <a:ext cx="8198439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Hoja de cálculo" r:id="rId3" imgW="7858057" imgH="1247865" progId="Excel.Sheet.8">
                  <p:embed/>
                </p:oleObj>
              </mc:Choice>
              <mc:Fallback>
                <p:oleObj name="Hoja de cálculo" r:id="rId3" imgW="78580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16530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6754"/>
              </p:ext>
            </p:extLst>
          </p:nvPr>
        </p:nvGraphicFramePr>
        <p:xfrm>
          <a:off x="395536" y="1628800"/>
          <a:ext cx="8198439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Hoja de cálculo" r:id="rId3" imgW="7858057" imgH="4438560" progId="Excel.Sheet.8">
                  <p:embed/>
                </p:oleObj>
              </mc:Choice>
              <mc:Fallback>
                <p:oleObj name="Hoja de cálculo" r:id="rId3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198439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br>
              <a:rPr lang="es-CL" sz="1800" b="1" dirty="0">
                <a:solidFill>
                  <a:prstClr val="black"/>
                </a:solidFill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394148"/>
              </p:ext>
            </p:extLst>
          </p:nvPr>
        </p:nvGraphicFramePr>
        <p:xfrm>
          <a:off x="467544" y="1700808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6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br>
              <a:rPr lang="es-CL" sz="1800" b="1" dirty="0">
                <a:solidFill>
                  <a:prstClr val="black"/>
                </a:solidFill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73781"/>
              </p:ext>
            </p:extLst>
          </p:nvPr>
        </p:nvGraphicFramePr>
        <p:xfrm>
          <a:off x="467543" y="1579984"/>
          <a:ext cx="813690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579984"/>
                        <a:ext cx="813690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520259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68760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158149"/>
              </p:ext>
            </p:extLst>
          </p:nvPr>
        </p:nvGraphicFramePr>
        <p:xfrm>
          <a:off x="395537" y="1621979"/>
          <a:ext cx="8198438" cy="4831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Hoja de cálculo" r:id="rId3" imgW="7762943" imgH="5667285" progId="Excel.Sheet.8">
                  <p:embed/>
                </p:oleObj>
              </mc:Choice>
              <mc:Fallback>
                <p:oleObj name="Hoja de cálculo" r:id="rId3" imgW="7762943" imgH="5667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621979"/>
                        <a:ext cx="8198438" cy="4831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7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02382"/>
              </p:ext>
            </p:extLst>
          </p:nvPr>
        </p:nvGraphicFramePr>
        <p:xfrm>
          <a:off x="467544" y="1988840"/>
          <a:ext cx="814207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207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7152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4568"/>
              </p:ext>
            </p:extLst>
          </p:nvPr>
        </p:nvGraphicFramePr>
        <p:xfrm>
          <a:off x="395536" y="1700808"/>
          <a:ext cx="819843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52534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18575"/>
              </p:ext>
            </p:extLst>
          </p:nvPr>
        </p:nvGraphicFramePr>
        <p:xfrm>
          <a:off x="383175" y="1731787"/>
          <a:ext cx="8210799" cy="464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Hoja de cálculo" r:id="rId3" imgW="7858057" imgH="5200650" progId="Excel.Sheet.8">
                  <p:embed/>
                </p:oleObj>
              </mc:Choice>
              <mc:Fallback>
                <p:oleObj name="Hoja de cálculo" r:id="rId3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5" y="1731787"/>
                        <a:ext cx="8210799" cy="4649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021288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34229"/>
              </p:ext>
            </p:extLst>
          </p:nvPr>
        </p:nvGraphicFramePr>
        <p:xfrm>
          <a:off x="467544" y="1672555"/>
          <a:ext cx="8126431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Hoja de cálculo" r:id="rId3" imgW="7858057" imgH="4276815" progId="Excel.Sheet.8">
                  <p:embed/>
                </p:oleObj>
              </mc:Choice>
              <mc:Fallback>
                <p:oleObj name="Hoja de cálculo" r:id="rId3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72555"/>
                        <a:ext cx="8126431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956</Words>
  <Application>Microsoft Office PowerPoint</Application>
  <PresentationFormat>Presentación en pantalla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40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ACUMULADA DE GASTOS AL MES DE MARZO DE 2018 PARTIDA 13: MINISTERIO DE AGRICULTURA</vt:lpstr>
      <vt:lpstr>Ejecución Presupuestaria de Gastos Acumulada al Mes de Marzo de 2018  Ministerio de Agricultura</vt:lpstr>
      <vt:lpstr>Ejecución Presupuestaria de Gastos Acumulada al Mes de Marzo de 2018 Partida 13 Ministerio de Agricultura</vt:lpstr>
      <vt:lpstr>Ejecución Presupuestaria de Gastos Acumulada al Mes de  Marzo de 2018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54</cp:revision>
  <cp:lastPrinted>2016-08-05T21:17:59Z</cp:lastPrinted>
  <dcterms:created xsi:type="dcterms:W3CDTF">2016-08-05T20:56:34Z</dcterms:created>
  <dcterms:modified xsi:type="dcterms:W3CDTF">2018-07-20T15:17:26Z</dcterms:modified>
</cp:coreProperties>
</file>