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98" r:id="rId4"/>
    <p:sldId id="300" r:id="rId5"/>
    <p:sldId id="264" r:id="rId6"/>
    <p:sldId id="263" r:id="rId7"/>
    <p:sldId id="265" r:id="rId8"/>
    <p:sldId id="269" r:id="rId9"/>
    <p:sldId id="271" r:id="rId10"/>
    <p:sldId id="273" r:id="rId11"/>
    <p:sldId id="274" r:id="rId12"/>
    <p:sldId id="275" r:id="rId13"/>
    <p:sldId id="287" r:id="rId14"/>
    <p:sldId id="288" r:id="rId15"/>
    <p:sldId id="289" r:id="rId16"/>
    <p:sldId id="290" r:id="rId17"/>
    <p:sldId id="291" r:id="rId18"/>
    <p:sldId id="292" r:id="rId19"/>
    <p:sldId id="293" r:id="rId20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>
      <p:cViewPr varScale="1">
        <p:scale>
          <a:sx n="88" d="100"/>
          <a:sy n="8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18-07-2018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18-07-2018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18-07-2018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18-07-2018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18-07-2018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18-07-2018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18-07-2018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18-07-2018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18-07-2018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18-07-2018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18-07-2018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18-07-2018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18-07-2018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18-07-2018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18-07-2018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18-07-2018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18-07-2018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18-07-2018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18-07-2018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18-07-2018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18-07-2018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18-07-2018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18-07-2018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18-07-2018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18-07-2018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18-07-2018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2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DE GASTOS </a:t>
            </a:r>
            <a:r>
              <a:rPr lang="es-CL" sz="2400" b="1" cap="all" dirty="0" smtClean="0">
                <a:latin typeface="+mn-lt"/>
              </a:rPr>
              <a:t>al </a:t>
            </a:r>
            <a:r>
              <a:rPr lang="es-CL" sz="2400" b="1" cap="all" dirty="0">
                <a:latin typeface="+mn-lt"/>
              </a:rPr>
              <a:t>mes de </a:t>
            </a:r>
            <a:r>
              <a:rPr lang="es-CL" sz="2400" b="1" cap="all" dirty="0" smtClean="0">
                <a:latin typeface="+mn-lt"/>
              </a:rPr>
              <a:t>Marzo </a:t>
            </a:r>
            <a:r>
              <a:rPr lang="es-CL" sz="2400" b="1" cap="all" dirty="0">
                <a:latin typeface="+mn-lt"/>
              </a:rPr>
              <a:t>de </a:t>
            </a:r>
            <a:r>
              <a:rPr lang="es-CL" sz="2400" b="1" cap="all" dirty="0" smtClean="0">
                <a:latin typeface="+mn-lt"/>
              </a:rPr>
              <a:t>2018</a:t>
            </a:r>
            <a:r>
              <a:rPr lang="es-CL" sz="2400" b="1" cap="all" dirty="0">
                <a:latin typeface="+mn-lt"/>
              </a:rPr>
              <a:t/>
            </a:r>
            <a:br>
              <a:rPr lang="es-CL" sz="2400" b="1" cap="all" dirty="0">
                <a:latin typeface="+mn-lt"/>
              </a:rPr>
            </a:br>
            <a:r>
              <a:rPr lang="es-CL" sz="2400" b="1" cap="all" dirty="0">
                <a:latin typeface="+mn-lt"/>
              </a:rPr>
              <a:t>Partida </a:t>
            </a:r>
            <a:r>
              <a:rPr lang="es-CL" sz="2400" b="1" dirty="0">
                <a:latin typeface="+mn-lt"/>
              </a:rPr>
              <a:t>12: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OBRAS PÚBLICAS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46409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04: Dirección de Vialidad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547621"/>
              </p:ext>
            </p:extLst>
          </p:nvPr>
        </p:nvGraphicFramePr>
        <p:xfrm>
          <a:off x="467544" y="1628800"/>
          <a:ext cx="8148280" cy="476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Hoja de cálculo" r:id="rId3" imgW="7819957" imgH="5210085" progId="Excel.Sheet.8">
                  <p:embed/>
                </p:oleObj>
              </mc:Choice>
              <mc:Fallback>
                <p:oleObj name="Hoja de cálculo" r:id="rId3" imgW="7819957" imgH="5210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148280" cy="476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15210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06: Dirección de Obras Portuarias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647975"/>
              </p:ext>
            </p:extLst>
          </p:nvPr>
        </p:nvGraphicFramePr>
        <p:xfrm>
          <a:off x="414336" y="1824038"/>
          <a:ext cx="8210799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Hoja de cálculo" r:id="rId3" imgW="8496300" imgH="3209835" progId="Excel.Sheet.8">
                  <p:embed/>
                </p:oleObj>
              </mc:Choice>
              <mc:Fallback>
                <p:oleObj name="Hoja de cálculo" r:id="rId3" imgW="8496300" imgH="32098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24038"/>
                        <a:ext cx="8210799" cy="320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29612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07: Dirección de Aeropuertos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253023"/>
              </p:ext>
            </p:extLst>
          </p:nvPr>
        </p:nvGraphicFramePr>
        <p:xfrm>
          <a:off x="467544" y="1823442"/>
          <a:ext cx="8148280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Hoja de cálculo" r:id="rId3" imgW="7848600" imgH="3333840" progId="Excel.Sheet.8">
                  <p:embed/>
                </p:oleObj>
              </mc:Choice>
              <mc:Fallback>
                <p:oleObj name="Hoja de cálculo" r:id="rId3" imgW="7848600" imgH="33338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23442"/>
                        <a:ext cx="8148280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72817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08: Administración Sistema Concesiones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042428"/>
              </p:ext>
            </p:extLst>
          </p:nvPr>
        </p:nvGraphicFramePr>
        <p:xfrm>
          <a:off x="467544" y="1750665"/>
          <a:ext cx="8157591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Hoja de cálculo" r:id="rId3" imgW="7819957" imgH="3838485" progId="Excel.Sheet.8">
                  <p:embed/>
                </p:oleObj>
              </mc:Choice>
              <mc:Fallback>
                <p:oleObj name="Hoja de cálculo" r:id="rId3" imgW="7819957" imgH="3838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50665"/>
                        <a:ext cx="8157591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51214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11: Dirección de Planeamiento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187408"/>
              </p:ext>
            </p:extLst>
          </p:nvPr>
        </p:nvGraphicFramePr>
        <p:xfrm>
          <a:off x="452438" y="1844824"/>
          <a:ext cx="8239125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Hoja de cálculo" r:id="rId3" imgW="8239057" imgH="3533865" progId="Excel.Sheet.8">
                  <p:embed/>
                </p:oleObj>
              </mc:Choice>
              <mc:Fallback>
                <p:oleObj name="Hoja de cálculo" r:id="rId3" imgW="82390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438" y="1844824"/>
                        <a:ext cx="8239125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0809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12: Agua Potable Rural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534036"/>
              </p:ext>
            </p:extLst>
          </p:nvPr>
        </p:nvGraphicFramePr>
        <p:xfrm>
          <a:off x="414336" y="1772816"/>
          <a:ext cx="8201488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Hoja de cálculo" r:id="rId3" imgW="7801043" imgH="3086100" progId="Excel.Sheet.8">
                  <p:embed/>
                </p:oleObj>
              </mc:Choice>
              <mc:Fallback>
                <p:oleObj name="Hoja de cálculo" r:id="rId3" imgW="7801043" imgH="308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80526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04, Programa 01: Dirección General de Aguas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917558"/>
              </p:ext>
            </p:extLst>
          </p:nvPr>
        </p:nvGraphicFramePr>
        <p:xfrm>
          <a:off x="414336" y="1813148"/>
          <a:ext cx="8210799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Hoja de cálculo" r:id="rId3" imgW="8886757" imgH="3848190" progId="Excel.Sheet.8">
                  <p:embed/>
                </p:oleObj>
              </mc:Choice>
              <mc:Fallback>
                <p:oleObj name="Hoja de cálculo" r:id="rId3" imgW="8886757" imgH="38481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13148"/>
                        <a:ext cx="8210799" cy="384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8009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05, Programa 01: Instituto Nacional de Hidráulica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141562"/>
              </p:ext>
            </p:extLst>
          </p:nvPr>
        </p:nvGraphicFramePr>
        <p:xfrm>
          <a:off x="467544" y="1772816"/>
          <a:ext cx="8148280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Hoja de cálculo" r:id="rId3" imgW="7734300" imgH="3228975" progId="Excel.Sheet.8">
                  <p:embed/>
                </p:oleObj>
              </mc:Choice>
              <mc:Fallback>
                <p:oleObj name="Hoja de cálculo" r:id="rId3" imgW="7734300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157192"/>
            <a:ext cx="8406135" cy="3426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07, Programa 01: Superintendencia de Servicios Sanitarios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656809"/>
              </p:ext>
            </p:extLst>
          </p:nvPr>
        </p:nvGraphicFramePr>
        <p:xfrm>
          <a:off x="467545" y="1772816"/>
          <a:ext cx="8157590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Hoja de cálculo" r:id="rId3" imgW="7724843" imgH="3228975" progId="Excel.Sheet.8">
                  <p:embed/>
                </p:oleObj>
              </mc:Choice>
              <mc:Fallback>
                <p:oleObj name="Hoja de cálculo" r:id="rId3" imgW="7724843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772816"/>
                        <a:ext cx="8157590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</a:t>
            </a:r>
            <a:r>
              <a:rPr lang="es-CL" sz="1600" dirty="0" smtClean="0">
                <a:latin typeface="+mn-lt"/>
              </a:rPr>
              <a:t>2018 </a:t>
            </a:r>
            <a:r>
              <a:rPr lang="es-CL" sz="1600" dirty="0">
                <a:latin typeface="+mn-lt"/>
              </a:rPr>
              <a:t>la Partida presenta un presupuesto aprobado de </a:t>
            </a:r>
            <a:r>
              <a:rPr lang="es-CL" sz="1600" b="1" dirty="0">
                <a:latin typeface="+mn-lt"/>
              </a:rPr>
              <a:t>$</a:t>
            </a:r>
            <a:r>
              <a:rPr lang="es-CL" sz="1600" b="1" dirty="0" smtClean="0">
                <a:latin typeface="+mn-lt"/>
              </a:rPr>
              <a:t>2.404.756 </a:t>
            </a:r>
            <a:r>
              <a:rPr lang="es-CL" sz="1600" b="1" dirty="0">
                <a:latin typeface="+mn-lt"/>
              </a:rPr>
              <a:t>millones</a:t>
            </a:r>
            <a:r>
              <a:rPr lang="es-CL" sz="1600" dirty="0">
                <a:latin typeface="+mn-lt"/>
              </a:rPr>
              <a:t>, de los cuales un 90% se destina a iniciativas de inversión y transferencias de </a:t>
            </a:r>
            <a:r>
              <a:rPr lang="es-CL" sz="1600" dirty="0" smtClean="0">
                <a:latin typeface="+mn-lt"/>
              </a:rPr>
              <a:t>capital.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La gasto total </a:t>
            </a:r>
            <a:r>
              <a:rPr lang="es-CL" sz="1600" dirty="0"/>
              <a:t>del </a:t>
            </a:r>
            <a:r>
              <a:rPr lang="es-CL" sz="1600" dirty="0" smtClean="0"/>
              <a:t>Ministerio ascendió </a:t>
            </a:r>
            <a:r>
              <a:rPr lang="es-CL" sz="1600" dirty="0"/>
              <a:t>a </a:t>
            </a:r>
            <a:r>
              <a:rPr lang="es-CL" sz="1600" b="1" dirty="0" smtClean="0"/>
              <a:t>$751.556 </a:t>
            </a:r>
            <a:r>
              <a:rPr lang="es-CL" sz="1600" b="1" dirty="0"/>
              <a:t>millones</a:t>
            </a:r>
            <a:r>
              <a:rPr lang="es-CL" sz="1600" dirty="0"/>
              <a:t>, es decir, un </a:t>
            </a:r>
            <a:r>
              <a:rPr lang="es-CL" sz="1600" b="1" dirty="0" smtClean="0"/>
              <a:t>31%</a:t>
            </a:r>
            <a:r>
              <a:rPr lang="es-CL" sz="1600" dirty="0" smtClean="0"/>
              <a:t> </a:t>
            </a:r>
            <a:r>
              <a:rPr lang="es-CL" sz="1600" dirty="0"/>
              <a:t>respecto de la ley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iniciativas de inversión, con recursos vigentes por </a:t>
            </a:r>
            <a:r>
              <a:rPr lang="es-CL" sz="1600" dirty="0" smtClean="0">
                <a:latin typeface="+mn-lt"/>
              </a:rPr>
              <a:t>$242.371 </a:t>
            </a:r>
            <a:r>
              <a:rPr lang="es-CL" sz="1600" dirty="0" smtClean="0">
                <a:latin typeface="+mn-lt"/>
              </a:rPr>
              <a:t>millones, alcanzaron un avance presupuestario de un </a:t>
            </a:r>
            <a:r>
              <a:rPr lang="es-CL" sz="1600" dirty="0" smtClean="0">
                <a:latin typeface="+mn-lt"/>
              </a:rPr>
              <a:t>15%, </a:t>
            </a:r>
            <a:r>
              <a:rPr lang="es-CL" sz="1600" dirty="0" smtClean="0">
                <a:latin typeface="+mn-lt"/>
              </a:rPr>
              <a:t>según la siguiente desagregación: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CL" sz="1600" dirty="0" smtClean="0">
                <a:latin typeface="+mn-lt"/>
              </a:rPr>
              <a:t> </a:t>
            </a: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875944"/>
              </p:ext>
            </p:extLst>
          </p:nvPr>
        </p:nvGraphicFramePr>
        <p:xfrm>
          <a:off x="1004888" y="4149725"/>
          <a:ext cx="7134225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Hoja de cálculo" r:id="rId3" imgW="7134157" imgH="2143125" progId="Excel.Sheet.12">
                  <p:embed/>
                </p:oleObj>
              </mc:Choice>
              <mc:Fallback>
                <p:oleObj name="Hoja de cálculo" r:id="rId3" imgW="7134157" imgH="21431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4888" y="4149725"/>
                        <a:ext cx="7134225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 smtClean="0"/>
              <a:t>Respecto </a:t>
            </a:r>
            <a:r>
              <a:rPr lang="es-CL" sz="1600" dirty="0"/>
              <a:t>a </a:t>
            </a:r>
            <a:r>
              <a:rPr lang="es-CL" sz="1600" dirty="0" smtClean="0"/>
              <a:t>las variaciones del presupuesto </a:t>
            </a:r>
            <a:r>
              <a:rPr lang="es-CL" sz="1600" dirty="0"/>
              <a:t>inicial, la Partida </a:t>
            </a:r>
            <a:r>
              <a:rPr lang="es-CL" sz="1600" dirty="0" smtClean="0"/>
              <a:t>presenta un aumento de recursos que alcanzó a $</a:t>
            </a:r>
            <a:r>
              <a:rPr lang="es-CL" sz="1600" dirty="0" smtClean="0"/>
              <a:t>3.287 </a:t>
            </a:r>
            <a:r>
              <a:rPr lang="es-CL" sz="1600" dirty="0" smtClean="0"/>
              <a:t>millones, </a:t>
            </a:r>
            <a:r>
              <a:rPr lang="es-CL" sz="1600" dirty="0" smtClean="0"/>
              <a:t>que se exp</a:t>
            </a:r>
            <a:r>
              <a:rPr lang="es-CL" sz="1600" dirty="0" smtClean="0"/>
              <a:t>lica por el aumento de $5.945 millones para adquisición de activos no financieros y por la rebaja de $2.661 millones en</a:t>
            </a:r>
            <a:r>
              <a:rPr lang="es-CL" sz="1600" dirty="0" smtClean="0"/>
              <a:t> iniciativas </a:t>
            </a:r>
            <a:r>
              <a:rPr lang="es-CL" sz="1600" dirty="0" smtClean="0"/>
              <a:t>de inversión.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 smtClean="0"/>
              <a:t>En </a:t>
            </a:r>
            <a:r>
              <a:rPr lang="es-CL" sz="1600" dirty="0"/>
              <a:t>cuanto a los programas, </a:t>
            </a:r>
            <a:r>
              <a:rPr lang="es-CL" sz="1600" dirty="0" smtClean="0"/>
              <a:t>la </a:t>
            </a:r>
            <a:r>
              <a:rPr lang="es-CL" sz="1600" b="1" dirty="0"/>
              <a:t>Dirección de </a:t>
            </a:r>
            <a:r>
              <a:rPr lang="es-CL" sz="1600" b="1" dirty="0" smtClean="0"/>
              <a:t>Vialidad</a:t>
            </a:r>
            <a:r>
              <a:rPr lang="es-CL" sz="1600" dirty="0" smtClean="0"/>
              <a:t>, con recursos aprobados por </a:t>
            </a:r>
            <a:r>
              <a:rPr lang="es-CL" sz="1600" b="1" dirty="0" smtClean="0"/>
              <a:t> </a:t>
            </a:r>
            <a:r>
              <a:rPr lang="es-CL" sz="1600" dirty="0" smtClean="0"/>
              <a:t> $1.107.545, representa </a:t>
            </a:r>
            <a:r>
              <a:rPr lang="es-CL" sz="1600" dirty="0"/>
              <a:t>el </a:t>
            </a:r>
            <a:r>
              <a:rPr lang="es-CL" sz="1600" dirty="0" smtClean="0"/>
              <a:t>46% de los recursos del Ministerio, </a:t>
            </a:r>
            <a:r>
              <a:rPr lang="es-CL" sz="1600" dirty="0"/>
              <a:t>el que al mes de </a:t>
            </a:r>
            <a:r>
              <a:rPr lang="es-CL" sz="1600" dirty="0" smtClean="0"/>
              <a:t>Marzo </a:t>
            </a:r>
            <a:r>
              <a:rPr lang="es-CL" sz="1600" dirty="0"/>
              <a:t>alcanzó una ejecución de </a:t>
            </a:r>
            <a:r>
              <a:rPr lang="es-CL" sz="1600" b="1" dirty="0" smtClean="0"/>
              <a:t>31%</a:t>
            </a:r>
            <a:r>
              <a:rPr lang="es-CL" sz="1600" dirty="0" smtClean="0"/>
              <a:t> </a:t>
            </a:r>
            <a:r>
              <a:rPr lang="es-CL" sz="1600" dirty="0"/>
              <a:t>respecto al presupuesto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 smtClean="0"/>
              <a:t>En el Servicio de la Deuda, con recursos aprobados por $681 millones, presentó un gasto total de $285.508 millones. Este gasto se explica por el mayor gasto en la deuda flotante, que corresponde a compromisos del año 2017, en donde el Ministerio de Hacienda no ha dispuesto los Decretos Modificatorios del presupuesto 2018.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760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041639"/>
              </p:ext>
            </p:extLst>
          </p:nvPr>
        </p:nvGraphicFramePr>
        <p:xfrm>
          <a:off x="467544" y="1798687"/>
          <a:ext cx="8148280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Hoja de cálculo" r:id="rId3" imgW="7134157" imgH="2638335" progId="Excel.Sheet.8">
                  <p:embed/>
                </p:oleObj>
              </mc:Choice>
              <mc:Fallback>
                <p:oleObj name="Hoja de cálculo" r:id="rId3" imgW="7134157" imgH="26383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98687"/>
                        <a:ext cx="8148280" cy="263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12,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6" y="479715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685165"/>
              </p:ext>
            </p:extLst>
          </p:nvPr>
        </p:nvGraphicFramePr>
        <p:xfrm>
          <a:off x="461963" y="1628800"/>
          <a:ext cx="8220075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Hoja de cálculo" r:id="rId4" imgW="8220143" imgH="3095535" progId="Excel.Sheet.8">
                  <p:embed/>
                </p:oleObj>
              </mc:Choice>
              <mc:Fallback>
                <p:oleObj name="Hoja de cálculo" r:id="rId4" imgW="8220143" imgH="30955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963" y="1628800"/>
                        <a:ext cx="8220075" cy="309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86407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01, Programa 01: Secretaría y Administración General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99512"/>
              </p:ext>
            </p:extLst>
          </p:nvPr>
        </p:nvGraphicFramePr>
        <p:xfrm>
          <a:off x="414336" y="1628800"/>
          <a:ext cx="8201487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Hoja de cálculo" r:id="rId3" imgW="7839143" imgH="3086100" progId="Excel.Sheet.8">
                  <p:embed/>
                </p:oleObj>
              </mc:Choice>
              <mc:Fallback>
                <p:oleObj name="Hoja de cálculo" r:id="rId3" imgW="7839143" imgH="308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01487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728171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01: Administración y Ejecución de Obras Públicas 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219437"/>
              </p:ext>
            </p:extLst>
          </p:nvPr>
        </p:nvGraphicFramePr>
        <p:xfrm>
          <a:off x="509588" y="1628800"/>
          <a:ext cx="8124825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Hoja de cálculo" r:id="rId3" imgW="8124757" imgH="3991065" progId="Excel.Sheet.8">
                  <p:embed/>
                </p:oleObj>
              </mc:Choice>
              <mc:Fallback>
                <p:oleObj name="Hoja de cálculo" r:id="rId3" imgW="8124757" imgH="3991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588" y="1628800"/>
                        <a:ext cx="8124825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8469" y="508518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02: Dirección de Arquitectura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045588"/>
              </p:ext>
            </p:extLst>
          </p:nvPr>
        </p:nvGraphicFramePr>
        <p:xfrm>
          <a:off x="467544" y="1844824"/>
          <a:ext cx="814828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Hoja de cálculo" r:id="rId3" imgW="7581900" imgH="3076665" progId="Excel.Sheet.8">
                  <p:embed/>
                </p:oleObj>
              </mc:Choice>
              <mc:Fallback>
                <p:oleObj name="Hoja de cálculo" r:id="rId3" imgW="7581900" imgH="3076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44824"/>
                        <a:ext cx="8148280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7783" y="536813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03: Dirección de Obras Hidráulicas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833885"/>
              </p:ext>
            </p:extLst>
          </p:nvPr>
        </p:nvGraphicFramePr>
        <p:xfrm>
          <a:off x="467543" y="1847825"/>
          <a:ext cx="8157591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Hoja de cálculo" r:id="rId3" imgW="8039100" imgH="3381285" progId="Excel.Sheet.8">
                  <p:embed/>
                </p:oleObj>
              </mc:Choice>
              <mc:Fallback>
                <p:oleObj name="Hoja de cálculo" r:id="rId3" imgW="8039100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3" y="1847825"/>
                        <a:ext cx="8157591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2985</TotalTime>
  <Words>752</Words>
  <Application>Microsoft Office PowerPoint</Application>
  <PresentationFormat>Presentación en pantalla (4:3)</PresentationFormat>
  <Paragraphs>85</Paragraphs>
  <Slides>18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1_Tema de Office</vt:lpstr>
      <vt:lpstr>Tema de Office</vt:lpstr>
      <vt:lpstr>Imagen de mapa de bits</vt:lpstr>
      <vt:lpstr>Hoja de cálculo de Microsoft Excel</vt:lpstr>
      <vt:lpstr>Hoja de cálculo de Microsoft Excel 97-2003</vt:lpstr>
      <vt:lpstr>EJECUCIÓN PRESUPUESTARIA ACUMULADA DE GASTOS al mes de Marzo de 2018 Partida 12: MINISTERIO DE OBRAS PÚBLICAS</vt:lpstr>
      <vt:lpstr>Ejecución Presupuestaria de Gastos Acumulada al Mes de Marzo de 2018  Ministerio de Obras Públicas</vt:lpstr>
      <vt:lpstr>Ejecución Presupuestaria de Gastos Acumulada al Mes de Marzo de 2018  Ministerio de Obras Públicas</vt:lpstr>
      <vt:lpstr>Ejecución Presupuestaria de Gastos Acumulada al Mes de Marzo de 2018  Ministerio de Obras Públicas</vt:lpstr>
      <vt:lpstr>Ejecución Presupuestaria de Gastos Acumulada al mes de Marzo de 2018  Partida 12,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177</cp:revision>
  <cp:lastPrinted>2017-05-12T12:49:10Z</cp:lastPrinted>
  <dcterms:created xsi:type="dcterms:W3CDTF">2016-06-23T13:38:47Z</dcterms:created>
  <dcterms:modified xsi:type="dcterms:W3CDTF">2018-07-18T20:16:24Z</dcterms:modified>
</cp:coreProperties>
</file>