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Partida'!$X$23:$Z$23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Partida'!$X$24:$Z$24</c:f>
              <c:numCache>
                <c:formatCode>0.0%</c:formatCode>
                <c:ptCount val="3"/>
                <c:pt idx="0">
                  <c:v>8.7720182717655817E-2</c:v>
                </c:pt>
                <c:pt idx="1">
                  <c:v>7.1190363884634886E-2</c:v>
                </c:pt>
                <c:pt idx="2">
                  <c:v>7.7738151770753064E-2</c:v>
                </c:pt>
              </c:numCache>
            </c:numRef>
          </c:val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Partida'!$X$23:$Z$23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Partida'!$X$25:$Z$25</c:f>
              <c:numCache>
                <c:formatCode>0.0%</c:formatCode>
                <c:ptCount val="3"/>
                <c:pt idx="0">
                  <c:v>8.5008162380253091E-2</c:v>
                </c:pt>
                <c:pt idx="1">
                  <c:v>6.9205994337730045E-2</c:v>
                </c:pt>
                <c:pt idx="2">
                  <c:v>7.0760169087169186E-2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860608"/>
        <c:axId val="98935552"/>
      </c:barChart>
      <c:catAx>
        <c:axId val="9786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8935552"/>
        <c:crosses val="autoZero"/>
        <c:auto val="1"/>
        <c:lblAlgn val="ctr"/>
        <c:lblOffset val="100"/>
        <c:noMultiLvlLbl val="0"/>
      </c:catAx>
      <c:valAx>
        <c:axId val="989355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78606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5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16666666666666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3333333333333332E-3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Partida'!$AK$23:$AM$23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Partida'!$AK$24:$AM$24</c:f>
              <c:numCache>
                <c:formatCode>0.0%</c:formatCode>
                <c:ptCount val="3"/>
                <c:pt idx="0">
                  <c:v>8.7720182717655817E-2</c:v>
                </c:pt>
                <c:pt idx="1">
                  <c:v>0.1589105466022907</c:v>
                </c:pt>
                <c:pt idx="2">
                  <c:v>0.23664869837304375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2.4999781277340333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333333333333333E-2"/>
                  <c:y val="7.40740740740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55555555555558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Partida'!$AK$23:$AM$23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Partida'!$AK$25:$AM$25</c:f>
              <c:numCache>
                <c:formatCode>0.0%</c:formatCode>
                <c:ptCount val="3"/>
                <c:pt idx="0">
                  <c:v>8.5008162380253091E-2</c:v>
                </c:pt>
                <c:pt idx="1">
                  <c:v>0.15421415671798314</c:v>
                </c:pt>
                <c:pt idx="2">
                  <c:v>0.22497432580515234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907648"/>
        <c:axId val="98909184"/>
      </c:lineChart>
      <c:catAx>
        <c:axId val="989076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8909184"/>
        <c:crosses val="autoZero"/>
        <c:auto val="1"/>
        <c:lblAlgn val="ctr"/>
        <c:lblOffset val="100"/>
        <c:noMultiLvlLbl val="0"/>
      </c:catAx>
      <c:valAx>
        <c:axId val="989091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989076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3" name="Picture 18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72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MARZO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3" name="Picture 1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16" y="548680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34999" y="2458244"/>
          <a:ext cx="7874001" cy="2809875"/>
        </p:xfrm>
        <a:graphic>
          <a:graphicData uri="http://schemas.openxmlformats.org/drawingml/2006/table">
            <a:tbl>
              <a:tblPr/>
              <a:tblGrid>
                <a:gridCol w="371325"/>
                <a:gridCol w="342762"/>
                <a:gridCol w="355457"/>
                <a:gridCol w="2234299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24.489.678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10.179.961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4.852.965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25.806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9.375.479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9.375.479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9405" y="623731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1410" y="8367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8051" y="1556792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199" y="1891004"/>
          <a:ext cx="8229602" cy="3944355"/>
        </p:xfrm>
        <a:graphic>
          <a:graphicData uri="http://schemas.openxmlformats.org/drawingml/2006/table">
            <a:tbl>
              <a:tblPr/>
              <a:tblGrid>
                <a:gridCol w="267729"/>
                <a:gridCol w="328575"/>
                <a:gridCol w="304237"/>
                <a:gridCol w="2948053"/>
                <a:gridCol w="730168"/>
                <a:gridCol w="730168"/>
                <a:gridCol w="730168"/>
                <a:gridCol w="730168"/>
                <a:gridCol w="730168"/>
                <a:gridCol w="730168"/>
              </a:tblGrid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2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872.454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734.998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100.874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21.946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21.946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3.816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18" y="132912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942156" y="1600200"/>
          <a:ext cx="7259688" cy="4525963"/>
        </p:xfrm>
        <a:graphic>
          <a:graphicData uri="http://schemas.openxmlformats.org/drawingml/2006/table">
            <a:tbl>
              <a:tblPr/>
              <a:tblGrid>
                <a:gridCol w="317487"/>
                <a:gridCol w="306148"/>
                <a:gridCol w="317487"/>
                <a:gridCol w="2236586"/>
                <a:gridCol w="680330"/>
                <a:gridCol w="680330"/>
                <a:gridCol w="680330"/>
                <a:gridCol w="680330"/>
                <a:gridCol w="680330"/>
                <a:gridCol w="680330"/>
              </a:tblGrid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376.296.278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93.694.511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306.682.749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306.695.749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79.722.930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62.393.113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62.408.113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8.376.351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42.700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42.700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4.623.410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244.207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201.584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4.404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46.378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57.313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93.489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727.536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727.536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657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199" y="2675858"/>
          <a:ext cx="8229602" cy="2374647"/>
        </p:xfrm>
        <a:graphic>
          <a:graphicData uri="http://schemas.openxmlformats.org/drawingml/2006/table">
            <a:tbl>
              <a:tblPr/>
              <a:tblGrid>
                <a:gridCol w="367365"/>
                <a:gridCol w="339106"/>
                <a:gridCol w="351665"/>
                <a:gridCol w="2650052"/>
                <a:gridCol w="753569"/>
                <a:gridCol w="753569"/>
                <a:gridCol w="753569"/>
                <a:gridCol w="753569"/>
                <a:gridCol w="753569"/>
                <a:gridCol w="753569"/>
              </a:tblGrid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74.062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74.425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27.736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21.432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21.780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50.367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50.382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23.406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200" y="1618750"/>
          <a:ext cx="8229599" cy="4488862"/>
        </p:xfrm>
        <a:graphic>
          <a:graphicData uri="http://schemas.openxmlformats.org/drawingml/2006/table">
            <a:tbl>
              <a:tblPr/>
              <a:tblGrid>
                <a:gridCol w="370760"/>
                <a:gridCol w="342240"/>
                <a:gridCol w="354915"/>
                <a:gridCol w="2598486"/>
                <a:gridCol w="760533"/>
                <a:gridCol w="760533"/>
                <a:gridCol w="760533"/>
                <a:gridCol w="760533"/>
                <a:gridCol w="760533"/>
                <a:gridCol w="760533"/>
              </a:tblGrid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105.322.586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12.730.846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4.855.854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7.044.420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496.000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496.000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496.000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158.575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34.947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20.054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16.742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Compra de Títulos y Valores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77.507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77.507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147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08. PROGRAMA 01:  DIRECCIÓN DE SANIDAD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272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996281"/>
          <a:ext cx="7937498" cy="3733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23.423.481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6.966.687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8.073.871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8.182.986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8.182.986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1155" y="6453336"/>
            <a:ext cx="6840760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404664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4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4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93818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144154"/>
              </p:ext>
            </p:extLst>
          </p:nvPr>
        </p:nvGraphicFramePr>
        <p:xfrm>
          <a:off x="1115614" y="1165857"/>
          <a:ext cx="7056785" cy="5215460"/>
        </p:xfrm>
        <a:graphic>
          <a:graphicData uri="http://schemas.openxmlformats.org/drawingml/2006/table">
            <a:tbl>
              <a:tblPr/>
              <a:tblGrid>
                <a:gridCol w="315492"/>
                <a:gridCol w="291224"/>
                <a:gridCol w="302010"/>
                <a:gridCol w="2265075"/>
                <a:gridCol w="647164"/>
                <a:gridCol w="647164"/>
                <a:gridCol w="647164"/>
                <a:gridCol w="647164"/>
                <a:gridCol w="647164"/>
                <a:gridCol w="647164"/>
              </a:tblGrid>
              <a:tr h="1552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83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220.541.394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44.000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52.404.098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185.282.244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185.307.244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25.000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47.481.267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28.097.180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28.116.180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19.000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3.399.917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199.327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199.327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11,7%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32.521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17.306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11.681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2.582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952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223.859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223.859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1.067.207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395535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9657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711199" y="2129631"/>
          <a:ext cx="7721601" cy="3467100"/>
        </p:xfrm>
        <a:graphic>
          <a:graphicData uri="http://schemas.openxmlformats.org/drawingml/2006/table">
            <a:tbl>
              <a:tblPr/>
              <a:tblGrid>
                <a:gridCol w="371322"/>
                <a:gridCol w="342759"/>
                <a:gridCol w="355454"/>
                <a:gridCol w="208194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11.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ORGANISMOS DE SALUD DE LA FACH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28651" y="2091531"/>
          <a:ext cx="7886698" cy="3543300"/>
        </p:xfrm>
        <a:graphic>
          <a:graphicData uri="http://schemas.openxmlformats.org/drawingml/2006/table">
            <a:tbl>
              <a:tblPr/>
              <a:tblGrid>
                <a:gridCol w="371326"/>
                <a:gridCol w="342762"/>
                <a:gridCol w="355457"/>
                <a:gridCol w="2246995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10.117.288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3.827.846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3.453.949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680" y="737021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400" b="1" dirty="0" smtClean="0">
                <a:solidFill>
                  <a:prstClr val="black"/>
                </a:solidFill>
                <a:ea typeface="+mj-ea"/>
                <a:cs typeface="+mj-cs"/>
              </a:rPr>
              <a:t>18. 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MOVILIZACIÓN NACIONAL </a:t>
            </a:r>
            <a:endParaRPr lang="es-CL" sz="14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2595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93795"/>
              </p:ext>
            </p:extLst>
          </p:nvPr>
        </p:nvGraphicFramePr>
        <p:xfrm>
          <a:off x="706934" y="1628800"/>
          <a:ext cx="7899401" cy="4495800"/>
        </p:xfrm>
        <a:graphic>
          <a:graphicData uri="http://schemas.openxmlformats.org/drawingml/2006/table">
            <a:tbl>
              <a:tblPr/>
              <a:tblGrid>
                <a:gridCol w="371326"/>
                <a:gridCol w="342762"/>
                <a:gridCol w="355457"/>
                <a:gridCol w="2259692"/>
                <a:gridCol w="761694"/>
                <a:gridCol w="761694"/>
                <a:gridCol w="761694"/>
                <a:gridCol w="761694"/>
                <a:gridCol w="761694"/>
                <a:gridCol w="761694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6.679.462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854.329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449.245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385.361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196752"/>
            <a:ext cx="8004264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El </a:t>
            </a:r>
            <a:r>
              <a:rPr lang="es-CL" sz="1500" dirty="0"/>
              <a:t>presupuesto </a:t>
            </a:r>
            <a:r>
              <a:rPr lang="es-CL" sz="1500" dirty="0" smtClean="0"/>
              <a:t>2018 de este Ministerio asciende a $1.785.462 millones. De éste total, un 69% </a:t>
            </a:r>
            <a:r>
              <a:rPr lang="es-CL" sz="1500" dirty="0"/>
              <a:t>se </a:t>
            </a:r>
            <a:r>
              <a:rPr lang="es-CL" sz="1500" dirty="0" smtClean="0"/>
              <a:t>destinó </a:t>
            </a:r>
            <a:r>
              <a:rPr lang="es-CL" sz="1500" dirty="0"/>
              <a:t>a Gastos en Personal; </a:t>
            </a:r>
            <a:r>
              <a:rPr lang="es-CL" sz="1500" dirty="0" smtClean="0"/>
              <a:t>19% en Bienes y Servicios de Consumo y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Capital. En cuanto a los programas, el 30,5% se destina a Ejército, 21% a la Armada, 12,3% a la Fuerza Aérea, 5,9% a la Dirección General de Territorio Marítimo, 4,3% a Organismos de Salud del Ejército y 4,2% a la Dirección de Sanidad, quedando los otros Servicios con participación presupuestaria menores.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sz="1500" dirty="0" smtClean="0"/>
              <a:t>Dentro del Ministerio de Defensa Nacional, </a:t>
            </a:r>
            <a:r>
              <a:rPr lang="es-CL" sz="1500" dirty="0" smtClean="0"/>
              <a:t>los capítulos de: FACH</a:t>
            </a:r>
            <a:r>
              <a:rPr lang="es-CL" sz="1500" dirty="0"/>
              <a:t>, Armada , Ejercito y Estado Mayor </a:t>
            </a:r>
            <a:r>
              <a:rPr lang="es-CL" sz="1500" dirty="0" smtClean="0"/>
              <a:t>Conjunto, </a:t>
            </a:r>
            <a:r>
              <a:rPr lang="es-CL" sz="1500" dirty="0"/>
              <a:t>tienen programas presupuestarios en </a:t>
            </a:r>
            <a:r>
              <a:rPr lang="es-CL" sz="1500" dirty="0" smtClean="0"/>
              <a:t>dólares y en pesos.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La ejecución del MARZO totalizó en $126.339 millones, equivalente a un 7,1% respecto de la ley inicial de presupuestos. Este porcentaje es inferior al 7,8% ejecutado en igual fecha del año anterior.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Con ello el comportamiento de la ejecución acumulada al mes de MARZO, que suma $401.683 millones, equivalente a un 22,5% de avance, presenta una trayectoria similar al acumulado en el mismo mes del año anterior. La tasa de ejecución en dólares acumuló un gasto de $43.455 miles, equivalente a  22,8%. 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En el mes de MARZO,  la modificación presupuestaria observada da cuenta de un incremento de $120 millones para Prestaciones de Seguridad </a:t>
            </a:r>
            <a:r>
              <a:rPr lang="es-CL" sz="1500" dirty="0"/>
              <a:t>S</a:t>
            </a:r>
            <a:r>
              <a:rPr lang="es-CL" sz="1500" dirty="0" smtClean="0"/>
              <a:t>ocial, normalmente asociadas a retiros, $66 millones en Bienes y Servicios de Consumo, $11 millones en Personal; y una disminución de $156 millones en Transferencias Corrientes.</a:t>
            </a:r>
            <a:endParaRPr lang="es-CL" sz="1500" dirty="0"/>
          </a:p>
          <a:p>
            <a:pPr algn="just"/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INSTITUTO GEOGRÁFICO MILITAR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58799" y="2215356"/>
          <a:ext cx="8026402" cy="3295650"/>
        </p:xfrm>
        <a:graphic>
          <a:graphicData uri="http://schemas.openxmlformats.org/drawingml/2006/table">
            <a:tbl>
              <a:tblPr/>
              <a:tblGrid>
                <a:gridCol w="371181"/>
                <a:gridCol w="342629"/>
                <a:gridCol w="355319"/>
                <a:gridCol w="2388885"/>
                <a:gridCol w="761398"/>
                <a:gridCol w="761398"/>
                <a:gridCol w="761398"/>
                <a:gridCol w="761398"/>
                <a:gridCol w="761398"/>
                <a:gridCol w="761398"/>
              </a:tblGrid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950.417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646.179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188.397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548680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20.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SERVICIO HIDROGRÁFICO Y OCEANOGRÁFICO DE LA ARMADA DE CHILE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199" y="2294141"/>
          <a:ext cx="8229602" cy="3138081"/>
        </p:xfrm>
        <a:graphic>
          <a:graphicData uri="http://schemas.openxmlformats.org/drawingml/2006/table">
            <a:tbl>
              <a:tblPr/>
              <a:tblGrid>
                <a:gridCol w="368490"/>
                <a:gridCol w="340145"/>
                <a:gridCol w="352742"/>
                <a:gridCol w="2632969"/>
                <a:gridCol w="755876"/>
                <a:gridCol w="755876"/>
                <a:gridCol w="755876"/>
                <a:gridCol w="755876"/>
                <a:gridCol w="755876"/>
                <a:gridCol w="755876"/>
              </a:tblGrid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1.613.011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655.255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533.035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2.658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2.658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419.627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43.460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5.164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193.528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27.896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149.579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589861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126" y="476672"/>
            <a:ext cx="8210799" cy="4679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2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200" b="1" dirty="0" smtClean="0">
                <a:solidFill>
                  <a:prstClr val="black"/>
                </a:solidFill>
                <a:ea typeface="+mj-ea"/>
                <a:cs typeface="+mj-cs"/>
              </a:rPr>
              <a:t>21. 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AERONÁUTICA CIVIL 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91325" y="940371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090323"/>
              </p:ext>
            </p:extLst>
          </p:nvPr>
        </p:nvGraphicFramePr>
        <p:xfrm>
          <a:off x="1691682" y="1168023"/>
          <a:ext cx="6048670" cy="5429340"/>
        </p:xfrm>
        <a:graphic>
          <a:graphicData uri="http://schemas.openxmlformats.org/drawingml/2006/table">
            <a:tbl>
              <a:tblPr/>
              <a:tblGrid>
                <a:gridCol w="263182"/>
                <a:gridCol w="242936"/>
                <a:gridCol w="251934"/>
                <a:gridCol w="2051464"/>
                <a:gridCol w="539859"/>
                <a:gridCol w="539859"/>
                <a:gridCol w="539859"/>
                <a:gridCol w="539859"/>
                <a:gridCol w="539859"/>
                <a:gridCol w="539859"/>
              </a:tblGrid>
              <a:tr h="13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40.174.169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26.826.726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2.822.994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134.198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134.198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1.117.620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21.862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21.862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117.246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117.246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Integros al Fisco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114.206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13.060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 Fondos de Terceros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101.146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201.428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71.705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24.877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77.989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26.857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20.535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20.535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4.841.588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4.769.768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4.769.768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3.977.628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3.977.628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491368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22.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SERVICIO AEROFOTOGRAMÉTRICO DE LA FACH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84199" y="2186781"/>
          <a:ext cx="7975601" cy="335280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8"/>
                <a:gridCol w="2335870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476672"/>
            <a:ext cx="8210799" cy="960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23.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SUBSECRETARÍA PARA LAS FUERZAS ARMADAS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996281"/>
          <a:ext cx="7937498" cy="3733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2.891.983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2.468.397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301.836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1.942.287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24.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SUBSECRETARÍA DE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5693" y="1466202"/>
            <a:ext cx="804064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77850" y="2329656"/>
          <a:ext cx="7988299" cy="306705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9"/>
                <a:gridCol w="2348567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919.978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2.788.192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674.131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2537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201" y="1756059"/>
          <a:ext cx="8229598" cy="4214245"/>
        </p:xfrm>
        <a:graphic>
          <a:graphicData uri="http://schemas.openxmlformats.org/drawingml/2006/table">
            <a:tbl>
              <a:tblPr/>
              <a:tblGrid>
                <a:gridCol w="363345"/>
                <a:gridCol w="335395"/>
                <a:gridCol w="347817"/>
                <a:gridCol w="2711109"/>
                <a:gridCol w="745322"/>
                <a:gridCol w="745322"/>
                <a:gridCol w="745322"/>
                <a:gridCol w="745322"/>
                <a:gridCol w="745322"/>
                <a:gridCol w="745322"/>
              </a:tblGrid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3.621.098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144.675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181.661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3.294.104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5.438.083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5.594.089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2.354.143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169.830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253.836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124.195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108.748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136.748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134.848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35.870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79.870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44.000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55.100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680.000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7.022.580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6.866.574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-156.006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939.961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38.373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2.399.825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2.243.819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-156.006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192.034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672.141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37.331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9657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2313131"/>
          <a:ext cx="8229599" cy="3100100"/>
        </p:xfrm>
        <a:graphic>
          <a:graphicData uri="http://schemas.openxmlformats.org/drawingml/2006/table">
            <a:tbl>
              <a:tblPr/>
              <a:tblGrid>
                <a:gridCol w="364032"/>
                <a:gridCol w="336029"/>
                <a:gridCol w="348475"/>
                <a:gridCol w="2700677"/>
                <a:gridCol w="746731"/>
                <a:gridCol w="746731"/>
                <a:gridCol w="746731"/>
                <a:gridCol w="746731"/>
                <a:gridCol w="746731"/>
                <a:gridCol w="746731"/>
              </a:tblGrid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4.584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4.504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6.319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4.277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3.356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8.117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6.190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1848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7" name="4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9" name="1 Gráfico" title="Ejecución Mensual Acumulada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68350" y="2223929"/>
          <a:ext cx="7607299" cy="3278505"/>
        </p:xfrm>
        <a:graphic>
          <a:graphicData uri="http://schemas.openxmlformats.org/drawingml/2006/table">
            <a:tbl>
              <a:tblPr/>
              <a:tblGrid>
                <a:gridCol w="805444"/>
                <a:gridCol w="2297884"/>
                <a:gridCol w="808405"/>
                <a:gridCol w="781754"/>
                <a:gridCol w="781754"/>
                <a:gridCol w="710686"/>
                <a:gridCol w="710686"/>
                <a:gridCol w="710686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1.785.599.775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401.683.116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1.192.802.845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305.626.704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328.455.648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66.848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47.743.159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3.512.117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294.222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22.709.718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9.071.830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73.751.563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73.751.563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245.148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1.179.311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1.366.158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4.769.768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8.118.444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31.193.658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11.360.834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11.360.834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889000" y="2795429"/>
          <a:ext cx="7365999" cy="2135505"/>
        </p:xfrm>
        <a:graphic>
          <a:graphicData uri="http://schemas.openxmlformats.org/drawingml/2006/table">
            <a:tbl>
              <a:tblPr/>
              <a:tblGrid>
                <a:gridCol w="718634"/>
                <a:gridCol w="2335561"/>
                <a:gridCol w="718634"/>
                <a:gridCol w="718634"/>
                <a:gridCol w="718634"/>
                <a:gridCol w="718634"/>
                <a:gridCol w="718634"/>
                <a:gridCol w="718634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190.168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MARZO 2018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11199" y="1996281"/>
          <a:ext cx="7721601" cy="3733800"/>
        </p:xfrm>
        <a:graphic>
          <a:graphicData uri="http://schemas.openxmlformats.org/drawingml/2006/table">
            <a:tbl>
              <a:tblPr/>
              <a:tblGrid>
                <a:gridCol w="599828"/>
                <a:gridCol w="761687"/>
                <a:gridCol w="178996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548.421.340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137.712.195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24.489.678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la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376.296.278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93.694.511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105.322.586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12.730.846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23.423.481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Aerea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220.541.394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52.404.098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10.117.288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6.679.462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854.329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950.417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40.174.169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las FFAA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2.891.983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919.978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3.621.098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1.796.176.914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293.753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406.793.967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</a:t>
            </a:r>
            <a:r>
              <a:rPr lang="es-CL" sz="800" dirty="0" smtClean="0"/>
              <a:t>propia en </a:t>
            </a:r>
            <a:r>
              <a:rPr lang="es-CL" sz="800" dirty="0"/>
              <a:t>base </a:t>
            </a:r>
            <a:r>
              <a:rPr lang="es-CL" sz="800" dirty="0" smtClean="0"/>
              <a:t> a Informes de </a:t>
            </a:r>
            <a:r>
              <a:rPr lang="es-CL" sz="800" dirty="0"/>
              <a:t>e</a:t>
            </a:r>
            <a:r>
              <a:rPr lang="es-CL" sz="800" dirty="0" smtClean="0"/>
              <a:t>jecución </a:t>
            </a:r>
            <a:r>
              <a:rPr lang="es-CL" sz="800" dirty="0"/>
              <a:t>p</a:t>
            </a:r>
            <a:r>
              <a:rPr lang="es-CL" sz="800" dirty="0" smtClean="0"/>
              <a:t>resupuestaria mensual de DIPRES</a:t>
            </a:r>
            <a:endParaRPr lang="es-CL" sz="8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19" y="519577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4911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20860"/>
              </p:ext>
            </p:extLst>
          </p:nvPr>
        </p:nvGraphicFramePr>
        <p:xfrm>
          <a:off x="1691679" y="1340762"/>
          <a:ext cx="6192687" cy="5184586"/>
        </p:xfrm>
        <a:graphic>
          <a:graphicData uri="http://schemas.openxmlformats.org/drawingml/2006/table">
            <a:tbl>
              <a:tblPr/>
              <a:tblGrid>
                <a:gridCol w="262073"/>
                <a:gridCol w="310605"/>
                <a:gridCol w="281487"/>
                <a:gridCol w="1844218"/>
                <a:gridCol w="582384"/>
                <a:gridCol w="553264"/>
                <a:gridCol w="611504"/>
                <a:gridCol w="582384"/>
                <a:gridCol w="582384"/>
                <a:gridCol w="582384"/>
              </a:tblGrid>
              <a:tr h="1500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00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548.421.340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137.712.195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467.091.944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467.143.102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51.158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119.887.143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73.316.119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73.348.967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32.848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8.164.975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3.668.348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26.086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26.086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1.608.011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5.676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2.453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394.228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394.228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5.584.221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5.584.221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75560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MARZO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0636" y="148478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08001" y="1862931"/>
          <a:ext cx="8127997" cy="4000500"/>
        </p:xfrm>
        <a:graphic>
          <a:graphicData uri="http://schemas.openxmlformats.org/drawingml/2006/table">
            <a:tbl>
              <a:tblPr/>
              <a:tblGrid>
                <a:gridCol w="371330"/>
                <a:gridCol w="342766"/>
                <a:gridCol w="355461"/>
                <a:gridCol w="2488228"/>
                <a:gridCol w="761702"/>
                <a:gridCol w="761702"/>
                <a:gridCol w="761702"/>
                <a:gridCol w="761702"/>
                <a:gridCol w="761702"/>
                <a:gridCol w="76170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7511</Words>
  <Application>Microsoft Office PowerPoint</Application>
  <PresentationFormat>Presentación en pantalla (4:3)</PresentationFormat>
  <Paragraphs>4676</Paragraphs>
  <Slides>27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PRESUPUESTARIA DE GASTOS ACUMULADA MARZO 2018 PARTIDA 11: MINISTERIO DE DEFENSA NACIONAL</vt:lpstr>
      <vt:lpstr>EJECUCIÓN PRESUPUESTARIA DE GASTOS ACUMULADA A MARZO DE 2018  PARTIDA 11 MINISTERIO DE DEFENSA NACIONAL</vt:lpstr>
      <vt:lpstr>EJECUCIÓN PRESUPUESTARIA DE GASTOS ACUMULADA A MARZO DE 2018  PARTIDA 11 MINISTERIO DE DEFENSA NACIONAL</vt:lpstr>
      <vt:lpstr>EJECUCIÓN PRESUPUESTARIA DE GASTOS ACUMULADA A MARZO DE 2018  PARTIDA 11 MINISTERIO DE DEFENSA NACIONAL</vt:lpstr>
      <vt:lpstr>EJECUCIÓN PRESUPUESTARIA DE GASTOS ACUMULADA A MARZO 2018  PARTIDA 11 MINISTERIO DE DEFENSA NACIONAL</vt:lpstr>
      <vt:lpstr>EJECUCIÓN PRESUPUESTARIA DE GASTOS ACUMULADA A MARZO 2018  PARTIDA 11 MINISTERIO DE DEFENSA NACIONAL</vt:lpstr>
      <vt:lpstr>EJECUCIÓN PRESUPUESTARIA DE GASTOS ACUMULADA A MARZO 2018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188</cp:revision>
  <cp:lastPrinted>2016-07-14T20:27:16Z</cp:lastPrinted>
  <dcterms:created xsi:type="dcterms:W3CDTF">2016-06-23T13:38:47Z</dcterms:created>
  <dcterms:modified xsi:type="dcterms:W3CDTF">2018-12-28T13:09:27Z</dcterms:modified>
</cp:coreProperties>
</file>