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55"/>
  </p:notesMasterIdLst>
  <p:handoutMasterIdLst>
    <p:handoutMasterId r:id="rId56"/>
  </p:handoutMasterIdLst>
  <p:sldIdLst>
    <p:sldId id="256" r:id="rId3"/>
    <p:sldId id="298" r:id="rId4"/>
    <p:sldId id="339" r:id="rId5"/>
    <p:sldId id="264" r:id="rId6"/>
    <p:sldId id="299" r:id="rId7"/>
    <p:sldId id="263" r:id="rId8"/>
    <p:sldId id="330" r:id="rId9"/>
    <p:sldId id="265" r:id="rId10"/>
    <p:sldId id="331" r:id="rId11"/>
    <p:sldId id="268" r:id="rId12"/>
    <p:sldId id="271" r:id="rId13"/>
    <p:sldId id="301" r:id="rId14"/>
    <p:sldId id="302" r:id="rId15"/>
    <p:sldId id="304" r:id="rId16"/>
    <p:sldId id="306" r:id="rId17"/>
    <p:sldId id="307" r:id="rId18"/>
    <p:sldId id="332" r:id="rId19"/>
    <p:sldId id="333" r:id="rId20"/>
    <p:sldId id="308" r:id="rId21"/>
    <p:sldId id="309" r:id="rId22"/>
    <p:sldId id="310" r:id="rId23"/>
    <p:sldId id="334" r:id="rId24"/>
    <p:sldId id="311" r:id="rId25"/>
    <p:sldId id="312" r:id="rId26"/>
    <p:sldId id="313" r:id="rId27"/>
    <p:sldId id="314" r:id="rId28"/>
    <p:sldId id="340" r:id="rId29"/>
    <p:sldId id="345" r:id="rId30"/>
    <p:sldId id="341" r:id="rId31"/>
    <p:sldId id="342" r:id="rId32"/>
    <p:sldId id="315" r:id="rId33"/>
    <p:sldId id="335" r:id="rId34"/>
    <p:sldId id="316" r:id="rId35"/>
    <p:sldId id="336" r:id="rId36"/>
    <p:sldId id="317" r:id="rId37"/>
    <p:sldId id="318" r:id="rId38"/>
    <p:sldId id="337" r:id="rId39"/>
    <p:sldId id="319" r:id="rId40"/>
    <p:sldId id="338" r:id="rId41"/>
    <p:sldId id="320" r:id="rId42"/>
    <p:sldId id="321" r:id="rId43"/>
    <p:sldId id="322" r:id="rId44"/>
    <p:sldId id="343" r:id="rId45"/>
    <p:sldId id="346" r:id="rId46"/>
    <p:sldId id="344" r:id="rId47"/>
    <p:sldId id="323" r:id="rId48"/>
    <p:sldId id="324" r:id="rId49"/>
    <p:sldId id="325" r:id="rId50"/>
    <p:sldId id="326" r:id="rId51"/>
    <p:sldId id="327" r:id="rId52"/>
    <p:sldId id="328" r:id="rId53"/>
    <p:sldId id="329" r:id="rId54"/>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sz="quarter" idx="1"/>
          </p:nvPr>
        </p:nvSpPr>
        <p:spPr>
          <a:xfrm>
            <a:off x="4023097" y="0"/>
            <a:ext cx="3077740" cy="469424"/>
          </a:xfrm>
          <a:prstGeom prst="rect">
            <a:avLst/>
          </a:prstGeom>
        </p:spPr>
        <p:txBody>
          <a:bodyPr vert="horz" lIns="93134" tIns="46566" rIns="93134" bIns="46566" rtlCol="0"/>
          <a:lstStyle>
            <a:lvl1pPr algn="r">
              <a:defRPr sz="1200"/>
            </a:lvl1pPr>
          </a:lstStyle>
          <a:p>
            <a:fld id="{616FA1BA-8A8E-4023-9C91-FC56F051C6FA}" type="datetimeFigureOut">
              <a:rPr lang="es-CL" smtClean="0"/>
              <a:t>09-08-2018</a:t>
            </a:fld>
            <a:endParaRPr lang="es-CL"/>
          </a:p>
        </p:txBody>
      </p:sp>
      <p:sp>
        <p:nvSpPr>
          <p:cNvPr id="4" name="3 Marcador de pie de página"/>
          <p:cNvSpPr>
            <a:spLocks noGrp="1"/>
          </p:cNvSpPr>
          <p:nvPr>
            <p:ph type="ftr" sz="quarter" idx="2"/>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23097" y="8917422"/>
            <a:ext cx="3077740" cy="469424"/>
          </a:xfrm>
          <a:prstGeom prst="rect">
            <a:avLst/>
          </a:prstGeom>
        </p:spPr>
        <p:txBody>
          <a:bodyPr vert="horz" lIns="93134" tIns="46566" rIns="93134" bIns="46566"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idx="1"/>
          </p:nvPr>
        </p:nvSpPr>
        <p:spPr>
          <a:xfrm>
            <a:off x="4023097" y="0"/>
            <a:ext cx="3077740" cy="469424"/>
          </a:xfrm>
          <a:prstGeom prst="rect">
            <a:avLst/>
          </a:prstGeom>
        </p:spPr>
        <p:txBody>
          <a:bodyPr vert="horz" lIns="93134" tIns="46566" rIns="93134" bIns="46566" rtlCol="0"/>
          <a:lstStyle>
            <a:lvl1pPr algn="r">
              <a:defRPr sz="1200"/>
            </a:lvl1pPr>
          </a:lstStyle>
          <a:p>
            <a:fld id="{E2B5B10E-871D-42A9-AFA9-7078BA467708}" type="datetimeFigureOut">
              <a:rPr lang="es-CL" smtClean="0"/>
              <a:t>09-08-2018</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134" tIns="46566" rIns="93134" bIns="46566"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3134" tIns="46566" rIns="93134" bIns="4656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7" y="8917422"/>
            <a:ext cx="3077740" cy="469424"/>
          </a:xfrm>
          <a:prstGeom prst="rect">
            <a:avLst/>
          </a:prstGeom>
        </p:spPr>
        <p:txBody>
          <a:bodyPr vert="horz" lIns="93134" tIns="46566" rIns="93134" bIns="46566"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6</a:t>
            </a:fld>
            <a:endParaRPr lang="es-CL"/>
          </a:p>
        </p:txBody>
      </p:sp>
    </p:spTree>
    <p:extLst>
      <p:ext uri="{BB962C8B-B14F-4D97-AF65-F5344CB8AC3E}">
        <p14:creationId xmlns:p14="http://schemas.microsoft.com/office/powerpoint/2010/main" val="2912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7</a:t>
            </a:fld>
            <a:endParaRPr lang="es-CL"/>
          </a:p>
        </p:txBody>
      </p:sp>
    </p:spTree>
    <p:extLst>
      <p:ext uri="{BB962C8B-B14F-4D97-AF65-F5344CB8AC3E}">
        <p14:creationId xmlns:p14="http://schemas.microsoft.com/office/powerpoint/2010/main" val="260667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5CC87D2-554F-43C8-B789-DB86F48C67F4}" type="slidenum">
              <a:rPr lang="es-CL" smtClean="0"/>
              <a:t>36</a:t>
            </a:fld>
            <a:endParaRPr lang="es-CL"/>
          </a:p>
        </p:txBody>
      </p:sp>
    </p:spTree>
    <p:extLst>
      <p:ext uri="{BB962C8B-B14F-4D97-AF65-F5344CB8AC3E}">
        <p14:creationId xmlns:p14="http://schemas.microsoft.com/office/powerpoint/2010/main" val="1823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5CC87D2-554F-43C8-B789-DB86F48C67F4}" type="slidenum">
              <a:rPr lang="es-CL" smtClean="0"/>
              <a:t>37</a:t>
            </a:fld>
            <a:endParaRPr lang="es-CL"/>
          </a:p>
        </p:txBody>
      </p:sp>
    </p:spTree>
    <p:extLst>
      <p:ext uri="{BB962C8B-B14F-4D97-AF65-F5344CB8AC3E}">
        <p14:creationId xmlns:p14="http://schemas.microsoft.com/office/powerpoint/2010/main" val="131505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09-08-2018</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09-08-2018</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09-08-2018</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09-08-2018</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09-08-2018</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09-08-2018</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09-08-2018</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39"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09-08-2018</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156176" y="82405"/>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4144097533"/>
              </p:ext>
            </p:extLst>
          </p:nvPr>
        </p:nvGraphicFramePr>
        <p:xfrm>
          <a:off x="5436096" y="44624"/>
          <a:ext cx="565001" cy="417269"/>
        </p:xfrm>
        <a:graphic>
          <a:graphicData uri="http://schemas.openxmlformats.org/presentationml/2006/ole">
            <mc:AlternateContent xmlns:mc="http://schemas.openxmlformats.org/markup-compatibility/2006">
              <mc:Choice xmlns:v="urn:schemas-microsoft-com:vml" Requires="v">
                <p:oleObj spid="_x0000_s2272"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44624"/>
                        <a:ext cx="565001" cy="417269"/>
                      </a:xfrm>
                      <a:prstGeom prst="rect">
                        <a:avLst/>
                      </a:prstGeom>
                      <a:noFill/>
                      <a:ln>
                        <a:noFill/>
                      </a:ln>
                      <a:extLst/>
                    </p:spPr>
                  </p:pic>
                </p:oleObj>
              </mc:Fallback>
            </mc:AlternateContent>
          </a:graphicData>
        </a:graphic>
      </p:graphicFrame>
      <p:sp>
        <p:nvSpPr>
          <p:cNvPr id="5" name="4 Rectángulo"/>
          <p:cNvSpPr/>
          <p:nvPr userDrawn="1"/>
        </p:nvSpPr>
        <p:spPr>
          <a:xfrm>
            <a:off x="5940152" y="44624"/>
            <a:ext cx="3024336"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TÉCNICA DE APOYO PRESUPUESTARIO</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image" Target="../media/image29.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0.vml"/><Relationship Id="rId5" Type="http://schemas.openxmlformats.org/officeDocument/2006/relationships/image" Target="../media/image30.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slideLayout" Target="../slideLayouts/slideLayout13.xml"/><Relationship Id="rId1" Type="http://schemas.openxmlformats.org/officeDocument/2006/relationships/vmlDrawing" Target="../drawings/vmlDrawing33.v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slideLayout" Target="../slideLayouts/slideLayout13.xml"/><Relationship Id="rId1" Type="http://schemas.openxmlformats.org/officeDocument/2006/relationships/vmlDrawing" Target="../drawings/vmlDrawing37.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openxmlformats.org/officeDocument/2006/relationships/slideLayout" Target="../slideLayouts/slideLayout13.xml"/><Relationship Id="rId1" Type="http://schemas.openxmlformats.org/officeDocument/2006/relationships/vmlDrawing" Target="../drawings/vmlDrawing39.v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openxmlformats.org/officeDocument/2006/relationships/slideLayout" Target="../slideLayouts/slideLayout13.xml"/><Relationship Id="rId1" Type="http://schemas.openxmlformats.org/officeDocument/2006/relationships/vmlDrawing" Target="../drawings/vmlDrawing40.v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openxmlformats.org/officeDocument/2006/relationships/slideLayout" Target="../slideLayouts/slideLayout13.xml"/><Relationship Id="rId1" Type="http://schemas.openxmlformats.org/officeDocument/2006/relationships/vmlDrawing" Target="../drawings/vmlDrawing42.vml"/><Relationship Id="rId4" Type="http://schemas.openxmlformats.org/officeDocument/2006/relationships/image" Target="../media/image4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400" b="1" dirty="0">
                <a:latin typeface="+mn-lt"/>
              </a:rPr>
              <a:t>EJECUCIÓN PRESUPUESTARIA DE GASTOS </a:t>
            </a:r>
            <a:br>
              <a:rPr lang="es-CL" sz="2400" b="1" dirty="0">
                <a:latin typeface="+mn-lt"/>
              </a:rPr>
            </a:br>
            <a:r>
              <a:rPr lang="es-CL" sz="2400" b="1" dirty="0">
                <a:latin typeface="+mn-lt"/>
              </a:rPr>
              <a:t>acumulada al mes de marzo de 2018</a:t>
            </a:r>
            <a:br>
              <a:rPr lang="es-CL" sz="2400" b="1" dirty="0">
                <a:latin typeface="+mn-lt"/>
              </a:rPr>
            </a:br>
            <a:r>
              <a:rPr lang="es-CL" sz="2400" b="1" dirty="0">
                <a:latin typeface="+mn-lt"/>
              </a:rPr>
              <a:t>Partida 09:</a:t>
            </a:r>
            <a:br>
              <a:rPr lang="es-CL" sz="2400" b="1" dirty="0">
                <a:latin typeface="+mn-lt"/>
              </a:rPr>
            </a:br>
            <a:r>
              <a:rPr lang="es-CL" sz="2400" b="1" dirty="0">
                <a:latin typeface="+mn-lt"/>
              </a:rPr>
              <a:t>MINISTERIO DE EDUCACIÓN</a:t>
            </a:r>
          </a:p>
        </p:txBody>
      </p:sp>
      <p:sp>
        <p:nvSpPr>
          <p:cNvPr id="7" name="6 CuadroTexto"/>
          <p:cNvSpPr txBox="1"/>
          <p:nvPr/>
        </p:nvSpPr>
        <p:spPr>
          <a:xfrm>
            <a:off x="3923928" y="5661248"/>
            <a:ext cx="4536504" cy="369332"/>
          </a:xfrm>
          <a:prstGeom prst="rect">
            <a:avLst/>
          </a:prstGeom>
          <a:noFill/>
        </p:spPr>
        <p:txBody>
          <a:bodyPr wrap="square" rtlCol="0">
            <a:spAutoFit/>
          </a:bodyPr>
          <a:lstStyle/>
          <a:p>
            <a:pPr algn="r"/>
            <a:r>
              <a:rPr lang="es-CL" b="1" dirty="0">
                <a:effectLst>
                  <a:outerShdw blurRad="38100" dist="38100" dir="2700000" algn="tl">
                    <a:srgbClr val="000000">
                      <a:alpha val="43137"/>
                    </a:srgbClr>
                  </a:outerShdw>
                </a:effectLst>
              </a:rPr>
              <a:t>Valparaíso, mayo 2018</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596421450"/>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361"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a:extLst/>
                    </p:spPr>
                  </p:pic>
                </p:oleObj>
              </mc:Fallback>
            </mc:AlternateContent>
          </a:graphicData>
        </a:graphic>
      </p:graphicFrame>
      <p:sp>
        <p:nvSpPr>
          <p:cNvPr id="8" name="7 Rectángulo"/>
          <p:cNvSpPr/>
          <p:nvPr/>
        </p:nvSpPr>
        <p:spPr>
          <a:xfrm>
            <a:off x="1547664" y="992922"/>
            <a:ext cx="5328592"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TÉCNICA DE APOYO PRESUPUESTARIO</a:t>
            </a:r>
            <a:endParaRPr lang="es-CL" sz="1400" dirty="0">
              <a:latin typeface="Andalus" pitchFamily="18" charset="-78"/>
              <a:ea typeface="Times New Roman"/>
              <a:cs typeface="Andalus" pitchFamily="18" charset="-78"/>
            </a:endParaRPr>
          </a:p>
        </p:txBody>
      </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02: PROGRAMA DE INFRAESTRUCTURA EDUCACIONAL</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C5A9756C-36B6-46C1-AA1A-A7828605AD52}"/>
              </a:ext>
            </a:extLst>
          </p:cNvPr>
          <p:cNvGraphicFramePr>
            <a:graphicFrameLocks noChangeAspect="1"/>
          </p:cNvGraphicFramePr>
          <p:nvPr>
            <p:extLst>
              <p:ext uri="{D42A27DB-BD31-4B8C-83A1-F6EECF244321}">
                <p14:modId xmlns:p14="http://schemas.microsoft.com/office/powerpoint/2010/main" val="4029224678"/>
              </p:ext>
            </p:extLst>
          </p:nvPr>
        </p:nvGraphicFramePr>
        <p:xfrm>
          <a:off x="410487" y="1861659"/>
          <a:ext cx="8229600" cy="1076325"/>
        </p:xfrm>
        <a:graphic>
          <a:graphicData uri="http://schemas.openxmlformats.org/presentationml/2006/ole">
            <mc:AlternateContent xmlns:mc="http://schemas.openxmlformats.org/markup-compatibility/2006">
              <mc:Choice xmlns:v="urn:schemas-microsoft-com:vml" Requires="v">
                <p:oleObj spid="_x0000_s14377"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0487" y="1861659"/>
                        <a:ext cx="8229600" cy="1076325"/>
                      </a:xfrm>
                      <a:prstGeom prst="rect">
                        <a:avLst/>
                      </a:prstGeom>
                    </p:spPr>
                  </p:pic>
                </p:oleObj>
              </mc:Fallback>
            </mc:AlternateContent>
          </a:graphicData>
        </a:graphic>
      </p:graphicFrame>
      <p:sp>
        <p:nvSpPr>
          <p:cNvPr id="7" name="3 Marcador de pie de página">
            <a:extLst>
              <a:ext uri="{FF2B5EF4-FFF2-40B4-BE49-F238E27FC236}">
                <a16:creationId xmlns:a16="http://schemas.microsoft.com/office/drawing/2014/main" id="{5CBDDBCF-7768-47F4-88C0-6CE7BA2EE37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85839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03: MEJORAMIENTO DE LA CALIDAD DE LA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386224"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E3DD2E17-B1D9-40DB-B84A-49F48965AB49}"/>
              </a:ext>
            </a:extLst>
          </p:cNvPr>
          <p:cNvGraphicFramePr>
            <a:graphicFrameLocks noChangeAspect="1"/>
          </p:cNvGraphicFramePr>
          <p:nvPr>
            <p:extLst>
              <p:ext uri="{D42A27DB-BD31-4B8C-83A1-F6EECF244321}">
                <p14:modId xmlns:p14="http://schemas.microsoft.com/office/powerpoint/2010/main" val="1477150292"/>
              </p:ext>
            </p:extLst>
          </p:nvPr>
        </p:nvGraphicFramePr>
        <p:xfrm>
          <a:off x="414336" y="1988840"/>
          <a:ext cx="8210799" cy="4104456"/>
        </p:xfrm>
        <a:graphic>
          <a:graphicData uri="http://schemas.openxmlformats.org/presentationml/2006/ole">
            <mc:AlternateContent xmlns:mc="http://schemas.openxmlformats.org/markup-compatibility/2006">
              <mc:Choice xmlns:v="urn:schemas-microsoft-com:vml" Requires="v">
                <p:oleObj spid="_x0000_s13357" name="Worksheet" r:id="rId3" imgW="8963011" imgH="4543560" progId="Excel.Sheet.12">
                  <p:embed/>
                </p:oleObj>
              </mc:Choice>
              <mc:Fallback>
                <p:oleObj name="Worksheet" r:id="rId3" imgW="8963011" imgH="4543560" progId="Excel.Sheet.12">
                  <p:embed/>
                  <p:pic>
                    <p:nvPicPr>
                      <p:cNvPr id="0" name=""/>
                      <p:cNvPicPr/>
                      <p:nvPr/>
                    </p:nvPicPr>
                    <p:blipFill>
                      <a:blip r:embed="rId4"/>
                      <a:stretch>
                        <a:fillRect/>
                      </a:stretch>
                    </p:blipFill>
                    <p:spPr>
                      <a:xfrm>
                        <a:off x="414336" y="1988840"/>
                        <a:ext cx="8210799" cy="4104456"/>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5BCA608B-82B8-44AE-BD05-FD8D2CBCB0C4}"/>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3611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04: DESARROLLO CURRICULAR Y EVALUACIÓN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endParaRPr lang="es-CL" sz="1600" b="1" i="1" dirty="0">
              <a:latin typeface="+mn-lt"/>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D55C223A-ED1A-4EA6-9630-ABAEC9EBE50E}"/>
              </a:ext>
            </a:extLst>
          </p:cNvPr>
          <p:cNvGraphicFramePr>
            <a:graphicFrameLocks noChangeAspect="1"/>
          </p:cNvGraphicFramePr>
          <p:nvPr>
            <p:extLst>
              <p:ext uri="{D42A27DB-BD31-4B8C-83A1-F6EECF244321}">
                <p14:modId xmlns:p14="http://schemas.microsoft.com/office/powerpoint/2010/main" val="1018131759"/>
              </p:ext>
            </p:extLst>
          </p:nvPr>
        </p:nvGraphicFramePr>
        <p:xfrm>
          <a:off x="414336" y="1940124"/>
          <a:ext cx="8210799" cy="3865140"/>
        </p:xfrm>
        <a:graphic>
          <a:graphicData uri="http://schemas.openxmlformats.org/presentationml/2006/ole">
            <mc:AlternateContent xmlns:mc="http://schemas.openxmlformats.org/markup-compatibility/2006">
              <mc:Choice xmlns:v="urn:schemas-microsoft-com:vml" Requires="v">
                <p:oleObj spid="_x0000_s15401" name="Worksheet" r:id="rId3" imgW="8963011" imgH="4200660" progId="Excel.Sheet.12">
                  <p:embed/>
                </p:oleObj>
              </mc:Choice>
              <mc:Fallback>
                <p:oleObj name="Worksheet" r:id="rId3" imgW="8963011" imgH="4200660" progId="Excel.Sheet.12">
                  <p:embed/>
                  <p:pic>
                    <p:nvPicPr>
                      <p:cNvPr id="0" name=""/>
                      <p:cNvPicPr/>
                      <p:nvPr/>
                    </p:nvPicPr>
                    <p:blipFill>
                      <a:blip r:embed="rId4"/>
                      <a:stretch>
                        <a:fillRect/>
                      </a:stretch>
                    </p:blipFill>
                    <p:spPr>
                      <a:xfrm>
                        <a:off x="414336" y="1940124"/>
                        <a:ext cx="8210799" cy="3865140"/>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ADA1874-D0BC-4ECE-AC0B-8E2A53705BAD}"/>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0803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08: </a:t>
            </a:r>
          </a:p>
          <a:p>
            <a:pPr algn="ctr" defTabSz="733425" fontAlgn="base">
              <a:spcAft>
                <a:spcPct val="0"/>
              </a:spcAft>
            </a:pPr>
            <a:r>
              <a:rPr lang="es-CL" sz="1800" b="1" dirty="0">
                <a:solidFill>
                  <a:schemeClr val="tx1"/>
                </a:solidFill>
                <a:ea typeface="Verdana" pitchFamily="34" charset="0"/>
                <a:cs typeface="Verdana" pitchFamily="34" charset="0"/>
              </a:rPr>
              <a:t>APOYO Y SUPERVISIÓN DE ESTABLECIMIENTOS EDUCACIONALES SUBVENCIONADOS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EFDD4A2D-9D10-4E6B-AADC-CD526688B1C3}"/>
              </a:ext>
            </a:extLst>
          </p:cNvPr>
          <p:cNvGraphicFramePr>
            <a:graphicFrameLocks noChangeAspect="1"/>
          </p:cNvGraphicFramePr>
          <p:nvPr>
            <p:extLst>
              <p:ext uri="{D42A27DB-BD31-4B8C-83A1-F6EECF244321}">
                <p14:modId xmlns:p14="http://schemas.microsoft.com/office/powerpoint/2010/main" val="1006829139"/>
              </p:ext>
            </p:extLst>
          </p:nvPr>
        </p:nvGraphicFramePr>
        <p:xfrm>
          <a:off x="414334" y="1940124"/>
          <a:ext cx="8210800" cy="1076325"/>
        </p:xfrm>
        <a:graphic>
          <a:graphicData uri="http://schemas.openxmlformats.org/presentationml/2006/ole">
            <mc:AlternateContent xmlns:mc="http://schemas.openxmlformats.org/markup-compatibility/2006">
              <mc:Choice xmlns:v="urn:schemas-microsoft-com:vml" Requires="v">
                <p:oleObj spid="_x0000_s16426"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4334" y="1940124"/>
                        <a:ext cx="8210800" cy="1076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C625E539-F223-4E82-8DD7-5A658CD9D2D9}"/>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07704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11: </a:t>
            </a:r>
          </a:p>
          <a:p>
            <a:pPr algn="ctr" defTabSz="733425" fontAlgn="base">
              <a:spcAft>
                <a:spcPct val="0"/>
              </a:spcAft>
            </a:pPr>
            <a:r>
              <a:rPr lang="es-CL" sz="1800" b="1" dirty="0">
                <a:solidFill>
                  <a:schemeClr val="tx1"/>
                </a:solidFill>
                <a:ea typeface="Verdana" pitchFamily="34" charset="0"/>
                <a:cs typeface="Verdana" pitchFamily="34" charset="0"/>
              </a:rPr>
              <a:t>RECURSOS EDUCATIVOS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B95B3ECB-281A-4370-ACF2-97DB8F2525F3}"/>
              </a:ext>
            </a:extLst>
          </p:cNvPr>
          <p:cNvGraphicFramePr>
            <a:graphicFrameLocks noChangeAspect="1"/>
          </p:cNvGraphicFramePr>
          <p:nvPr>
            <p:extLst>
              <p:ext uri="{D42A27DB-BD31-4B8C-83A1-F6EECF244321}">
                <p14:modId xmlns:p14="http://schemas.microsoft.com/office/powerpoint/2010/main" val="3920931891"/>
              </p:ext>
            </p:extLst>
          </p:nvPr>
        </p:nvGraphicFramePr>
        <p:xfrm>
          <a:off x="408107" y="1940124"/>
          <a:ext cx="8210800" cy="3288821"/>
        </p:xfrm>
        <a:graphic>
          <a:graphicData uri="http://schemas.openxmlformats.org/presentationml/2006/ole">
            <mc:AlternateContent xmlns:mc="http://schemas.openxmlformats.org/markup-compatibility/2006">
              <mc:Choice xmlns:v="urn:schemas-microsoft-com:vml" Requires="v">
                <p:oleObj spid="_x0000_s22561" name="Worksheet" r:id="rId3" imgW="8963011" imgH="3362310" progId="Excel.Sheet.12">
                  <p:embed/>
                </p:oleObj>
              </mc:Choice>
              <mc:Fallback>
                <p:oleObj name="Worksheet" r:id="rId3" imgW="8963011" imgH="3362310" progId="Excel.Sheet.12">
                  <p:embed/>
                  <p:pic>
                    <p:nvPicPr>
                      <p:cNvPr id="0" name=""/>
                      <p:cNvPicPr/>
                      <p:nvPr/>
                    </p:nvPicPr>
                    <p:blipFill>
                      <a:blip r:embed="rId4"/>
                      <a:stretch>
                        <a:fillRect/>
                      </a:stretch>
                    </p:blipFill>
                    <p:spPr>
                      <a:xfrm>
                        <a:off x="408107" y="1940124"/>
                        <a:ext cx="8210800" cy="328882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F084B62F-EF27-4F27-A608-98B6E65AC2E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3543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12: FORTALECIMIENTO DE LA EDUCACIÓN ESCOLAR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43329"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1935FE5C-D0F0-4430-A5B0-79A2088B04AA}"/>
              </a:ext>
            </a:extLst>
          </p:cNvPr>
          <p:cNvGraphicFramePr>
            <a:graphicFrameLocks noChangeAspect="1"/>
          </p:cNvGraphicFramePr>
          <p:nvPr>
            <p:extLst>
              <p:ext uri="{D42A27DB-BD31-4B8C-83A1-F6EECF244321}">
                <p14:modId xmlns:p14="http://schemas.microsoft.com/office/powerpoint/2010/main" val="2979949277"/>
              </p:ext>
            </p:extLst>
          </p:nvPr>
        </p:nvGraphicFramePr>
        <p:xfrm>
          <a:off x="414335" y="1940124"/>
          <a:ext cx="8210799" cy="1076325"/>
        </p:xfrm>
        <a:graphic>
          <a:graphicData uri="http://schemas.openxmlformats.org/presentationml/2006/ole">
            <mc:AlternateContent xmlns:mc="http://schemas.openxmlformats.org/markup-compatibility/2006">
              <mc:Choice xmlns:v="urn:schemas-microsoft-com:vml" Requires="v">
                <p:oleObj spid="_x0000_s23585"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4335" y="1940124"/>
                        <a:ext cx="8210799" cy="1076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63B00B1A-2B4E-4DE4-BCC4-CFE70CCB534C}"/>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00476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650"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3</a:t>
            </a:r>
          </a:p>
        </p:txBody>
      </p:sp>
      <p:graphicFrame>
        <p:nvGraphicFramePr>
          <p:cNvPr id="3" name="Objeto 2">
            <a:extLst>
              <a:ext uri="{FF2B5EF4-FFF2-40B4-BE49-F238E27FC236}">
                <a16:creationId xmlns:a16="http://schemas.microsoft.com/office/drawing/2014/main" id="{E95E466D-D7FA-4315-B4EA-F716C640E449}"/>
              </a:ext>
            </a:extLst>
          </p:cNvPr>
          <p:cNvGraphicFramePr>
            <a:graphicFrameLocks noChangeAspect="1"/>
          </p:cNvGraphicFramePr>
          <p:nvPr>
            <p:extLst>
              <p:ext uri="{D42A27DB-BD31-4B8C-83A1-F6EECF244321}">
                <p14:modId xmlns:p14="http://schemas.microsoft.com/office/powerpoint/2010/main" val="3554681142"/>
              </p:ext>
            </p:extLst>
          </p:nvPr>
        </p:nvGraphicFramePr>
        <p:xfrm>
          <a:off x="414336" y="1940124"/>
          <a:ext cx="8210799" cy="3721124"/>
        </p:xfrm>
        <a:graphic>
          <a:graphicData uri="http://schemas.openxmlformats.org/presentationml/2006/ole">
            <mc:AlternateContent xmlns:mc="http://schemas.openxmlformats.org/markup-compatibility/2006">
              <mc:Choice xmlns:v="urn:schemas-microsoft-com:vml" Requires="v">
                <p:oleObj spid="_x0000_s24610" name="Worksheet" r:id="rId3" imgW="8963011" imgH="3895830" progId="Excel.Sheet.12">
                  <p:embed/>
                </p:oleObj>
              </mc:Choice>
              <mc:Fallback>
                <p:oleObj name="Worksheet" r:id="rId3" imgW="8963011" imgH="3895830" progId="Excel.Sheet.12">
                  <p:embed/>
                  <p:pic>
                    <p:nvPicPr>
                      <p:cNvPr id="0" name=""/>
                      <p:cNvPicPr/>
                      <p:nvPr/>
                    </p:nvPicPr>
                    <p:blipFill>
                      <a:blip r:embed="rId4"/>
                      <a:stretch>
                        <a:fillRect/>
                      </a:stretch>
                    </p:blipFill>
                    <p:spPr>
                      <a:xfrm>
                        <a:off x="414336" y="1940124"/>
                        <a:ext cx="8210799" cy="3721124"/>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A9079A56-99DF-449B-A749-A1123AAAE5FE}"/>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60232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650"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3</a:t>
            </a:r>
          </a:p>
        </p:txBody>
      </p:sp>
      <p:graphicFrame>
        <p:nvGraphicFramePr>
          <p:cNvPr id="2" name="Objeto 1">
            <a:extLst>
              <a:ext uri="{FF2B5EF4-FFF2-40B4-BE49-F238E27FC236}">
                <a16:creationId xmlns:a16="http://schemas.microsoft.com/office/drawing/2014/main" id="{B2E502B3-587B-4AD0-A3CE-4579F38A2B0F}"/>
              </a:ext>
            </a:extLst>
          </p:cNvPr>
          <p:cNvGraphicFramePr>
            <a:graphicFrameLocks noChangeAspect="1"/>
          </p:cNvGraphicFramePr>
          <p:nvPr>
            <p:extLst>
              <p:ext uri="{D42A27DB-BD31-4B8C-83A1-F6EECF244321}">
                <p14:modId xmlns:p14="http://schemas.microsoft.com/office/powerpoint/2010/main" val="3644307150"/>
              </p:ext>
            </p:extLst>
          </p:nvPr>
        </p:nvGraphicFramePr>
        <p:xfrm>
          <a:off x="414337" y="1940124"/>
          <a:ext cx="8229600" cy="4514151"/>
        </p:xfrm>
        <a:graphic>
          <a:graphicData uri="http://schemas.openxmlformats.org/presentationml/2006/ole">
            <mc:AlternateContent xmlns:mc="http://schemas.openxmlformats.org/markup-compatibility/2006">
              <mc:Choice xmlns:v="urn:schemas-microsoft-com:vml" Requires="v">
                <p:oleObj spid="_x0000_s25633" name="Worksheet" r:id="rId3" imgW="8963011" imgH="5800680" progId="Excel.Sheet.12">
                  <p:embed/>
                </p:oleObj>
              </mc:Choice>
              <mc:Fallback>
                <p:oleObj name="Worksheet" r:id="rId3" imgW="8963011" imgH="5800680" progId="Excel.Sheet.12">
                  <p:embed/>
                  <p:pic>
                    <p:nvPicPr>
                      <p:cNvPr id="0" name=""/>
                      <p:cNvPicPr/>
                      <p:nvPr/>
                    </p:nvPicPr>
                    <p:blipFill>
                      <a:blip r:embed="rId4"/>
                      <a:stretch>
                        <a:fillRect/>
                      </a:stretch>
                    </p:blipFill>
                    <p:spPr>
                      <a:xfrm>
                        <a:off x="414337" y="1940124"/>
                        <a:ext cx="8229600" cy="451415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2D3B3C6A-76E9-42C9-B369-E17C5696885E}"/>
              </a:ext>
            </a:extLst>
          </p:cNvPr>
          <p:cNvSpPr txBox="1">
            <a:spLocks/>
          </p:cNvSpPr>
          <p:nvPr/>
        </p:nvSpPr>
        <p:spPr>
          <a:xfrm>
            <a:off x="467544" y="6448251"/>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77059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650"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3 de 3</a:t>
            </a:r>
          </a:p>
        </p:txBody>
      </p:sp>
      <p:graphicFrame>
        <p:nvGraphicFramePr>
          <p:cNvPr id="4" name="Objeto 3">
            <a:extLst>
              <a:ext uri="{FF2B5EF4-FFF2-40B4-BE49-F238E27FC236}">
                <a16:creationId xmlns:a16="http://schemas.microsoft.com/office/drawing/2014/main" id="{674860B3-C4C7-4CF0-B5C4-514C43F44A33}"/>
              </a:ext>
            </a:extLst>
          </p:cNvPr>
          <p:cNvGraphicFramePr>
            <a:graphicFrameLocks noChangeAspect="1"/>
          </p:cNvGraphicFramePr>
          <p:nvPr>
            <p:extLst>
              <p:ext uri="{D42A27DB-BD31-4B8C-83A1-F6EECF244321}">
                <p14:modId xmlns:p14="http://schemas.microsoft.com/office/powerpoint/2010/main" val="626955049"/>
              </p:ext>
            </p:extLst>
          </p:nvPr>
        </p:nvGraphicFramePr>
        <p:xfrm>
          <a:off x="414336" y="1946214"/>
          <a:ext cx="8210799" cy="1698811"/>
        </p:xfrm>
        <a:graphic>
          <a:graphicData uri="http://schemas.openxmlformats.org/presentationml/2006/ole">
            <mc:AlternateContent xmlns:mc="http://schemas.openxmlformats.org/markup-compatibility/2006">
              <mc:Choice xmlns:v="urn:schemas-microsoft-com:vml" Requires="v">
                <p:oleObj spid="_x0000_s26657" name="Worksheet" r:id="rId3" imgW="8963011" imgH="1762020" progId="Excel.Sheet.12">
                  <p:embed/>
                </p:oleObj>
              </mc:Choice>
              <mc:Fallback>
                <p:oleObj name="Worksheet" r:id="rId3" imgW="8963011" imgH="1762020" progId="Excel.Sheet.12">
                  <p:embed/>
                  <p:pic>
                    <p:nvPicPr>
                      <p:cNvPr id="0" name=""/>
                      <p:cNvPicPr/>
                      <p:nvPr/>
                    </p:nvPicPr>
                    <p:blipFill>
                      <a:blip r:embed="rId4"/>
                      <a:stretch>
                        <a:fillRect/>
                      </a:stretch>
                    </p:blipFill>
                    <p:spPr>
                      <a:xfrm>
                        <a:off x="414336" y="1946214"/>
                        <a:ext cx="8210799" cy="169881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208B442-517C-462A-9AC1-5DAF419197B4}"/>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52285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21: </a:t>
            </a:r>
          </a:p>
          <a:p>
            <a:pPr algn="ctr" defTabSz="733425" fontAlgn="base">
              <a:spcAft>
                <a:spcPct val="0"/>
              </a:spcAft>
            </a:pPr>
            <a:r>
              <a:rPr lang="es-CL" sz="1800" b="1" dirty="0">
                <a:solidFill>
                  <a:schemeClr val="tx1"/>
                </a:solidFill>
                <a:ea typeface="Verdana" pitchFamily="34" charset="0"/>
                <a:cs typeface="Verdana" pitchFamily="34" charset="0"/>
              </a:rPr>
              <a:t>GESTIÓN DE SUBVENCIONES A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71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FD2BA164-E4CA-4A5F-943C-009C3012B020}"/>
              </a:ext>
            </a:extLst>
          </p:cNvPr>
          <p:cNvGraphicFramePr>
            <a:graphicFrameLocks noChangeAspect="1"/>
          </p:cNvGraphicFramePr>
          <p:nvPr>
            <p:extLst>
              <p:ext uri="{D42A27DB-BD31-4B8C-83A1-F6EECF244321}">
                <p14:modId xmlns:p14="http://schemas.microsoft.com/office/powerpoint/2010/main" val="1777345677"/>
              </p:ext>
            </p:extLst>
          </p:nvPr>
        </p:nvGraphicFramePr>
        <p:xfrm>
          <a:off x="414335" y="1942500"/>
          <a:ext cx="8210799" cy="1457325"/>
        </p:xfrm>
        <a:graphic>
          <a:graphicData uri="http://schemas.openxmlformats.org/presentationml/2006/ole">
            <mc:AlternateContent xmlns:mc="http://schemas.openxmlformats.org/markup-compatibility/2006">
              <mc:Choice xmlns:v="urn:schemas-microsoft-com:vml" Requires="v">
                <p:oleObj spid="_x0000_s27681" name="Worksheet" r:id="rId3" imgW="8963011" imgH="1457460" progId="Excel.Sheet.12">
                  <p:embed/>
                </p:oleObj>
              </mc:Choice>
              <mc:Fallback>
                <p:oleObj name="Worksheet" r:id="rId3" imgW="8963011" imgH="1457460" progId="Excel.Sheet.12">
                  <p:embed/>
                  <p:pic>
                    <p:nvPicPr>
                      <p:cNvPr id="0" name=""/>
                      <p:cNvPicPr/>
                      <p:nvPr/>
                    </p:nvPicPr>
                    <p:blipFill>
                      <a:blip r:embed="rId4"/>
                      <a:stretch>
                        <a:fillRect/>
                      </a:stretch>
                    </p:blipFill>
                    <p:spPr>
                      <a:xfrm>
                        <a:off x="414335" y="1942500"/>
                        <a:ext cx="8210799" cy="1457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CFEB4D4-C7ED-4348-AC10-42F31D84519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20960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marzo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407442" y="1412776"/>
            <a:ext cx="8229600" cy="504056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1200"/>
              </a:spcBef>
              <a:spcAft>
                <a:spcPts val="1200"/>
              </a:spcAft>
              <a:buFont typeface="+mj-lt"/>
              <a:buAutoNum type="arabicPeriod"/>
            </a:pPr>
            <a:r>
              <a:rPr lang="es-CL" sz="1600" dirty="0"/>
              <a:t>En cuanto al presupuesto aprobado (</a:t>
            </a:r>
            <a:r>
              <a:rPr lang="es-CL" sz="1600" b="1" dirty="0"/>
              <a:t>$11.062.790 millones)</a:t>
            </a:r>
            <a:r>
              <a:rPr lang="es-CL" sz="1600" dirty="0"/>
              <a:t>, un 89% se destina a transferencias corrientes y adquisición de activos financieros, recursos que al mes de marzo registraron erogaciones del 21,3% y 0,6% respectivamente, ambos calculados sobre el presupuesto vigente. </a:t>
            </a:r>
          </a:p>
          <a:p>
            <a:pPr marL="342900" indent="-342900" algn="just">
              <a:spcBef>
                <a:spcPts val="1200"/>
              </a:spcBef>
              <a:spcAft>
                <a:spcPts val="1200"/>
              </a:spcAft>
              <a:buFont typeface="+mj-lt"/>
              <a:buAutoNum type="arabicPeriod"/>
            </a:pPr>
            <a:r>
              <a:rPr lang="es-CL" sz="1600" dirty="0"/>
              <a:t>La ejecución del Ministerio del mes de marzo ascendió a </a:t>
            </a:r>
            <a:r>
              <a:rPr lang="es-CL" sz="1600" b="1" dirty="0"/>
              <a:t>$939.733 millones</a:t>
            </a:r>
            <a:r>
              <a:rPr lang="es-CL" sz="1600" dirty="0"/>
              <a:t>, es decir, un </a:t>
            </a:r>
            <a:r>
              <a:rPr lang="es-CL" sz="1600" b="1" dirty="0"/>
              <a:t>8,5%</a:t>
            </a:r>
            <a:r>
              <a:rPr lang="es-CL" sz="1600" dirty="0"/>
              <a:t> respecto de la ley inicial, que comparado a igual mes de 2017, significó un gasto mayor en 0,2 puntos porcentuales.  Respecto a la ejecución presupuestaria acumulada, el Ministerio en su conjunto acumuló  un 20,6% respecto del presupuesto inicial y un 20,4% del presupuesto vigente. La diferencia se explica por el incremento consolidado de $120.087 millones.</a:t>
            </a:r>
          </a:p>
          <a:p>
            <a:pPr marL="342900" indent="-342900" algn="just">
              <a:spcBef>
                <a:spcPts val="1200"/>
              </a:spcBef>
              <a:spcAft>
                <a:spcPts val="1200"/>
              </a:spcAft>
              <a:buFont typeface="+mj-lt"/>
              <a:buAutoNum type="arabicPeriod" startAt="3"/>
            </a:pPr>
            <a:r>
              <a:rPr lang="es-CL" sz="1600" dirty="0"/>
              <a:t>En cuanto a los programas, un 83,2% del presupuesto vigente, se concentra en la Subsecretaría de Educación y en la Junta Nacional de Auxilio Escolar y Becas, programas que al mes de marzo alcanzaron niveles de ejecución del 22,6% y 10,4% respectivamente, calculados respecto al presupuesto vigente.</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29: FORTALECIMIENTO DE LA EDUCACIÓN SUPERIOR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6034" y="149092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3D742E5A-D833-4768-8D2D-4E3118D2489F}"/>
              </a:ext>
            </a:extLst>
          </p:cNvPr>
          <p:cNvSpPr>
            <a:spLocks noGrp="1"/>
          </p:cNvSpPr>
          <p:nvPr>
            <p:ph type="ftr" sz="quarter" idx="11"/>
          </p:nvPr>
        </p:nvSpPr>
        <p:spPr>
          <a:xfrm>
            <a:off x="414336" y="6445060"/>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0BC762C0-DE12-49ED-8FAF-421F57BEA518}"/>
              </a:ext>
            </a:extLst>
          </p:cNvPr>
          <p:cNvGraphicFramePr>
            <a:graphicFrameLocks noChangeAspect="1"/>
          </p:cNvGraphicFramePr>
          <p:nvPr>
            <p:extLst>
              <p:ext uri="{D42A27DB-BD31-4B8C-83A1-F6EECF244321}">
                <p14:modId xmlns:p14="http://schemas.microsoft.com/office/powerpoint/2010/main" val="4270250696"/>
              </p:ext>
            </p:extLst>
          </p:nvPr>
        </p:nvGraphicFramePr>
        <p:xfrm>
          <a:off x="414337" y="1946268"/>
          <a:ext cx="8229600" cy="4498791"/>
        </p:xfrm>
        <a:graphic>
          <a:graphicData uri="http://schemas.openxmlformats.org/presentationml/2006/ole">
            <mc:AlternateContent xmlns:mc="http://schemas.openxmlformats.org/markup-compatibility/2006">
              <mc:Choice xmlns:v="urn:schemas-microsoft-com:vml" Requires="v">
                <p:oleObj spid="_x0000_s28705" name="Worksheet" r:id="rId3" imgW="8963011" imgH="5800680" progId="Excel.Sheet.12">
                  <p:embed/>
                </p:oleObj>
              </mc:Choice>
              <mc:Fallback>
                <p:oleObj name="Worksheet" r:id="rId3" imgW="8963011" imgH="5800680" progId="Excel.Sheet.12">
                  <p:embed/>
                  <p:pic>
                    <p:nvPicPr>
                      <p:cNvPr id="0" name=""/>
                      <p:cNvPicPr/>
                      <p:nvPr/>
                    </p:nvPicPr>
                    <p:blipFill>
                      <a:blip r:embed="rId4"/>
                      <a:stretch>
                        <a:fillRect/>
                      </a:stretch>
                    </p:blipFill>
                    <p:spPr>
                      <a:xfrm>
                        <a:off x="414337" y="1946268"/>
                        <a:ext cx="8229600" cy="4498791"/>
                      </a:xfrm>
                      <a:prstGeom prst="rect">
                        <a:avLst/>
                      </a:prstGeom>
                    </p:spPr>
                  </p:pic>
                </p:oleObj>
              </mc:Fallback>
            </mc:AlternateContent>
          </a:graphicData>
        </a:graphic>
      </p:graphicFrame>
    </p:spTree>
    <p:extLst>
      <p:ext uri="{BB962C8B-B14F-4D97-AF65-F5344CB8AC3E}">
        <p14:creationId xmlns:p14="http://schemas.microsoft.com/office/powerpoint/2010/main" val="1603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30: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835"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A12A9AC5-F8E1-4668-B462-CE563807067E}"/>
              </a:ext>
            </a:extLst>
          </p:cNvPr>
          <p:cNvGraphicFramePr>
            <a:graphicFrameLocks noChangeAspect="1"/>
          </p:cNvGraphicFramePr>
          <p:nvPr>
            <p:extLst>
              <p:ext uri="{D42A27DB-BD31-4B8C-83A1-F6EECF244321}">
                <p14:modId xmlns:p14="http://schemas.microsoft.com/office/powerpoint/2010/main" val="564483718"/>
              </p:ext>
            </p:extLst>
          </p:nvPr>
        </p:nvGraphicFramePr>
        <p:xfrm>
          <a:off x="414336" y="1940124"/>
          <a:ext cx="8210799" cy="4148453"/>
        </p:xfrm>
        <a:graphic>
          <a:graphicData uri="http://schemas.openxmlformats.org/presentationml/2006/ole">
            <mc:AlternateContent xmlns:mc="http://schemas.openxmlformats.org/markup-compatibility/2006">
              <mc:Choice xmlns:v="urn:schemas-microsoft-com:vml" Requires="v">
                <p:oleObj spid="_x0000_s29729" name="Worksheet" r:id="rId3" imgW="8963011" imgH="4543560" progId="Excel.Sheet.12">
                  <p:embed/>
                </p:oleObj>
              </mc:Choice>
              <mc:Fallback>
                <p:oleObj name="Worksheet" r:id="rId3" imgW="8963011" imgH="4543560" progId="Excel.Sheet.12">
                  <p:embed/>
                  <p:pic>
                    <p:nvPicPr>
                      <p:cNvPr id="0" name=""/>
                      <p:cNvPicPr/>
                      <p:nvPr/>
                    </p:nvPicPr>
                    <p:blipFill>
                      <a:blip r:embed="rId4"/>
                      <a:stretch>
                        <a:fillRect/>
                      </a:stretch>
                    </p:blipFill>
                    <p:spPr>
                      <a:xfrm>
                        <a:off x="414336" y="1940124"/>
                        <a:ext cx="8210799" cy="4148453"/>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27E75C3C-008B-4FCD-8FD5-C8F5016A736B}"/>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93746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30: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EEE94ADC-E77A-4ED2-9046-D6F4373ED18A}"/>
              </a:ext>
            </a:extLst>
          </p:cNvPr>
          <p:cNvGraphicFramePr>
            <a:graphicFrameLocks noChangeAspect="1"/>
          </p:cNvGraphicFramePr>
          <p:nvPr>
            <p:extLst>
              <p:ext uri="{D42A27DB-BD31-4B8C-83A1-F6EECF244321}">
                <p14:modId xmlns:p14="http://schemas.microsoft.com/office/powerpoint/2010/main" val="4227754235"/>
              </p:ext>
            </p:extLst>
          </p:nvPr>
        </p:nvGraphicFramePr>
        <p:xfrm>
          <a:off x="408106" y="1940124"/>
          <a:ext cx="8210799" cy="3289076"/>
        </p:xfrm>
        <a:graphic>
          <a:graphicData uri="http://schemas.openxmlformats.org/presentationml/2006/ole">
            <mc:AlternateContent xmlns:mc="http://schemas.openxmlformats.org/markup-compatibility/2006">
              <mc:Choice xmlns:v="urn:schemas-microsoft-com:vml" Requires="v">
                <p:oleObj spid="_x0000_s30753" name="Worksheet" r:id="rId3" imgW="8963011" imgH="3591000" progId="Excel.Sheet.12">
                  <p:embed/>
                </p:oleObj>
              </mc:Choice>
              <mc:Fallback>
                <p:oleObj name="Worksheet" r:id="rId3" imgW="8963011" imgH="3591000" progId="Excel.Sheet.12">
                  <p:embed/>
                  <p:pic>
                    <p:nvPicPr>
                      <p:cNvPr id="0" name=""/>
                      <p:cNvPicPr/>
                      <p:nvPr/>
                    </p:nvPicPr>
                    <p:blipFill>
                      <a:blip r:embed="rId4"/>
                      <a:stretch>
                        <a:fillRect/>
                      </a:stretch>
                    </p:blipFill>
                    <p:spPr>
                      <a:xfrm>
                        <a:off x="408106" y="1940124"/>
                        <a:ext cx="8210799" cy="3289076"/>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DD49D27-E75B-4AEB-BA23-BEEABBDFBDF4}"/>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75263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31: </a:t>
            </a:r>
          </a:p>
          <a:p>
            <a:pPr algn="ctr" defTabSz="733425" fontAlgn="base">
              <a:spcAft>
                <a:spcPct val="0"/>
              </a:spcAft>
            </a:pPr>
            <a:r>
              <a:rPr lang="es-CL" sz="1800" b="1" dirty="0">
                <a:solidFill>
                  <a:schemeClr val="tx1"/>
                </a:solidFill>
                <a:ea typeface="Verdana" pitchFamily="34" charset="0"/>
                <a:cs typeface="Verdana" pitchFamily="34" charset="0"/>
              </a:rPr>
              <a:t>GASTOS DE OPERACIÓN DE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7048A104-FC67-47E0-B7F5-4288C57BD467}"/>
              </a:ext>
            </a:extLst>
          </p:cNvPr>
          <p:cNvGraphicFramePr>
            <a:graphicFrameLocks noChangeAspect="1"/>
          </p:cNvGraphicFramePr>
          <p:nvPr>
            <p:extLst>
              <p:ext uri="{D42A27DB-BD31-4B8C-83A1-F6EECF244321}">
                <p14:modId xmlns:p14="http://schemas.microsoft.com/office/powerpoint/2010/main" val="2383689712"/>
              </p:ext>
            </p:extLst>
          </p:nvPr>
        </p:nvGraphicFramePr>
        <p:xfrm>
          <a:off x="414335" y="1940124"/>
          <a:ext cx="8210799" cy="2030611"/>
        </p:xfrm>
        <a:graphic>
          <a:graphicData uri="http://schemas.openxmlformats.org/presentationml/2006/ole">
            <mc:AlternateContent xmlns:mc="http://schemas.openxmlformats.org/markup-compatibility/2006">
              <mc:Choice xmlns:v="urn:schemas-microsoft-com:vml" Requires="v">
                <p:oleObj spid="_x0000_s31777" name="Worksheet" r:id="rId3" imgW="8963011" imgH="2219400" progId="Excel.Sheet.12">
                  <p:embed/>
                </p:oleObj>
              </mc:Choice>
              <mc:Fallback>
                <p:oleObj name="Worksheet" r:id="rId3" imgW="8963011" imgH="2219400" progId="Excel.Sheet.12">
                  <p:embed/>
                  <p:pic>
                    <p:nvPicPr>
                      <p:cNvPr id="0" name=""/>
                      <p:cNvPicPr/>
                      <p:nvPr/>
                    </p:nvPicPr>
                    <p:blipFill>
                      <a:blip r:embed="rId4"/>
                      <a:stretch>
                        <a:fillRect/>
                      </a:stretch>
                    </p:blipFill>
                    <p:spPr>
                      <a:xfrm>
                        <a:off x="414335" y="1940124"/>
                        <a:ext cx="8210799" cy="203061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128ECED-CE99-4494-BAFD-917905A5FA07}"/>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0338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02: </a:t>
            </a:r>
          </a:p>
          <a:p>
            <a:pPr algn="ctr" defTabSz="733425" fontAlgn="base">
              <a:spcAft>
                <a:spcPct val="0"/>
              </a:spcAft>
            </a:pPr>
            <a:r>
              <a:rPr lang="es-CL" sz="1800" b="1" dirty="0">
                <a:solidFill>
                  <a:schemeClr val="tx1"/>
                </a:solidFill>
                <a:ea typeface="Verdana" pitchFamily="34" charset="0"/>
                <a:cs typeface="Verdana" pitchFamily="34" charset="0"/>
              </a:rPr>
              <a:t>SUPERINTENDENCIA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EAB009C3-8A67-481E-BE3F-5BE5633406C7}"/>
              </a:ext>
            </a:extLst>
          </p:cNvPr>
          <p:cNvGraphicFramePr>
            <a:graphicFrameLocks noChangeAspect="1"/>
          </p:cNvGraphicFramePr>
          <p:nvPr>
            <p:extLst>
              <p:ext uri="{D42A27DB-BD31-4B8C-83A1-F6EECF244321}">
                <p14:modId xmlns:p14="http://schemas.microsoft.com/office/powerpoint/2010/main" val="3503620517"/>
              </p:ext>
            </p:extLst>
          </p:nvPr>
        </p:nvGraphicFramePr>
        <p:xfrm>
          <a:off x="408105" y="1921562"/>
          <a:ext cx="8210799" cy="2227263"/>
        </p:xfrm>
        <a:graphic>
          <a:graphicData uri="http://schemas.openxmlformats.org/presentationml/2006/ole">
            <mc:AlternateContent xmlns:mc="http://schemas.openxmlformats.org/markup-compatibility/2006">
              <mc:Choice xmlns:v="urn:schemas-microsoft-com:vml" Requires="v">
                <p:oleObj spid="_x0000_s32802" name="Worksheet" r:id="rId3" imgW="8629667" imgH="2409750" progId="Excel.Sheet.12">
                  <p:embed/>
                </p:oleObj>
              </mc:Choice>
              <mc:Fallback>
                <p:oleObj name="Worksheet" r:id="rId3" imgW="8629667" imgH="2409750" progId="Excel.Sheet.12">
                  <p:embed/>
                  <p:pic>
                    <p:nvPicPr>
                      <p:cNvPr id="0" name=""/>
                      <p:cNvPicPr/>
                      <p:nvPr/>
                    </p:nvPicPr>
                    <p:blipFill>
                      <a:blip r:embed="rId4"/>
                      <a:stretch>
                        <a:fillRect/>
                      </a:stretch>
                    </p:blipFill>
                    <p:spPr>
                      <a:xfrm>
                        <a:off x="408105" y="1921562"/>
                        <a:ext cx="8210799" cy="2227263"/>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D1F774AE-19FE-4B2E-86F2-318334A9C916}"/>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7078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03: </a:t>
            </a:r>
          </a:p>
          <a:p>
            <a:pPr algn="ctr" defTabSz="733425" fontAlgn="base">
              <a:spcAft>
                <a:spcPct val="0"/>
              </a:spcAft>
            </a:pPr>
            <a:r>
              <a:rPr lang="es-CL" sz="1800" b="1" dirty="0">
                <a:solidFill>
                  <a:schemeClr val="tx1"/>
                </a:solidFill>
                <a:ea typeface="Verdana" pitchFamily="34" charset="0"/>
                <a:cs typeface="Verdana" pitchFamily="34" charset="0"/>
              </a:rPr>
              <a:t>AGENCIA DE CALIDAD DE LA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5168" y="149819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345BA2EA-3CF6-4E1D-8D95-ADFECE967E03}"/>
              </a:ext>
            </a:extLst>
          </p:cNvPr>
          <p:cNvGraphicFramePr>
            <a:graphicFrameLocks noChangeAspect="1"/>
          </p:cNvGraphicFramePr>
          <p:nvPr>
            <p:extLst>
              <p:ext uri="{D42A27DB-BD31-4B8C-83A1-F6EECF244321}">
                <p14:modId xmlns:p14="http://schemas.microsoft.com/office/powerpoint/2010/main" val="2336599445"/>
              </p:ext>
            </p:extLst>
          </p:nvPr>
        </p:nvGraphicFramePr>
        <p:xfrm>
          <a:off x="408937" y="1953539"/>
          <a:ext cx="8229600" cy="3270924"/>
        </p:xfrm>
        <a:graphic>
          <a:graphicData uri="http://schemas.openxmlformats.org/presentationml/2006/ole">
            <mc:AlternateContent xmlns:mc="http://schemas.openxmlformats.org/markup-compatibility/2006">
              <mc:Choice xmlns:v="urn:schemas-microsoft-com:vml" Requires="v">
                <p:oleObj spid="_x0000_s33824" name="Worksheet" r:id="rId3" imgW="8629667" imgH="3591000" progId="Excel.Sheet.12">
                  <p:embed/>
                </p:oleObj>
              </mc:Choice>
              <mc:Fallback>
                <p:oleObj name="Worksheet" r:id="rId3" imgW="8629667" imgH="3591000" progId="Excel.Sheet.12">
                  <p:embed/>
                  <p:pic>
                    <p:nvPicPr>
                      <p:cNvPr id="0" name=""/>
                      <p:cNvPicPr/>
                      <p:nvPr/>
                    </p:nvPicPr>
                    <p:blipFill>
                      <a:blip r:embed="rId4"/>
                      <a:stretch>
                        <a:fillRect/>
                      </a:stretch>
                    </p:blipFill>
                    <p:spPr>
                      <a:xfrm>
                        <a:off x="408937" y="1953539"/>
                        <a:ext cx="8229600" cy="3270924"/>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DC5EE1CC-CFA1-4C68-868D-233951BEB55A}"/>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89116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04: </a:t>
            </a:r>
          </a:p>
          <a:p>
            <a:pPr algn="ctr" defTabSz="733425" fontAlgn="base">
              <a:spcAft>
                <a:spcPct val="0"/>
              </a:spcAft>
            </a:pPr>
            <a:r>
              <a:rPr lang="es-CL" sz="1800" b="1" dirty="0">
                <a:solidFill>
                  <a:schemeClr val="tx1"/>
                </a:solidFill>
                <a:ea typeface="Verdana" pitchFamily="34" charset="0"/>
                <a:cs typeface="Verdana" pitchFamily="34" charset="0"/>
              </a:rPr>
              <a:t>SUBSECRETARÍA DE EDUCACIÓN PARVULARIA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D3D95CB2-1BE4-4AD5-B6FF-F883CBA3C8E2}"/>
              </a:ext>
            </a:extLst>
          </p:cNvPr>
          <p:cNvGraphicFramePr>
            <a:graphicFrameLocks noChangeAspect="1"/>
          </p:cNvGraphicFramePr>
          <p:nvPr>
            <p:extLst>
              <p:ext uri="{D42A27DB-BD31-4B8C-83A1-F6EECF244321}">
                <p14:modId xmlns:p14="http://schemas.microsoft.com/office/powerpoint/2010/main" val="223278485"/>
              </p:ext>
            </p:extLst>
          </p:nvPr>
        </p:nvGraphicFramePr>
        <p:xfrm>
          <a:off x="408105" y="1940124"/>
          <a:ext cx="8229600" cy="3074789"/>
        </p:xfrm>
        <a:graphic>
          <a:graphicData uri="http://schemas.openxmlformats.org/presentationml/2006/ole">
            <mc:AlternateContent xmlns:mc="http://schemas.openxmlformats.org/markup-compatibility/2006">
              <mc:Choice xmlns:v="urn:schemas-microsoft-com:vml" Requires="v">
                <p:oleObj spid="_x0000_s34848" name="Worksheet" r:id="rId3" imgW="8629667" imgH="3171960" progId="Excel.Sheet.12">
                  <p:embed/>
                </p:oleObj>
              </mc:Choice>
              <mc:Fallback>
                <p:oleObj name="Worksheet" r:id="rId3" imgW="8629667" imgH="3171960" progId="Excel.Sheet.12">
                  <p:embed/>
                  <p:pic>
                    <p:nvPicPr>
                      <p:cNvPr id="0" name=""/>
                      <p:cNvPicPr/>
                      <p:nvPr/>
                    </p:nvPicPr>
                    <p:blipFill>
                      <a:blip r:embed="rId4"/>
                      <a:stretch>
                        <a:fillRect/>
                      </a:stretch>
                    </p:blipFill>
                    <p:spPr>
                      <a:xfrm>
                        <a:off x="408105" y="1940124"/>
                        <a:ext cx="8229600" cy="3074789"/>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868E18F3-760C-4521-8DD3-15F2CE50DBB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00303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27</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01:</a:t>
            </a:r>
          </a:p>
          <a:p>
            <a:pPr algn="ctr" defTabSz="733425" fontAlgn="base">
              <a:spcAft>
                <a:spcPct val="0"/>
              </a:spcAft>
            </a:pPr>
            <a:r>
              <a:rPr lang="es-CL" sz="1800" b="1" dirty="0">
                <a:solidFill>
                  <a:schemeClr val="tx1"/>
                </a:solidFill>
                <a:ea typeface="Verdana" pitchFamily="34" charset="0"/>
                <a:cs typeface="Verdana" pitchFamily="34" charset="0"/>
              </a:rPr>
              <a:t>DIRECCIÓN DE BIBLIOTECAS, ARCHIVOS Y MUSEOS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1 de 2</a:t>
            </a:r>
          </a:p>
        </p:txBody>
      </p:sp>
      <p:graphicFrame>
        <p:nvGraphicFramePr>
          <p:cNvPr id="3" name="Tabla 2">
            <a:extLst>
              <a:ext uri="{FF2B5EF4-FFF2-40B4-BE49-F238E27FC236}">
                <a16:creationId xmlns:a16="http://schemas.microsoft.com/office/drawing/2014/main" id="{7DE16B3A-0322-46B0-8BD4-849E388AF54B}"/>
              </a:ext>
            </a:extLst>
          </p:cNvPr>
          <p:cNvGraphicFramePr>
            <a:graphicFrameLocks noGrp="1"/>
          </p:cNvGraphicFramePr>
          <p:nvPr>
            <p:extLst>
              <p:ext uri="{D42A27DB-BD31-4B8C-83A1-F6EECF244321}">
                <p14:modId xmlns:p14="http://schemas.microsoft.com/office/powerpoint/2010/main" val="262844613"/>
              </p:ext>
            </p:extLst>
          </p:nvPr>
        </p:nvGraphicFramePr>
        <p:xfrm>
          <a:off x="448664" y="1861659"/>
          <a:ext cx="8083775" cy="4052096"/>
        </p:xfrm>
        <a:graphic>
          <a:graphicData uri="http://schemas.openxmlformats.org/drawingml/2006/table">
            <a:tbl>
              <a:tblPr/>
              <a:tblGrid>
                <a:gridCol w="342930">
                  <a:extLst>
                    <a:ext uri="{9D8B030D-6E8A-4147-A177-3AD203B41FA5}">
                      <a16:colId xmlns:a16="http://schemas.microsoft.com/office/drawing/2014/main" val="1547756559"/>
                    </a:ext>
                  </a:extLst>
                </a:gridCol>
                <a:gridCol w="316551">
                  <a:extLst>
                    <a:ext uri="{9D8B030D-6E8A-4147-A177-3AD203B41FA5}">
                      <a16:colId xmlns:a16="http://schemas.microsoft.com/office/drawing/2014/main" val="1487359410"/>
                    </a:ext>
                  </a:extLst>
                </a:gridCol>
                <a:gridCol w="328275">
                  <a:extLst>
                    <a:ext uri="{9D8B030D-6E8A-4147-A177-3AD203B41FA5}">
                      <a16:colId xmlns:a16="http://schemas.microsoft.com/office/drawing/2014/main" val="305705639"/>
                    </a:ext>
                  </a:extLst>
                </a:gridCol>
                <a:gridCol w="2629133">
                  <a:extLst>
                    <a:ext uri="{9D8B030D-6E8A-4147-A177-3AD203B41FA5}">
                      <a16:colId xmlns:a16="http://schemas.microsoft.com/office/drawing/2014/main" val="2833309967"/>
                    </a:ext>
                  </a:extLst>
                </a:gridCol>
                <a:gridCol w="785515">
                  <a:extLst>
                    <a:ext uri="{9D8B030D-6E8A-4147-A177-3AD203B41FA5}">
                      <a16:colId xmlns:a16="http://schemas.microsoft.com/office/drawing/2014/main" val="3744234989"/>
                    </a:ext>
                  </a:extLst>
                </a:gridCol>
                <a:gridCol w="785515">
                  <a:extLst>
                    <a:ext uri="{9D8B030D-6E8A-4147-A177-3AD203B41FA5}">
                      <a16:colId xmlns:a16="http://schemas.microsoft.com/office/drawing/2014/main" val="4123730577"/>
                    </a:ext>
                  </a:extLst>
                </a:gridCol>
                <a:gridCol w="785515">
                  <a:extLst>
                    <a:ext uri="{9D8B030D-6E8A-4147-A177-3AD203B41FA5}">
                      <a16:colId xmlns:a16="http://schemas.microsoft.com/office/drawing/2014/main" val="1721549729"/>
                    </a:ext>
                  </a:extLst>
                </a:gridCol>
                <a:gridCol w="703447">
                  <a:extLst>
                    <a:ext uri="{9D8B030D-6E8A-4147-A177-3AD203B41FA5}">
                      <a16:colId xmlns:a16="http://schemas.microsoft.com/office/drawing/2014/main" val="753092656"/>
                    </a:ext>
                  </a:extLst>
                </a:gridCol>
                <a:gridCol w="703447">
                  <a:extLst>
                    <a:ext uri="{9D8B030D-6E8A-4147-A177-3AD203B41FA5}">
                      <a16:colId xmlns:a16="http://schemas.microsoft.com/office/drawing/2014/main" val="1356050881"/>
                    </a:ext>
                  </a:extLst>
                </a:gridCol>
                <a:gridCol w="703447">
                  <a:extLst>
                    <a:ext uri="{9D8B030D-6E8A-4147-A177-3AD203B41FA5}">
                      <a16:colId xmlns:a16="http://schemas.microsoft.com/office/drawing/2014/main" val="3867010343"/>
                    </a:ext>
                  </a:extLst>
                </a:gridCol>
              </a:tblGrid>
              <a:tr h="171699">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726988974"/>
                  </a:ext>
                </a:extLst>
              </a:tr>
              <a:tr h="274718">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39185326"/>
                  </a:ext>
                </a:extLst>
              </a:tr>
              <a:tr h="171699">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45.443.554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6.694.456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-38.749.098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5.881.416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12,9%</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87,9%</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33704014"/>
                  </a:ext>
                </a:extLst>
              </a:tr>
              <a:tr h="171699">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22.534.258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3.081.028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-19.453.230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3.024.025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98,1%</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99203363"/>
                  </a:ext>
                </a:extLst>
              </a:tr>
              <a:tr h="171699">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7.276.162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946.664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-6.329.498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761.863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80,5%</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70504680"/>
                  </a:ext>
                </a:extLst>
              </a:tr>
              <a:tr h="171699">
                <a:tc>
                  <a:txBody>
                    <a:bodyPr/>
                    <a:lstStyle/>
                    <a:p>
                      <a:pPr algn="ctr" fontAlgn="ctr"/>
                      <a:r>
                        <a:rPr lang="es-CL" sz="800" b="1" i="0" u="none" strike="noStrike">
                          <a:solidFill>
                            <a:srgbClr val="000000"/>
                          </a:solidFill>
                          <a:effectLst/>
                          <a:latin typeface="Calibri" panose="020F0502020204030204" pitchFamily="34" charset="0"/>
                        </a:rPr>
                        <a:t>23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PRESTACIONES DE SEGURIDAD SOCIAL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433.522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433.522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433.522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34542050"/>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Prestaciones Sociales del Empleador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433.522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433.522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433.522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08028807"/>
                  </a:ext>
                </a:extLst>
              </a:tr>
              <a:tr h="171699">
                <a:tc>
                  <a:txBody>
                    <a:bodyPr/>
                    <a:lstStyle/>
                    <a:p>
                      <a:pPr algn="ctr" fontAlgn="ctr"/>
                      <a:r>
                        <a:rPr lang="es-CL" sz="800" b="1" i="0" u="none" strike="noStrike">
                          <a:solidFill>
                            <a:srgbClr val="000000"/>
                          </a:solidFill>
                          <a:effectLst/>
                          <a:latin typeface="Calibri" panose="020F0502020204030204" pitchFamily="34" charset="0"/>
                        </a:rPr>
                        <a:t>24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8.538.445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1.532.112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-7.006.333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1.532.110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17,9%</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66952581"/>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3.620.476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1.357.870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-2.262.606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1.357.870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87127139"/>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210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Instituciones Colaboradoras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1.647.876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746.838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-901.038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746.838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45,3%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32492167"/>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212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Museo San Francisco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65.816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32.908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-32.908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32.908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03033177"/>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Fundación Museo de la Memoria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1.734.373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578.124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-1.156.249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578.124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64160711"/>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223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Sitios Patrimonio Mundial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172.411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-172.411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42001775"/>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4.917.969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174.242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-4.743.727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174.240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4554748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192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Acciones culturales complementarias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4.767.189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166.969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-4.600.220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166.968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49421309"/>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193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 Nacional del Patrimonio Mundial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150.780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7.273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-143.507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7.272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4,8%</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21620335"/>
                  </a:ext>
                </a:extLst>
              </a:tr>
              <a:tr h="171699">
                <a:tc>
                  <a:txBody>
                    <a:bodyPr/>
                    <a:lstStyle/>
                    <a:p>
                      <a:pPr algn="ctr" fontAlgn="ctr"/>
                      <a:r>
                        <a:rPr lang="es-CL" sz="800" b="1" i="0" u="none" strike="noStrike">
                          <a:solidFill>
                            <a:srgbClr val="000000"/>
                          </a:solidFill>
                          <a:effectLst/>
                          <a:latin typeface="Calibri" panose="020F0502020204030204" pitchFamily="34" charset="0"/>
                        </a:rPr>
                        <a:t>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17.482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-16.350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1.132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83465627"/>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17.482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-16.350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1.132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56667913"/>
                  </a:ext>
                </a:extLst>
              </a:tr>
              <a:tr h="171699">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2.564.480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141.762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-2.422.718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128.764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90,8%</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23942498"/>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2.274.668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123.551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-2.151.117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123.552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25494888"/>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81.534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1.591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-79.943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1.591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05725816"/>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117.990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1.183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-116.807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1.183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7381651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90.288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15.437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-74.851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2.438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2,7%</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15,8%</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833580773"/>
                  </a:ext>
                </a:extLst>
              </a:tr>
            </a:tbl>
          </a:graphicData>
        </a:graphic>
      </p:graphicFrame>
      <p:sp>
        <p:nvSpPr>
          <p:cNvPr id="7" name="3 Marcador de pie de página">
            <a:extLst>
              <a:ext uri="{FF2B5EF4-FFF2-40B4-BE49-F238E27FC236}">
                <a16:creationId xmlns:a16="http://schemas.microsoft.com/office/drawing/2014/main" id="{4CA973A2-2C30-4912-9628-34C98E3021C9}"/>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18412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28</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01:</a:t>
            </a:r>
          </a:p>
          <a:p>
            <a:pPr algn="ctr" defTabSz="733425" fontAlgn="base">
              <a:spcAft>
                <a:spcPct val="0"/>
              </a:spcAft>
            </a:pPr>
            <a:r>
              <a:rPr lang="es-CL" sz="1800" b="1" dirty="0">
                <a:solidFill>
                  <a:schemeClr val="tx1"/>
                </a:solidFill>
                <a:ea typeface="Verdana" pitchFamily="34" charset="0"/>
                <a:cs typeface="Verdana" pitchFamily="34" charset="0"/>
              </a:rPr>
              <a:t>DIRECCIÓN DE BIBLIOTECAS, ARCHIVOS Y MUSEOS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2 de 2</a:t>
            </a:r>
          </a:p>
        </p:txBody>
      </p:sp>
      <p:graphicFrame>
        <p:nvGraphicFramePr>
          <p:cNvPr id="2" name="Tabla 1">
            <a:extLst>
              <a:ext uri="{FF2B5EF4-FFF2-40B4-BE49-F238E27FC236}">
                <a16:creationId xmlns:a16="http://schemas.microsoft.com/office/drawing/2014/main" id="{BA6CA2D9-B9B6-4762-86A9-98CC1B8DC3F0}"/>
              </a:ext>
            </a:extLst>
          </p:cNvPr>
          <p:cNvGraphicFramePr>
            <a:graphicFrameLocks noGrp="1"/>
          </p:cNvGraphicFramePr>
          <p:nvPr>
            <p:extLst>
              <p:ext uri="{D42A27DB-BD31-4B8C-83A1-F6EECF244321}">
                <p14:modId xmlns:p14="http://schemas.microsoft.com/office/powerpoint/2010/main" val="3852618605"/>
              </p:ext>
            </p:extLst>
          </p:nvPr>
        </p:nvGraphicFramePr>
        <p:xfrm>
          <a:off x="432656" y="1861659"/>
          <a:ext cx="8192479" cy="2266426"/>
        </p:xfrm>
        <a:graphic>
          <a:graphicData uri="http://schemas.openxmlformats.org/drawingml/2006/table">
            <a:tbl>
              <a:tblPr/>
              <a:tblGrid>
                <a:gridCol w="347542">
                  <a:extLst>
                    <a:ext uri="{9D8B030D-6E8A-4147-A177-3AD203B41FA5}">
                      <a16:colId xmlns:a16="http://schemas.microsoft.com/office/drawing/2014/main" val="35313987"/>
                    </a:ext>
                  </a:extLst>
                </a:gridCol>
                <a:gridCol w="320808">
                  <a:extLst>
                    <a:ext uri="{9D8B030D-6E8A-4147-A177-3AD203B41FA5}">
                      <a16:colId xmlns:a16="http://schemas.microsoft.com/office/drawing/2014/main" val="3570222441"/>
                    </a:ext>
                  </a:extLst>
                </a:gridCol>
                <a:gridCol w="332689">
                  <a:extLst>
                    <a:ext uri="{9D8B030D-6E8A-4147-A177-3AD203B41FA5}">
                      <a16:colId xmlns:a16="http://schemas.microsoft.com/office/drawing/2014/main" val="2207690493"/>
                    </a:ext>
                  </a:extLst>
                </a:gridCol>
                <a:gridCol w="2664488">
                  <a:extLst>
                    <a:ext uri="{9D8B030D-6E8A-4147-A177-3AD203B41FA5}">
                      <a16:colId xmlns:a16="http://schemas.microsoft.com/office/drawing/2014/main" val="3020741871"/>
                    </a:ext>
                  </a:extLst>
                </a:gridCol>
                <a:gridCol w="796078">
                  <a:extLst>
                    <a:ext uri="{9D8B030D-6E8A-4147-A177-3AD203B41FA5}">
                      <a16:colId xmlns:a16="http://schemas.microsoft.com/office/drawing/2014/main" val="1485383884"/>
                    </a:ext>
                  </a:extLst>
                </a:gridCol>
                <a:gridCol w="796078">
                  <a:extLst>
                    <a:ext uri="{9D8B030D-6E8A-4147-A177-3AD203B41FA5}">
                      <a16:colId xmlns:a16="http://schemas.microsoft.com/office/drawing/2014/main" val="903579282"/>
                    </a:ext>
                  </a:extLst>
                </a:gridCol>
                <a:gridCol w="796078">
                  <a:extLst>
                    <a:ext uri="{9D8B030D-6E8A-4147-A177-3AD203B41FA5}">
                      <a16:colId xmlns:a16="http://schemas.microsoft.com/office/drawing/2014/main" val="1422321813"/>
                    </a:ext>
                  </a:extLst>
                </a:gridCol>
                <a:gridCol w="712906">
                  <a:extLst>
                    <a:ext uri="{9D8B030D-6E8A-4147-A177-3AD203B41FA5}">
                      <a16:colId xmlns:a16="http://schemas.microsoft.com/office/drawing/2014/main" val="1608268164"/>
                    </a:ext>
                  </a:extLst>
                </a:gridCol>
                <a:gridCol w="712906">
                  <a:extLst>
                    <a:ext uri="{9D8B030D-6E8A-4147-A177-3AD203B41FA5}">
                      <a16:colId xmlns:a16="http://schemas.microsoft.com/office/drawing/2014/main" val="369871646"/>
                    </a:ext>
                  </a:extLst>
                </a:gridCol>
                <a:gridCol w="712906">
                  <a:extLst>
                    <a:ext uri="{9D8B030D-6E8A-4147-A177-3AD203B41FA5}">
                      <a16:colId xmlns:a16="http://schemas.microsoft.com/office/drawing/2014/main" val="1793953872"/>
                    </a:ext>
                  </a:extLst>
                </a:gridCol>
              </a:tblGrid>
              <a:tr h="171699">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286494318"/>
                  </a:ext>
                </a:extLst>
              </a:tr>
              <a:tr h="274718">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207915297"/>
                  </a:ext>
                </a:extLst>
              </a:tr>
              <a:tr h="171699">
                <a:tc>
                  <a:txBody>
                    <a:bodyPr/>
                    <a:lstStyle/>
                    <a:p>
                      <a:pPr algn="ctr" fontAlgn="ctr"/>
                      <a:r>
                        <a:rPr lang="es-CL" sz="800" b="1" i="0" u="none" strike="noStrike">
                          <a:solidFill>
                            <a:srgbClr val="000000"/>
                          </a:solidFill>
                          <a:effectLst/>
                          <a:latin typeface="Calibri" panose="020F0502020204030204" pitchFamily="34" charset="0"/>
                        </a:rPr>
                        <a:t>31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INICIATIVAS DE INVERSIÓN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2.565.000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-2.565.000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7535978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Proyectos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2.565.000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-2.565.000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75020466"/>
                  </a:ext>
                </a:extLst>
              </a:tr>
              <a:tr h="171699">
                <a:tc>
                  <a:txBody>
                    <a:bodyPr/>
                    <a:lstStyle/>
                    <a:p>
                      <a:pPr algn="ctr" fontAlgn="ctr"/>
                      <a:r>
                        <a:rPr lang="es-CL" sz="800" b="1" i="0" u="none" strike="noStrike">
                          <a:solidFill>
                            <a:srgbClr val="000000"/>
                          </a:solidFill>
                          <a:effectLst/>
                          <a:latin typeface="Calibri" panose="020F0502020204030204" pitchFamily="34" charset="0"/>
                        </a:rPr>
                        <a:t>33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DE CAPITAL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1.512.205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-1.512.205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71286001"/>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333.450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-333.450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78798055"/>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Mejoramiento Integral de Museos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333.450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-333.450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70390536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1.178.755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-1.178.755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02706400"/>
                  </a:ext>
                </a:extLst>
              </a:tr>
              <a:tr h="274718">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Mejoramiento Integral de Bibliotecas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614.455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-614.455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42767861"/>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Mejoramiento Integral de Museos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564.300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-564.300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15130243"/>
                  </a:ext>
                </a:extLst>
              </a:tr>
              <a:tr h="171699">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05401930"/>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91821538"/>
                  </a:ext>
                </a:extLst>
              </a:tr>
            </a:tbl>
          </a:graphicData>
        </a:graphic>
      </p:graphicFrame>
      <p:sp>
        <p:nvSpPr>
          <p:cNvPr id="7" name="3 Marcador de pie de página">
            <a:extLst>
              <a:ext uri="{FF2B5EF4-FFF2-40B4-BE49-F238E27FC236}">
                <a16:creationId xmlns:a16="http://schemas.microsoft.com/office/drawing/2014/main" id="{2A2D6104-F1DE-4A71-8A90-E9C59AD2F127}"/>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05571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29</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02:</a:t>
            </a:r>
          </a:p>
          <a:p>
            <a:pPr algn="ctr" defTabSz="733425" fontAlgn="base">
              <a:spcAft>
                <a:spcPct val="0"/>
              </a:spcAft>
            </a:pPr>
            <a:r>
              <a:rPr lang="es-CL" sz="1800" b="1" dirty="0">
                <a:solidFill>
                  <a:schemeClr val="tx1"/>
                </a:solidFill>
                <a:ea typeface="Verdana" pitchFamily="34" charset="0"/>
                <a:cs typeface="Verdana" pitchFamily="34" charset="0"/>
              </a:rPr>
              <a:t>RED DE BIBLIOTECAS PÚBLICAS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Tabla 2">
            <a:extLst>
              <a:ext uri="{FF2B5EF4-FFF2-40B4-BE49-F238E27FC236}">
                <a16:creationId xmlns:a16="http://schemas.microsoft.com/office/drawing/2014/main" id="{05244FFF-76B4-4921-8A42-71BDA634E16A}"/>
              </a:ext>
            </a:extLst>
          </p:cNvPr>
          <p:cNvGraphicFramePr>
            <a:graphicFrameLocks noGrp="1"/>
          </p:cNvGraphicFramePr>
          <p:nvPr>
            <p:extLst>
              <p:ext uri="{D42A27DB-BD31-4B8C-83A1-F6EECF244321}">
                <p14:modId xmlns:p14="http://schemas.microsoft.com/office/powerpoint/2010/main" val="2557930010"/>
              </p:ext>
            </p:extLst>
          </p:nvPr>
        </p:nvGraphicFramePr>
        <p:xfrm>
          <a:off x="448664" y="1861659"/>
          <a:ext cx="8083775" cy="2506805"/>
        </p:xfrm>
        <a:graphic>
          <a:graphicData uri="http://schemas.openxmlformats.org/drawingml/2006/table">
            <a:tbl>
              <a:tblPr/>
              <a:tblGrid>
                <a:gridCol w="342930">
                  <a:extLst>
                    <a:ext uri="{9D8B030D-6E8A-4147-A177-3AD203B41FA5}">
                      <a16:colId xmlns:a16="http://schemas.microsoft.com/office/drawing/2014/main" val="1386854910"/>
                    </a:ext>
                  </a:extLst>
                </a:gridCol>
                <a:gridCol w="316551">
                  <a:extLst>
                    <a:ext uri="{9D8B030D-6E8A-4147-A177-3AD203B41FA5}">
                      <a16:colId xmlns:a16="http://schemas.microsoft.com/office/drawing/2014/main" val="634812879"/>
                    </a:ext>
                  </a:extLst>
                </a:gridCol>
                <a:gridCol w="328275">
                  <a:extLst>
                    <a:ext uri="{9D8B030D-6E8A-4147-A177-3AD203B41FA5}">
                      <a16:colId xmlns:a16="http://schemas.microsoft.com/office/drawing/2014/main" val="2657283964"/>
                    </a:ext>
                  </a:extLst>
                </a:gridCol>
                <a:gridCol w="2629133">
                  <a:extLst>
                    <a:ext uri="{9D8B030D-6E8A-4147-A177-3AD203B41FA5}">
                      <a16:colId xmlns:a16="http://schemas.microsoft.com/office/drawing/2014/main" val="2568464931"/>
                    </a:ext>
                  </a:extLst>
                </a:gridCol>
                <a:gridCol w="785515">
                  <a:extLst>
                    <a:ext uri="{9D8B030D-6E8A-4147-A177-3AD203B41FA5}">
                      <a16:colId xmlns:a16="http://schemas.microsoft.com/office/drawing/2014/main" val="3832950215"/>
                    </a:ext>
                  </a:extLst>
                </a:gridCol>
                <a:gridCol w="785515">
                  <a:extLst>
                    <a:ext uri="{9D8B030D-6E8A-4147-A177-3AD203B41FA5}">
                      <a16:colId xmlns:a16="http://schemas.microsoft.com/office/drawing/2014/main" val="4078313443"/>
                    </a:ext>
                  </a:extLst>
                </a:gridCol>
                <a:gridCol w="785515">
                  <a:extLst>
                    <a:ext uri="{9D8B030D-6E8A-4147-A177-3AD203B41FA5}">
                      <a16:colId xmlns:a16="http://schemas.microsoft.com/office/drawing/2014/main" val="2210580123"/>
                    </a:ext>
                  </a:extLst>
                </a:gridCol>
                <a:gridCol w="703447">
                  <a:extLst>
                    <a:ext uri="{9D8B030D-6E8A-4147-A177-3AD203B41FA5}">
                      <a16:colId xmlns:a16="http://schemas.microsoft.com/office/drawing/2014/main" val="2602683581"/>
                    </a:ext>
                  </a:extLst>
                </a:gridCol>
                <a:gridCol w="703447">
                  <a:extLst>
                    <a:ext uri="{9D8B030D-6E8A-4147-A177-3AD203B41FA5}">
                      <a16:colId xmlns:a16="http://schemas.microsoft.com/office/drawing/2014/main" val="3342852066"/>
                    </a:ext>
                  </a:extLst>
                </a:gridCol>
                <a:gridCol w="703447">
                  <a:extLst>
                    <a:ext uri="{9D8B030D-6E8A-4147-A177-3AD203B41FA5}">
                      <a16:colId xmlns:a16="http://schemas.microsoft.com/office/drawing/2014/main" val="3534580003"/>
                    </a:ext>
                  </a:extLst>
                </a:gridCol>
              </a:tblGrid>
              <a:tr h="171699">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938845049"/>
                  </a:ext>
                </a:extLst>
              </a:tr>
              <a:tr h="274718">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83593857"/>
                  </a:ext>
                </a:extLst>
              </a:tr>
              <a:tr h="171699">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6.457.451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1.561.077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-4.896.374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1.106.472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17,1%</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70,9%</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81919542"/>
                  </a:ext>
                </a:extLst>
              </a:tr>
              <a:tr h="171699">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1.277.045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161.504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-1.115.541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161.505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12,6%</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18430424"/>
                  </a:ext>
                </a:extLst>
              </a:tr>
              <a:tr h="171699">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4.954.499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906.453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-4.048.046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906.452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53851729"/>
                  </a:ext>
                </a:extLst>
              </a:tr>
              <a:tr h="171699">
                <a:tc>
                  <a:txBody>
                    <a:bodyPr/>
                    <a:lstStyle/>
                    <a:p>
                      <a:pPr algn="ctr" fontAlgn="ctr"/>
                      <a:r>
                        <a:rPr lang="es-CL" sz="800" b="1" i="0" u="none" strike="noStrike">
                          <a:solidFill>
                            <a:srgbClr val="000000"/>
                          </a:solidFill>
                          <a:effectLst/>
                          <a:latin typeface="Calibri" panose="020F0502020204030204" pitchFamily="34" charset="0"/>
                        </a:rPr>
                        <a:t>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1.264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-1.264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18675448"/>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1.264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-1.264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38020193"/>
                  </a:ext>
                </a:extLst>
              </a:tr>
              <a:tr h="171699">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222.643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38.515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-184.128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38.515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52221747"/>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100.805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28.637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-72.168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28.637</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28,4%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7159199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5.284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2.978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-2.306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2.978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56,4%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69943584"/>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82.080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6.749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-75.331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6.749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685786283"/>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34.474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-34.323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60178852"/>
                  </a:ext>
                </a:extLst>
              </a:tr>
              <a:tr h="171699">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5386960"/>
                  </a:ext>
                </a:extLst>
              </a:tr>
              <a:tr h="17169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23377740"/>
                  </a:ext>
                </a:extLst>
              </a:tr>
            </a:tbl>
          </a:graphicData>
        </a:graphic>
      </p:graphicFrame>
      <p:sp>
        <p:nvSpPr>
          <p:cNvPr id="7" name="3 Marcador de pie de página">
            <a:extLst>
              <a:ext uri="{FF2B5EF4-FFF2-40B4-BE49-F238E27FC236}">
                <a16:creationId xmlns:a16="http://schemas.microsoft.com/office/drawing/2014/main" id="{14B6EFC9-003D-4ED9-A553-441B9786FD5A}"/>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47361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marzo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407442"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1200"/>
              </a:spcBef>
              <a:spcAft>
                <a:spcPts val="1200"/>
              </a:spcAft>
              <a:buFont typeface="+mj-lt"/>
              <a:buAutoNum type="arabicPeriod" startAt="4"/>
            </a:pPr>
            <a:r>
              <a:rPr lang="es-CL" sz="1600" dirty="0"/>
              <a:t>El programa “Apoyo a la Implementación de los Servicios Locales de Educación” es el que presenta la menor tasa de gasto con un 0%, mientras que los programas “Programa de Infraestructura Educacional”, “Apoyo y Supervisión de Establecimientos Educacionales Subvencionados” y “Fortalecimiento de la Educación Escolar Pública” presentan una ejecución del 100%.</a:t>
            </a:r>
          </a:p>
          <a:p>
            <a:pPr marL="342900" indent="-342900" algn="just">
              <a:spcBef>
                <a:spcPts val="1200"/>
              </a:spcBef>
              <a:spcAft>
                <a:spcPts val="1200"/>
              </a:spcAft>
              <a:buFont typeface="+mj-lt"/>
              <a:buAutoNum type="arabicPeriod" startAt="6"/>
            </a:pPr>
            <a:r>
              <a:rPr lang="es-CL" sz="1600" dirty="0"/>
              <a:t>Respecto a los aumentos al presupuesto inicial, la Partida presenta al mes de marzo un aumento consolidado del </a:t>
            </a:r>
            <a:r>
              <a:rPr lang="es-CL" sz="1600" b="1" dirty="0"/>
              <a:t>$120.087 millones</a:t>
            </a:r>
            <a:r>
              <a:rPr lang="es-CL" sz="1600" dirty="0"/>
              <a:t>.  Lo que se traduce principalmente en incrementos en el subtítulo 25 íntegros al fisco, por $235 millones y subtítulo 34 Servicio de la Deuda por $245.477 millones, destinados al pago de las obligaciones devengadas al 31 de diciembre de 2017 (deuda flotante), todos con sus respectivos decretos de modificación presupuestaria, salvo el incremento en el Consejo Nacional de Educación</a:t>
            </a:r>
          </a:p>
          <a:p>
            <a:pPr marL="342900" indent="-342900" algn="just">
              <a:spcBef>
                <a:spcPts val="1200"/>
              </a:spcBef>
              <a:spcAft>
                <a:spcPts val="1200"/>
              </a:spcAft>
              <a:buFont typeface="+mj-lt"/>
              <a:buAutoNum type="arabicPeriod" startAt="6"/>
            </a:pPr>
            <a:r>
              <a:rPr lang="es-CL" sz="1600" dirty="0"/>
              <a:t>En cuanto a las reducciones al presupuesto inicial, existen modificaciones por </a:t>
            </a:r>
            <a:r>
              <a:rPr lang="es-CL" sz="1600" b="1" dirty="0"/>
              <a:t>$142.744 millones </a:t>
            </a:r>
            <a:r>
              <a:rPr lang="es-CL" sz="1600" dirty="0"/>
              <a:t>derivadas principalmente por la creación del presupuesto de las Subsecretarías de las Culturas, y las Artes; y, del Patrimonio Cultural. </a:t>
            </a:r>
            <a:endParaRPr lang="es-CL" sz="1600" b="1" i="1" u="sng" dirty="0"/>
          </a:p>
          <a:p>
            <a:pPr marL="342900" indent="-342900" algn="just">
              <a:spcBef>
                <a:spcPts val="1200"/>
              </a:spcBef>
              <a:spcAft>
                <a:spcPts val="1200"/>
              </a:spcAft>
              <a:buFont typeface="+mj-lt"/>
              <a:buAutoNum type="arabicPeriod" startAt="4"/>
            </a:pPr>
            <a:endParaRPr lang="es-CL" sz="1600" dirty="0"/>
          </a:p>
          <a:p>
            <a:pPr marL="342900" indent="-342900" algn="just">
              <a:spcBef>
                <a:spcPts val="1200"/>
              </a:spcBef>
              <a:spcAft>
                <a:spcPts val="1200"/>
              </a:spcAft>
              <a:buFont typeface="+mj-lt"/>
              <a:buAutoNum type="arabicPeriod" startAt="4"/>
            </a:pPr>
            <a:endParaRPr lang="es-CL" sz="1600" dirty="0"/>
          </a:p>
        </p:txBody>
      </p:sp>
    </p:spTree>
    <p:extLst>
      <p:ext uri="{BB962C8B-B14F-4D97-AF65-F5344CB8AC3E}">
        <p14:creationId xmlns:p14="http://schemas.microsoft.com/office/powerpoint/2010/main" val="355965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30</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03:</a:t>
            </a:r>
          </a:p>
          <a:p>
            <a:pPr algn="ctr" defTabSz="733425" fontAlgn="base">
              <a:spcAft>
                <a:spcPct val="0"/>
              </a:spcAft>
            </a:pPr>
            <a:r>
              <a:rPr lang="es-CL" sz="1800" b="1" dirty="0">
                <a:solidFill>
                  <a:schemeClr val="tx1"/>
                </a:solidFill>
                <a:ea typeface="Verdana" pitchFamily="34" charset="0"/>
                <a:cs typeface="Verdana" pitchFamily="34" charset="0"/>
              </a:rPr>
              <a:t>CONSEJO DE MONUMENTOS NACIONALES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Tabla 2">
            <a:extLst>
              <a:ext uri="{FF2B5EF4-FFF2-40B4-BE49-F238E27FC236}">
                <a16:creationId xmlns:a16="http://schemas.microsoft.com/office/drawing/2014/main" id="{03BC07ED-98EE-4F29-88D0-F227D94D6948}"/>
              </a:ext>
            </a:extLst>
          </p:cNvPr>
          <p:cNvGraphicFramePr>
            <a:graphicFrameLocks noGrp="1"/>
          </p:cNvGraphicFramePr>
          <p:nvPr>
            <p:extLst>
              <p:ext uri="{D42A27DB-BD31-4B8C-83A1-F6EECF244321}">
                <p14:modId xmlns:p14="http://schemas.microsoft.com/office/powerpoint/2010/main" val="1482656610"/>
              </p:ext>
            </p:extLst>
          </p:nvPr>
        </p:nvGraphicFramePr>
        <p:xfrm>
          <a:off x="444088" y="1861658"/>
          <a:ext cx="8088353" cy="2143402"/>
        </p:xfrm>
        <a:graphic>
          <a:graphicData uri="http://schemas.openxmlformats.org/drawingml/2006/table">
            <a:tbl>
              <a:tblPr/>
              <a:tblGrid>
                <a:gridCol w="343125">
                  <a:extLst>
                    <a:ext uri="{9D8B030D-6E8A-4147-A177-3AD203B41FA5}">
                      <a16:colId xmlns:a16="http://schemas.microsoft.com/office/drawing/2014/main" val="3002546023"/>
                    </a:ext>
                  </a:extLst>
                </a:gridCol>
                <a:gridCol w="316730">
                  <a:extLst>
                    <a:ext uri="{9D8B030D-6E8A-4147-A177-3AD203B41FA5}">
                      <a16:colId xmlns:a16="http://schemas.microsoft.com/office/drawing/2014/main" val="3751547937"/>
                    </a:ext>
                  </a:extLst>
                </a:gridCol>
                <a:gridCol w="328461">
                  <a:extLst>
                    <a:ext uri="{9D8B030D-6E8A-4147-A177-3AD203B41FA5}">
                      <a16:colId xmlns:a16="http://schemas.microsoft.com/office/drawing/2014/main" val="3647150905"/>
                    </a:ext>
                  </a:extLst>
                </a:gridCol>
                <a:gridCol w="2630622">
                  <a:extLst>
                    <a:ext uri="{9D8B030D-6E8A-4147-A177-3AD203B41FA5}">
                      <a16:colId xmlns:a16="http://schemas.microsoft.com/office/drawing/2014/main" val="1293102096"/>
                    </a:ext>
                  </a:extLst>
                </a:gridCol>
                <a:gridCol w="785960">
                  <a:extLst>
                    <a:ext uri="{9D8B030D-6E8A-4147-A177-3AD203B41FA5}">
                      <a16:colId xmlns:a16="http://schemas.microsoft.com/office/drawing/2014/main" val="172995888"/>
                    </a:ext>
                  </a:extLst>
                </a:gridCol>
                <a:gridCol w="785960">
                  <a:extLst>
                    <a:ext uri="{9D8B030D-6E8A-4147-A177-3AD203B41FA5}">
                      <a16:colId xmlns:a16="http://schemas.microsoft.com/office/drawing/2014/main" val="1231662841"/>
                    </a:ext>
                  </a:extLst>
                </a:gridCol>
                <a:gridCol w="785960">
                  <a:extLst>
                    <a:ext uri="{9D8B030D-6E8A-4147-A177-3AD203B41FA5}">
                      <a16:colId xmlns:a16="http://schemas.microsoft.com/office/drawing/2014/main" val="1066374159"/>
                    </a:ext>
                  </a:extLst>
                </a:gridCol>
                <a:gridCol w="703845">
                  <a:extLst>
                    <a:ext uri="{9D8B030D-6E8A-4147-A177-3AD203B41FA5}">
                      <a16:colId xmlns:a16="http://schemas.microsoft.com/office/drawing/2014/main" val="922600910"/>
                    </a:ext>
                  </a:extLst>
                </a:gridCol>
                <a:gridCol w="703845">
                  <a:extLst>
                    <a:ext uri="{9D8B030D-6E8A-4147-A177-3AD203B41FA5}">
                      <a16:colId xmlns:a16="http://schemas.microsoft.com/office/drawing/2014/main" val="3944298424"/>
                    </a:ext>
                  </a:extLst>
                </a:gridCol>
                <a:gridCol w="703845">
                  <a:extLst>
                    <a:ext uri="{9D8B030D-6E8A-4147-A177-3AD203B41FA5}">
                      <a16:colId xmlns:a16="http://schemas.microsoft.com/office/drawing/2014/main" val="3227230639"/>
                    </a:ext>
                  </a:extLst>
                </a:gridCol>
              </a:tblGrid>
              <a:tr h="184776">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455805264"/>
                  </a:ext>
                </a:extLst>
              </a:tr>
              <a:tr h="295642">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637781484"/>
                  </a:ext>
                </a:extLst>
              </a:tr>
              <a:tr h="184776">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2.969.423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522.611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-2.446.812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404.863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13,6%</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77,5%</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36148245"/>
                  </a:ext>
                </a:extLst>
              </a:tr>
              <a:tr h="184776">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1.251.676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251.380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-1.000.296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251.380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20,1%</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19115453"/>
                  </a:ext>
                </a:extLst>
              </a:tr>
              <a:tr h="184776">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1.618.870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149.432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-1.469.438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149.431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49777490"/>
                  </a:ext>
                </a:extLst>
              </a:tr>
              <a:tr h="184776">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96.877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4.052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-92.825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23614162"/>
                  </a:ext>
                </a:extLst>
              </a:tr>
              <a:tr h="18477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16.644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4.052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-12.592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4.052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98793382"/>
                  </a:ext>
                </a:extLst>
              </a:tr>
              <a:tr h="18477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44.323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-44.323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96142865"/>
                  </a:ext>
                </a:extLst>
              </a:tr>
              <a:tr h="18477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35.910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-35.910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45578072"/>
                  </a:ext>
                </a:extLst>
              </a:tr>
              <a:tr h="184776">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56372262"/>
                  </a:ext>
                </a:extLst>
              </a:tr>
              <a:tr h="18477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438816814"/>
                  </a:ext>
                </a:extLst>
              </a:tr>
            </a:tbl>
          </a:graphicData>
        </a:graphic>
      </p:graphicFrame>
      <p:sp>
        <p:nvSpPr>
          <p:cNvPr id="7" name="3 Marcador de pie de página">
            <a:extLst>
              <a:ext uri="{FF2B5EF4-FFF2-40B4-BE49-F238E27FC236}">
                <a16:creationId xmlns:a16="http://schemas.microsoft.com/office/drawing/2014/main" id="{F350FA7C-E9AF-47B3-9446-D7E7AA65AB25}"/>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58910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08: </a:t>
            </a:r>
          </a:p>
          <a:p>
            <a:pPr algn="ctr" defTabSz="733425" fontAlgn="base">
              <a:spcAft>
                <a:spcPct val="0"/>
              </a:spcAft>
            </a:pPr>
            <a:r>
              <a:rPr lang="es-CL" sz="1800" b="1" dirty="0">
                <a:solidFill>
                  <a:schemeClr val="tx1"/>
                </a:solidFill>
                <a:ea typeface="Verdana" pitchFamily="34" charset="0"/>
                <a:cs typeface="Verdana" pitchFamily="34" charset="0"/>
              </a:rPr>
              <a:t>COMISIÓN NACIONAL DE INVESTIGACIÓN CIENTÍFICA Y TECNOLÓGICA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3862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8012F857-2C9D-46D0-A06D-F84686775DA4}"/>
              </a:ext>
            </a:extLst>
          </p:cNvPr>
          <p:cNvGraphicFramePr>
            <a:graphicFrameLocks noChangeAspect="1"/>
          </p:cNvGraphicFramePr>
          <p:nvPr>
            <p:extLst>
              <p:ext uri="{D42A27DB-BD31-4B8C-83A1-F6EECF244321}">
                <p14:modId xmlns:p14="http://schemas.microsoft.com/office/powerpoint/2010/main" val="923204203"/>
              </p:ext>
            </p:extLst>
          </p:nvPr>
        </p:nvGraphicFramePr>
        <p:xfrm>
          <a:off x="414336" y="1940124"/>
          <a:ext cx="8210800" cy="4359232"/>
        </p:xfrm>
        <a:graphic>
          <a:graphicData uri="http://schemas.openxmlformats.org/presentationml/2006/ole">
            <mc:AlternateContent xmlns:mc="http://schemas.openxmlformats.org/markup-compatibility/2006">
              <mc:Choice xmlns:v="urn:schemas-microsoft-com:vml" Requires="v">
                <p:oleObj spid="_x0000_s35873" name="Worksheet" r:id="rId3" imgW="8629667" imgH="4848120" progId="Excel.Sheet.12">
                  <p:embed/>
                </p:oleObj>
              </mc:Choice>
              <mc:Fallback>
                <p:oleObj name="Worksheet" r:id="rId3" imgW="8629667" imgH="4848120" progId="Excel.Sheet.12">
                  <p:embed/>
                  <p:pic>
                    <p:nvPicPr>
                      <p:cNvPr id="0" name=""/>
                      <p:cNvPicPr/>
                      <p:nvPr/>
                    </p:nvPicPr>
                    <p:blipFill>
                      <a:blip r:embed="rId4"/>
                      <a:stretch>
                        <a:fillRect/>
                      </a:stretch>
                    </p:blipFill>
                    <p:spPr>
                      <a:xfrm>
                        <a:off x="414336" y="1940124"/>
                        <a:ext cx="8210800" cy="4359232"/>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C614BF94-0DE5-400F-B788-E4E71739B7E3}"/>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49758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08: </a:t>
            </a:r>
          </a:p>
          <a:p>
            <a:pPr algn="ctr" defTabSz="733425" fontAlgn="base">
              <a:spcAft>
                <a:spcPct val="0"/>
              </a:spcAft>
            </a:pPr>
            <a:r>
              <a:rPr lang="es-CL" sz="1800" b="1" dirty="0">
                <a:solidFill>
                  <a:schemeClr val="tx1"/>
                </a:solidFill>
                <a:ea typeface="Verdana" pitchFamily="34" charset="0"/>
                <a:cs typeface="Verdana" pitchFamily="34" charset="0"/>
              </a:rPr>
              <a:t>COMISIÓN NACIONAL DE INVESTIGACIÓN CIENTÍFICA Y TECNOLÓGICA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3862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4F0E6212-8810-47E6-8940-EEEFA7991930}"/>
              </a:ext>
            </a:extLst>
          </p:cNvPr>
          <p:cNvGraphicFramePr>
            <a:graphicFrameLocks noChangeAspect="1"/>
          </p:cNvGraphicFramePr>
          <p:nvPr>
            <p:extLst>
              <p:ext uri="{D42A27DB-BD31-4B8C-83A1-F6EECF244321}">
                <p14:modId xmlns:p14="http://schemas.microsoft.com/office/powerpoint/2010/main" val="1572772420"/>
              </p:ext>
            </p:extLst>
          </p:nvPr>
        </p:nvGraphicFramePr>
        <p:xfrm>
          <a:off x="414336" y="1940125"/>
          <a:ext cx="8253888" cy="2857028"/>
        </p:xfrm>
        <a:graphic>
          <a:graphicData uri="http://schemas.openxmlformats.org/presentationml/2006/ole">
            <mc:AlternateContent xmlns:mc="http://schemas.openxmlformats.org/markup-compatibility/2006">
              <mc:Choice xmlns:v="urn:schemas-microsoft-com:vml" Requires="v">
                <p:oleObj spid="_x0000_s38944" name="Worksheet" r:id="rId3" imgW="8629667" imgH="2981340" progId="Excel.Sheet.12">
                  <p:embed/>
                </p:oleObj>
              </mc:Choice>
              <mc:Fallback>
                <p:oleObj name="Worksheet" r:id="rId3" imgW="8629667" imgH="2981340" progId="Excel.Sheet.12">
                  <p:embed/>
                  <p:pic>
                    <p:nvPicPr>
                      <p:cNvPr id="0" name=""/>
                      <p:cNvPicPr/>
                      <p:nvPr/>
                    </p:nvPicPr>
                    <p:blipFill>
                      <a:blip r:embed="rId4"/>
                      <a:stretch>
                        <a:fillRect/>
                      </a:stretch>
                    </p:blipFill>
                    <p:spPr>
                      <a:xfrm>
                        <a:off x="414336" y="1940125"/>
                        <a:ext cx="8253888" cy="2857028"/>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AE0E396A-1293-47CA-BAD1-F5F08E84C7B9}"/>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820061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 Programa 01: </a:t>
            </a:r>
          </a:p>
          <a:p>
            <a:pPr algn="ctr" defTabSz="733425" fontAlgn="base">
              <a:spcAft>
                <a:spcPct val="0"/>
              </a:spcAft>
            </a:pPr>
            <a:r>
              <a:rPr lang="es-CL" sz="1800" b="1" dirty="0">
                <a:solidFill>
                  <a:schemeClr val="tx1"/>
                </a:solidFill>
                <a:ea typeface="Verdana" pitchFamily="34" charset="0"/>
                <a:cs typeface="Verdana" pitchFamily="34" charset="0"/>
              </a:rPr>
              <a:t>JUNTA NACIONAL DE AUXILIO ESCOLAR Y BECAS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360970" y="15567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…1 de 2</a:t>
            </a:r>
          </a:p>
        </p:txBody>
      </p:sp>
      <p:sp>
        <p:nvSpPr>
          <p:cNvPr id="7" name="3 Marcador de pie de página">
            <a:extLst>
              <a:ext uri="{FF2B5EF4-FFF2-40B4-BE49-F238E27FC236}">
                <a16:creationId xmlns:a16="http://schemas.microsoft.com/office/drawing/2014/main" id="{6B3E57A8-2809-4E86-B8F9-94ED36D627E8}"/>
              </a:ext>
            </a:extLst>
          </p:cNvPr>
          <p:cNvSpPr txBox="1">
            <a:spLocks/>
          </p:cNvSpPr>
          <p:nvPr/>
        </p:nvSpPr>
        <p:spPr>
          <a:xfrm>
            <a:off x="414336" y="644656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2A486253-8D2B-49B7-9F76-21654045538D}"/>
              </a:ext>
            </a:extLst>
          </p:cNvPr>
          <p:cNvGraphicFramePr>
            <a:graphicFrameLocks noChangeAspect="1"/>
          </p:cNvGraphicFramePr>
          <p:nvPr>
            <p:extLst>
              <p:ext uri="{D42A27DB-BD31-4B8C-83A1-F6EECF244321}">
                <p14:modId xmlns:p14="http://schemas.microsoft.com/office/powerpoint/2010/main" val="1648250442"/>
              </p:ext>
            </p:extLst>
          </p:nvPr>
        </p:nvGraphicFramePr>
        <p:xfrm>
          <a:off x="414336" y="2012131"/>
          <a:ext cx="8229600" cy="4434433"/>
        </p:xfrm>
        <a:graphic>
          <a:graphicData uri="http://schemas.openxmlformats.org/presentationml/2006/ole">
            <mc:AlternateContent xmlns:mc="http://schemas.openxmlformats.org/markup-compatibility/2006">
              <mc:Choice xmlns:v="urn:schemas-microsoft-com:vml" Requires="v">
                <p:oleObj spid="_x0000_s36897" name="Worksheet" r:id="rId3" imgW="8629667" imgH="4962600" progId="Excel.Sheet.12">
                  <p:embed/>
                </p:oleObj>
              </mc:Choice>
              <mc:Fallback>
                <p:oleObj name="Worksheet" r:id="rId3" imgW="8629667" imgH="4962600" progId="Excel.Sheet.12">
                  <p:embed/>
                  <p:pic>
                    <p:nvPicPr>
                      <p:cNvPr id="0" name=""/>
                      <p:cNvPicPr/>
                      <p:nvPr/>
                    </p:nvPicPr>
                    <p:blipFill>
                      <a:blip r:embed="rId4"/>
                      <a:stretch>
                        <a:fillRect/>
                      </a:stretch>
                    </p:blipFill>
                    <p:spPr>
                      <a:xfrm>
                        <a:off x="414336" y="2012131"/>
                        <a:ext cx="8229600" cy="4434433"/>
                      </a:xfrm>
                      <a:prstGeom prst="rect">
                        <a:avLst/>
                      </a:prstGeom>
                    </p:spPr>
                  </p:pic>
                </p:oleObj>
              </mc:Fallback>
            </mc:AlternateContent>
          </a:graphicData>
        </a:graphic>
      </p:graphicFrame>
    </p:spTree>
    <p:extLst>
      <p:ext uri="{BB962C8B-B14F-4D97-AF65-F5344CB8AC3E}">
        <p14:creationId xmlns:p14="http://schemas.microsoft.com/office/powerpoint/2010/main" val="366464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 Programa 01: </a:t>
            </a:r>
          </a:p>
          <a:p>
            <a:pPr algn="ctr" defTabSz="733425" fontAlgn="base">
              <a:spcAft>
                <a:spcPct val="0"/>
              </a:spcAft>
            </a:pPr>
            <a:r>
              <a:rPr lang="es-CL" sz="1800" b="1" dirty="0">
                <a:solidFill>
                  <a:schemeClr val="tx1"/>
                </a:solidFill>
                <a:ea typeface="Verdana" pitchFamily="34" charset="0"/>
                <a:cs typeface="Verdana" pitchFamily="34" charset="0"/>
              </a:rPr>
              <a:t>JUNTA NACIONAL DE AUXILIO ESCOLAR Y BECAS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360970" y="15567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…2 de 2</a:t>
            </a:r>
          </a:p>
        </p:txBody>
      </p:sp>
      <p:graphicFrame>
        <p:nvGraphicFramePr>
          <p:cNvPr id="3" name="Objeto 2">
            <a:extLst>
              <a:ext uri="{FF2B5EF4-FFF2-40B4-BE49-F238E27FC236}">
                <a16:creationId xmlns:a16="http://schemas.microsoft.com/office/drawing/2014/main" id="{3D451BDA-4C00-4A83-8A8D-800EA4EDBFB7}"/>
              </a:ext>
            </a:extLst>
          </p:cNvPr>
          <p:cNvGraphicFramePr>
            <a:graphicFrameLocks noChangeAspect="1"/>
          </p:cNvGraphicFramePr>
          <p:nvPr>
            <p:extLst>
              <p:ext uri="{D42A27DB-BD31-4B8C-83A1-F6EECF244321}">
                <p14:modId xmlns:p14="http://schemas.microsoft.com/office/powerpoint/2010/main" val="3680095384"/>
              </p:ext>
            </p:extLst>
          </p:nvPr>
        </p:nvGraphicFramePr>
        <p:xfrm>
          <a:off x="414337" y="2012132"/>
          <a:ext cx="8210798" cy="2409825"/>
        </p:xfrm>
        <a:graphic>
          <a:graphicData uri="http://schemas.openxmlformats.org/presentationml/2006/ole">
            <mc:AlternateContent xmlns:mc="http://schemas.openxmlformats.org/markup-compatibility/2006">
              <mc:Choice xmlns:v="urn:schemas-microsoft-com:vml" Requires="v">
                <p:oleObj spid="_x0000_s39968" name="Worksheet" r:id="rId3" imgW="8629667" imgH="2409750" progId="Excel.Sheet.12">
                  <p:embed/>
                </p:oleObj>
              </mc:Choice>
              <mc:Fallback>
                <p:oleObj name="Worksheet" r:id="rId3" imgW="8629667" imgH="2409750" progId="Excel.Sheet.12">
                  <p:embed/>
                  <p:pic>
                    <p:nvPicPr>
                      <p:cNvPr id="0" name=""/>
                      <p:cNvPicPr/>
                      <p:nvPr/>
                    </p:nvPicPr>
                    <p:blipFill>
                      <a:blip r:embed="rId4"/>
                      <a:stretch>
                        <a:fillRect/>
                      </a:stretch>
                    </p:blipFill>
                    <p:spPr>
                      <a:xfrm>
                        <a:off x="414337" y="2012132"/>
                        <a:ext cx="8210798" cy="24098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052726F-6F46-45F5-8206-B041B6263A6B}"/>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495866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02: </a:t>
            </a:r>
          </a:p>
          <a:p>
            <a:pPr algn="ctr" defTabSz="733425" fontAlgn="base">
              <a:spcAft>
                <a:spcPct val="0"/>
              </a:spcAft>
            </a:pPr>
            <a:r>
              <a:rPr lang="es-CL" sz="1800" b="1" dirty="0">
                <a:solidFill>
                  <a:schemeClr val="tx1"/>
                </a:solidFill>
                <a:ea typeface="Verdana" pitchFamily="34" charset="0"/>
                <a:cs typeface="Verdana" pitchFamily="34" charset="0"/>
              </a:rPr>
              <a:t>SALUD ESCOLAR</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0566" y="1481723"/>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C8EFCF89-51A3-449F-82A9-C774748A31B3}"/>
              </a:ext>
            </a:extLst>
          </p:cNvPr>
          <p:cNvGraphicFramePr>
            <a:graphicFrameLocks noChangeAspect="1"/>
          </p:cNvGraphicFramePr>
          <p:nvPr>
            <p:extLst>
              <p:ext uri="{D42A27DB-BD31-4B8C-83A1-F6EECF244321}">
                <p14:modId xmlns:p14="http://schemas.microsoft.com/office/powerpoint/2010/main" val="1572672430"/>
              </p:ext>
            </p:extLst>
          </p:nvPr>
        </p:nvGraphicFramePr>
        <p:xfrm>
          <a:off x="414336" y="1937063"/>
          <a:ext cx="8210800" cy="3146542"/>
        </p:xfrm>
        <a:graphic>
          <a:graphicData uri="http://schemas.openxmlformats.org/presentationml/2006/ole">
            <mc:AlternateContent xmlns:mc="http://schemas.openxmlformats.org/markup-compatibility/2006">
              <mc:Choice xmlns:v="urn:schemas-microsoft-com:vml" Requires="v">
                <p:oleObj spid="_x0000_s40992" name="Worksheet" r:id="rId3" imgW="8629667" imgH="3171960" progId="Excel.Sheet.12">
                  <p:embed/>
                </p:oleObj>
              </mc:Choice>
              <mc:Fallback>
                <p:oleObj name="Worksheet" r:id="rId3" imgW="8629667" imgH="3171960" progId="Excel.Sheet.12">
                  <p:embed/>
                  <p:pic>
                    <p:nvPicPr>
                      <p:cNvPr id="0" name=""/>
                      <p:cNvPicPr/>
                      <p:nvPr/>
                    </p:nvPicPr>
                    <p:blipFill>
                      <a:blip r:embed="rId4"/>
                      <a:stretch>
                        <a:fillRect/>
                      </a:stretch>
                    </p:blipFill>
                    <p:spPr>
                      <a:xfrm>
                        <a:off x="414336" y="1937063"/>
                        <a:ext cx="8210800" cy="3146542"/>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5731B108-0FFC-427A-88FE-436CA82872D1}"/>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73891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03: </a:t>
            </a:r>
          </a:p>
          <a:p>
            <a:pPr algn="ctr" defTabSz="733425" fontAlgn="base">
              <a:spcAft>
                <a:spcPct val="0"/>
              </a:spcAft>
            </a:pPr>
            <a:r>
              <a:rPr lang="es-CL" sz="1800" b="1" dirty="0">
                <a:solidFill>
                  <a:schemeClr val="tx1"/>
                </a:solidFill>
                <a:ea typeface="Verdana" pitchFamily="34" charset="0"/>
                <a:cs typeface="Verdana" pitchFamily="34" charset="0"/>
              </a:rPr>
              <a:t>BECAS Y ASISTENCIALIDAD ESTUDIANTIL</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9" name="1 Título">
            <a:extLst>
              <a:ext uri="{FF2B5EF4-FFF2-40B4-BE49-F238E27FC236}">
                <a16:creationId xmlns:a16="http://schemas.microsoft.com/office/drawing/2014/main" id="{5D891FC1-322B-448E-AE26-2406E044062F}"/>
              </a:ext>
            </a:extLst>
          </p:cNvPr>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F0E93F2A-30E8-47FE-9489-3C83951E08AD}"/>
              </a:ext>
            </a:extLst>
          </p:cNvPr>
          <p:cNvGraphicFramePr>
            <a:graphicFrameLocks noChangeAspect="1"/>
          </p:cNvGraphicFramePr>
          <p:nvPr>
            <p:extLst>
              <p:ext uri="{D42A27DB-BD31-4B8C-83A1-F6EECF244321}">
                <p14:modId xmlns:p14="http://schemas.microsoft.com/office/powerpoint/2010/main" val="866691019"/>
              </p:ext>
            </p:extLst>
          </p:nvPr>
        </p:nvGraphicFramePr>
        <p:xfrm>
          <a:off x="414335" y="1940124"/>
          <a:ext cx="8229601" cy="3966834"/>
        </p:xfrm>
        <a:graphic>
          <a:graphicData uri="http://schemas.openxmlformats.org/presentationml/2006/ole">
            <mc:AlternateContent xmlns:mc="http://schemas.openxmlformats.org/markup-compatibility/2006">
              <mc:Choice xmlns:v="urn:schemas-microsoft-com:vml" Requires="v">
                <p:oleObj spid="_x0000_s42016" name="Worksheet" r:id="rId4" imgW="8629667" imgH="4352940" progId="Excel.Sheet.12">
                  <p:embed/>
                </p:oleObj>
              </mc:Choice>
              <mc:Fallback>
                <p:oleObj name="Worksheet" r:id="rId4" imgW="8629667" imgH="4352940" progId="Excel.Sheet.12">
                  <p:embed/>
                  <p:pic>
                    <p:nvPicPr>
                      <p:cNvPr id="0" name=""/>
                      <p:cNvPicPr/>
                      <p:nvPr/>
                    </p:nvPicPr>
                    <p:blipFill>
                      <a:blip r:embed="rId5"/>
                      <a:stretch>
                        <a:fillRect/>
                      </a:stretch>
                    </p:blipFill>
                    <p:spPr>
                      <a:xfrm>
                        <a:off x="414335" y="1940124"/>
                        <a:ext cx="8229601" cy="3966834"/>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9D5B2139-1FE7-41F8-97F6-3A6C5B399056}"/>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025805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37</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03: </a:t>
            </a:r>
          </a:p>
          <a:p>
            <a:pPr algn="ctr" defTabSz="733425" fontAlgn="base">
              <a:spcAft>
                <a:spcPct val="0"/>
              </a:spcAft>
            </a:pPr>
            <a:r>
              <a:rPr lang="es-CL" sz="1800" b="1" dirty="0">
                <a:solidFill>
                  <a:schemeClr val="tx1"/>
                </a:solidFill>
                <a:ea typeface="Verdana" pitchFamily="34" charset="0"/>
                <a:cs typeface="Verdana" pitchFamily="34" charset="0"/>
              </a:rPr>
              <a:t>BECAS Y ASISTENCIALIDAD ESTUDIANTIL</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8374"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342CFCBA-A1E3-4A5F-B5F9-74A6F30B7CA7}"/>
              </a:ext>
            </a:extLst>
          </p:cNvPr>
          <p:cNvGraphicFramePr>
            <a:graphicFrameLocks noChangeAspect="1"/>
          </p:cNvGraphicFramePr>
          <p:nvPr>
            <p:extLst>
              <p:ext uri="{D42A27DB-BD31-4B8C-83A1-F6EECF244321}">
                <p14:modId xmlns:p14="http://schemas.microsoft.com/office/powerpoint/2010/main" val="1156598160"/>
              </p:ext>
            </p:extLst>
          </p:nvPr>
        </p:nvGraphicFramePr>
        <p:xfrm>
          <a:off x="414336" y="1935361"/>
          <a:ext cx="8229600" cy="2181225"/>
        </p:xfrm>
        <a:graphic>
          <a:graphicData uri="http://schemas.openxmlformats.org/presentationml/2006/ole">
            <mc:AlternateContent xmlns:mc="http://schemas.openxmlformats.org/markup-compatibility/2006">
              <mc:Choice xmlns:v="urn:schemas-microsoft-com:vml" Requires="v">
                <p:oleObj spid="_x0000_s45085" name="Worksheet" r:id="rId4" imgW="8629667" imgH="2181330" progId="Excel.Sheet.12">
                  <p:embed/>
                </p:oleObj>
              </mc:Choice>
              <mc:Fallback>
                <p:oleObj name="Worksheet" r:id="rId4" imgW="8629667" imgH="2181330" progId="Excel.Sheet.12">
                  <p:embed/>
                  <p:pic>
                    <p:nvPicPr>
                      <p:cNvPr id="0" name=""/>
                      <p:cNvPicPr/>
                      <p:nvPr/>
                    </p:nvPicPr>
                    <p:blipFill>
                      <a:blip r:embed="rId5"/>
                      <a:stretch>
                        <a:fillRect/>
                      </a:stretch>
                    </p:blipFill>
                    <p:spPr>
                      <a:xfrm>
                        <a:off x="414336" y="1935361"/>
                        <a:ext cx="8229600" cy="21812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EDE706F4-0ECA-4B9C-B901-BBE5A52A8F0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75184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38</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01: </a:t>
            </a:r>
          </a:p>
          <a:p>
            <a:pPr algn="ctr" defTabSz="733425" fontAlgn="base">
              <a:spcAft>
                <a:spcPct val="0"/>
              </a:spcAft>
            </a:pPr>
            <a:r>
              <a:rPr lang="pt-BR" sz="1800" b="1" dirty="0">
                <a:solidFill>
                  <a:schemeClr val="tx1"/>
                </a:solidFill>
                <a:ea typeface="Verdana" pitchFamily="34" charset="0"/>
                <a:cs typeface="Verdana" pitchFamily="34" charset="0"/>
              </a:rPr>
              <a:t>JUNTA NACIONAL DE JARDINES INFANTILES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9" name="1 Título">
            <a:extLst>
              <a:ext uri="{FF2B5EF4-FFF2-40B4-BE49-F238E27FC236}">
                <a16:creationId xmlns:a16="http://schemas.microsoft.com/office/drawing/2014/main" id="{5A9BF87F-67CB-4CBA-9085-063490BDB1F9}"/>
              </a:ext>
            </a:extLst>
          </p:cNvPr>
          <p:cNvSpPr txBox="1">
            <a:spLocks/>
          </p:cNvSpPr>
          <p:nvPr/>
        </p:nvSpPr>
        <p:spPr>
          <a:xfrm>
            <a:off x="4108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93B2770A-4089-4BAE-B0D7-A1BC217AA5F3}"/>
              </a:ext>
            </a:extLst>
          </p:cNvPr>
          <p:cNvGraphicFramePr>
            <a:graphicFrameLocks noChangeAspect="1"/>
          </p:cNvGraphicFramePr>
          <p:nvPr>
            <p:extLst>
              <p:ext uri="{D42A27DB-BD31-4B8C-83A1-F6EECF244321}">
                <p14:modId xmlns:p14="http://schemas.microsoft.com/office/powerpoint/2010/main" val="4034014156"/>
              </p:ext>
            </p:extLst>
          </p:nvPr>
        </p:nvGraphicFramePr>
        <p:xfrm>
          <a:off x="410835" y="1940124"/>
          <a:ext cx="8229601" cy="4081164"/>
        </p:xfrm>
        <a:graphic>
          <a:graphicData uri="http://schemas.openxmlformats.org/presentationml/2006/ole">
            <mc:AlternateContent xmlns:mc="http://schemas.openxmlformats.org/markup-compatibility/2006">
              <mc:Choice xmlns:v="urn:schemas-microsoft-com:vml" Requires="v">
                <p:oleObj spid="_x0000_s44061" name="Worksheet" r:id="rId3" imgW="8629667" imgH="4352940" progId="Excel.Sheet.12">
                  <p:embed/>
                </p:oleObj>
              </mc:Choice>
              <mc:Fallback>
                <p:oleObj name="Worksheet" r:id="rId3" imgW="8629667" imgH="4352940" progId="Excel.Sheet.12">
                  <p:embed/>
                  <p:pic>
                    <p:nvPicPr>
                      <p:cNvPr id="0" name=""/>
                      <p:cNvPicPr/>
                      <p:nvPr/>
                    </p:nvPicPr>
                    <p:blipFill>
                      <a:blip r:embed="rId4"/>
                      <a:stretch>
                        <a:fillRect/>
                      </a:stretch>
                    </p:blipFill>
                    <p:spPr>
                      <a:xfrm>
                        <a:off x="410835" y="1940124"/>
                        <a:ext cx="8229601" cy="4081164"/>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DFC2572D-A3C2-483A-8A92-FA4E5F182E77}"/>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963442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39</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01: </a:t>
            </a:r>
          </a:p>
          <a:p>
            <a:pPr algn="ctr" defTabSz="733425" fontAlgn="base">
              <a:spcAft>
                <a:spcPct val="0"/>
              </a:spcAft>
            </a:pPr>
            <a:r>
              <a:rPr lang="pt-BR" sz="1800" b="1" dirty="0">
                <a:solidFill>
                  <a:schemeClr val="tx1"/>
                </a:solidFill>
                <a:ea typeface="Verdana" pitchFamily="34" charset="0"/>
                <a:cs typeface="Verdana" pitchFamily="34" charset="0"/>
              </a:rPr>
              <a:t>JUNTA NACIONAL DE JARDINES INFANTILES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9" name="1 Título">
            <a:extLst>
              <a:ext uri="{FF2B5EF4-FFF2-40B4-BE49-F238E27FC236}">
                <a16:creationId xmlns:a16="http://schemas.microsoft.com/office/drawing/2014/main" id="{5A9BF87F-67CB-4CBA-9085-063490BDB1F9}"/>
              </a:ext>
            </a:extLst>
          </p:cNvPr>
          <p:cNvSpPr txBox="1">
            <a:spLocks/>
          </p:cNvSpPr>
          <p:nvPr/>
        </p:nvSpPr>
        <p:spPr>
          <a:xfrm>
            <a:off x="414336" y="149092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3" name="Objeto 2">
            <a:extLst>
              <a:ext uri="{FF2B5EF4-FFF2-40B4-BE49-F238E27FC236}">
                <a16:creationId xmlns:a16="http://schemas.microsoft.com/office/drawing/2014/main" id="{87172B0E-FF07-4337-BB24-7DC743998B71}"/>
              </a:ext>
            </a:extLst>
          </p:cNvPr>
          <p:cNvGraphicFramePr>
            <a:graphicFrameLocks noChangeAspect="1"/>
          </p:cNvGraphicFramePr>
          <p:nvPr>
            <p:extLst>
              <p:ext uri="{D42A27DB-BD31-4B8C-83A1-F6EECF244321}">
                <p14:modId xmlns:p14="http://schemas.microsoft.com/office/powerpoint/2010/main" val="800360125"/>
              </p:ext>
            </p:extLst>
          </p:nvPr>
        </p:nvGraphicFramePr>
        <p:xfrm>
          <a:off x="395535" y="1946270"/>
          <a:ext cx="8229600" cy="4133548"/>
        </p:xfrm>
        <a:graphic>
          <a:graphicData uri="http://schemas.openxmlformats.org/presentationml/2006/ole">
            <mc:AlternateContent xmlns:mc="http://schemas.openxmlformats.org/markup-compatibility/2006">
              <mc:Choice xmlns:v="urn:schemas-microsoft-com:vml" Requires="v">
                <p:oleObj spid="_x0000_s43037" name="Worksheet" r:id="rId3" imgW="8629667" imgH="4124250" progId="Excel.Sheet.12">
                  <p:embed/>
                </p:oleObj>
              </mc:Choice>
              <mc:Fallback>
                <p:oleObj name="Worksheet" r:id="rId3" imgW="8629667" imgH="4124250" progId="Excel.Sheet.12">
                  <p:embed/>
                  <p:pic>
                    <p:nvPicPr>
                      <p:cNvPr id="0" name=""/>
                      <p:cNvPicPr/>
                      <p:nvPr/>
                    </p:nvPicPr>
                    <p:blipFill>
                      <a:blip r:embed="rId4"/>
                      <a:stretch>
                        <a:fillRect/>
                      </a:stretch>
                    </p:blipFill>
                    <p:spPr>
                      <a:xfrm>
                        <a:off x="395535" y="1946270"/>
                        <a:ext cx="8229600" cy="4133548"/>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BE16701E-0ECD-4302-A91A-73CC0E70D6A1}"/>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626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marzo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E20F7A6B-6933-430B-83CC-ABB3B3BD5F66}"/>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4239D4A7-B278-4E9E-A3D2-F38AFEC2F41F}"/>
              </a:ext>
            </a:extLst>
          </p:cNvPr>
          <p:cNvGraphicFramePr>
            <a:graphicFrameLocks noChangeAspect="1"/>
          </p:cNvGraphicFramePr>
          <p:nvPr>
            <p:extLst>
              <p:ext uri="{D42A27DB-BD31-4B8C-83A1-F6EECF244321}">
                <p14:modId xmlns:p14="http://schemas.microsoft.com/office/powerpoint/2010/main" val="3266584410"/>
              </p:ext>
            </p:extLst>
          </p:nvPr>
        </p:nvGraphicFramePr>
        <p:xfrm>
          <a:off x="467544" y="1724101"/>
          <a:ext cx="8148280" cy="3073052"/>
        </p:xfrm>
        <a:graphic>
          <a:graphicData uri="http://schemas.openxmlformats.org/presentationml/2006/ole">
            <mc:AlternateContent xmlns:mc="http://schemas.openxmlformats.org/markup-compatibility/2006">
              <mc:Choice xmlns:v="urn:schemas-microsoft-com:vml" Requires="v">
                <p:oleObj spid="_x0000_s19488" name="Worksheet" r:id="rId3" imgW="8410589" imgH="3171960" progId="Excel.Sheet.12">
                  <p:embed/>
                </p:oleObj>
              </mc:Choice>
              <mc:Fallback>
                <p:oleObj name="Worksheet" r:id="rId3" imgW="8410589" imgH="3171960" progId="Excel.Sheet.12">
                  <p:embed/>
                  <p:pic>
                    <p:nvPicPr>
                      <p:cNvPr id="0" name=""/>
                      <p:cNvPicPr/>
                      <p:nvPr/>
                    </p:nvPicPr>
                    <p:blipFill>
                      <a:blip r:embed="rId4"/>
                      <a:stretch>
                        <a:fillRect/>
                      </a:stretch>
                    </p:blipFill>
                    <p:spPr>
                      <a:xfrm>
                        <a:off x="467544" y="1724101"/>
                        <a:ext cx="8148280" cy="3073052"/>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40</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02: </a:t>
            </a:r>
            <a:r>
              <a:rPr lang="pt-BR" sz="1800" b="1" dirty="0">
                <a:solidFill>
                  <a:schemeClr val="tx1"/>
                </a:solidFill>
                <a:ea typeface="Verdana" pitchFamily="34" charset="0"/>
                <a:cs typeface="Verdana" pitchFamily="34" charset="0"/>
              </a:rPr>
              <a:t>PROGRAMAS ALTERNATIVOS DE ENSEÑANZA PRE-ESCOLAR</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AACCA7ED-FBB3-4EBE-A56A-99B9C819BFCC}"/>
              </a:ext>
            </a:extLst>
          </p:cNvPr>
          <p:cNvGraphicFramePr>
            <a:graphicFrameLocks noChangeAspect="1"/>
          </p:cNvGraphicFramePr>
          <p:nvPr>
            <p:extLst>
              <p:ext uri="{D42A27DB-BD31-4B8C-83A1-F6EECF244321}">
                <p14:modId xmlns:p14="http://schemas.microsoft.com/office/powerpoint/2010/main" val="3044285524"/>
              </p:ext>
            </p:extLst>
          </p:nvPr>
        </p:nvGraphicFramePr>
        <p:xfrm>
          <a:off x="395535" y="1940124"/>
          <a:ext cx="8248401" cy="4153172"/>
        </p:xfrm>
        <a:graphic>
          <a:graphicData uri="http://schemas.openxmlformats.org/presentationml/2006/ole">
            <mc:AlternateContent xmlns:mc="http://schemas.openxmlformats.org/markup-compatibility/2006">
              <mc:Choice xmlns:v="urn:schemas-microsoft-com:vml" Requires="v">
                <p:oleObj spid="_x0000_s46110" name="Worksheet" r:id="rId3" imgW="8629667" imgH="4619700" progId="Excel.Sheet.12">
                  <p:embed/>
                </p:oleObj>
              </mc:Choice>
              <mc:Fallback>
                <p:oleObj name="Worksheet" r:id="rId3" imgW="8629667" imgH="4619700" progId="Excel.Sheet.12">
                  <p:embed/>
                  <p:pic>
                    <p:nvPicPr>
                      <p:cNvPr id="0" name=""/>
                      <p:cNvPicPr/>
                      <p:nvPr/>
                    </p:nvPicPr>
                    <p:blipFill>
                      <a:blip r:embed="rId4"/>
                      <a:stretch>
                        <a:fillRect/>
                      </a:stretch>
                    </p:blipFill>
                    <p:spPr>
                      <a:xfrm>
                        <a:off x="395535" y="1940124"/>
                        <a:ext cx="8248401" cy="4153172"/>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B8136F9D-E89E-498D-9095-D8EB52C52015}"/>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886372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13: </a:t>
            </a:r>
          </a:p>
          <a:p>
            <a:pPr algn="ctr" defTabSz="733425" fontAlgn="base">
              <a:spcAft>
                <a:spcPct val="0"/>
              </a:spcAft>
            </a:pPr>
            <a:r>
              <a:rPr lang="pt-BR" sz="1800" b="1" dirty="0">
                <a:solidFill>
                  <a:schemeClr val="tx1"/>
                </a:solidFill>
                <a:ea typeface="Verdana" pitchFamily="34" charset="0"/>
                <a:cs typeface="Verdana" pitchFamily="34" charset="0"/>
              </a:rPr>
              <a:t>CONSEJO DE RECTORES</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a:t>
            </a:r>
          </a:p>
        </p:txBody>
      </p:sp>
      <p:sp>
        <p:nvSpPr>
          <p:cNvPr id="8" name="1 Título"/>
          <p:cNvSpPr txBox="1">
            <a:spLocks/>
          </p:cNvSpPr>
          <p:nvPr/>
        </p:nvSpPr>
        <p:spPr>
          <a:xfrm>
            <a:off x="414336" y="13462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BFF93DA9-5E4A-4FCE-8EC4-BDBFEAF0F13F}"/>
              </a:ext>
            </a:extLst>
          </p:cNvPr>
          <p:cNvGraphicFramePr>
            <a:graphicFrameLocks noChangeAspect="1"/>
          </p:cNvGraphicFramePr>
          <p:nvPr>
            <p:extLst>
              <p:ext uri="{D42A27DB-BD31-4B8C-83A1-F6EECF244321}">
                <p14:modId xmlns:p14="http://schemas.microsoft.com/office/powerpoint/2010/main" val="523261699"/>
              </p:ext>
            </p:extLst>
          </p:nvPr>
        </p:nvGraphicFramePr>
        <p:xfrm>
          <a:off x="414336" y="1798047"/>
          <a:ext cx="8229600" cy="2495049"/>
        </p:xfrm>
        <a:graphic>
          <a:graphicData uri="http://schemas.openxmlformats.org/presentationml/2006/ole">
            <mc:AlternateContent xmlns:mc="http://schemas.openxmlformats.org/markup-compatibility/2006">
              <mc:Choice xmlns:v="urn:schemas-microsoft-com:vml" Requires="v">
                <p:oleObj spid="_x0000_s47134" name="Worksheet" r:id="rId3" imgW="8629667" imgH="2600370" progId="Excel.Sheet.12">
                  <p:embed/>
                </p:oleObj>
              </mc:Choice>
              <mc:Fallback>
                <p:oleObj name="Worksheet" r:id="rId3" imgW="8629667" imgH="2600370" progId="Excel.Sheet.12">
                  <p:embed/>
                  <p:pic>
                    <p:nvPicPr>
                      <p:cNvPr id="0" name=""/>
                      <p:cNvPicPr/>
                      <p:nvPr/>
                    </p:nvPicPr>
                    <p:blipFill>
                      <a:blip r:embed="rId4"/>
                      <a:stretch>
                        <a:fillRect/>
                      </a:stretch>
                    </p:blipFill>
                    <p:spPr>
                      <a:xfrm>
                        <a:off x="414336" y="1798047"/>
                        <a:ext cx="8229600" cy="2495049"/>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0D4B5D69-3B26-4CE1-AD51-D52B5EA6E71E}"/>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3401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15: </a:t>
            </a:r>
          </a:p>
          <a:p>
            <a:pPr algn="ctr" defTabSz="733425" fontAlgn="base">
              <a:spcAft>
                <a:spcPct val="0"/>
              </a:spcAft>
            </a:pPr>
            <a:r>
              <a:rPr lang="pt-BR" sz="1800" b="1" dirty="0">
                <a:solidFill>
                  <a:schemeClr val="tx1"/>
                </a:solidFill>
                <a:ea typeface="Verdana" pitchFamily="34" charset="0"/>
                <a:cs typeface="Verdana" pitchFamily="34" charset="0"/>
              </a:rPr>
              <a:t>CONSEJO NACIONAL DE EDUCACIÓN</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57200"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DB479802-C931-4057-8815-0BF6E8B86E9D}"/>
              </a:ext>
            </a:extLst>
          </p:cNvPr>
          <p:cNvGraphicFramePr>
            <a:graphicFrameLocks noChangeAspect="1"/>
          </p:cNvGraphicFramePr>
          <p:nvPr>
            <p:extLst>
              <p:ext uri="{D42A27DB-BD31-4B8C-83A1-F6EECF244321}">
                <p14:modId xmlns:p14="http://schemas.microsoft.com/office/powerpoint/2010/main" val="2472723488"/>
              </p:ext>
            </p:extLst>
          </p:nvPr>
        </p:nvGraphicFramePr>
        <p:xfrm>
          <a:off x="404408" y="1940124"/>
          <a:ext cx="8220728" cy="3649116"/>
        </p:xfrm>
        <a:graphic>
          <a:graphicData uri="http://schemas.openxmlformats.org/presentationml/2006/ole">
            <mc:AlternateContent xmlns:mc="http://schemas.openxmlformats.org/markup-compatibility/2006">
              <mc:Choice xmlns:v="urn:schemas-microsoft-com:vml" Requires="v">
                <p:oleObj spid="_x0000_s48158" name="Worksheet" r:id="rId3" imgW="8629667" imgH="3933900" progId="Excel.Sheet.12">
                  <p:embed/>
                </p:oleObj>
              </mc:Choice>
              <mc:Fallback>
                <p:oleObj name="Worksheet" r:id="rId3" imgW="8629667" imgH="3933900" progId="Excel.Sheet.12">
                  <p:embed/>
                  <p:pic>
                    <p:nvPicPr>
                      <p:cNvPr id="0" name=""/>
                      <p:cNvPicPr/>
                      <p:nvPr/>
                    </p:nvPicPr>
                    <p:blipFill>
                      <a:blip r:embed="rId4"/>
                      <a:stretch>
                        <a:fillRect/>
                      </a:stretch>
                    </p:blipFill>
                    <p:spPr>
                      <a:xfrm>
                        <a:off x="404408" y="1940124"/>
                        <a:ext cx="8220728" cy="3649116"/>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1CB910F4-6AA7-45A4-818A-6EA6868DC7B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85388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43</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01:</a:t>
            </a:r>
          </a:p>
          <a:p>
            <a:pPr algn="ctr" defTabSz="733425" fontAlgn="base">
              <a:spcAft>
                <a:spcPct val="0"/>
              </a:spcAft>
            </a:pPr>
            <a:r>
              <a:rPr lang="pt-BR" sz="1800" b="1" dirty="0">
                <a:solidFill>
                  <a:schemeClr val="tx1"/>
                </a:solidFill>
                <a:ea typeface="Verdana" pitchFamily="34" charset="0"/>
                <a:cs typeface="Verdana" pitchFamily="34" charset="0"/>
              </a:rPr>
              <a:t>CONSEJO NACIONAL DE LA CULTURA Y LAS ARTES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1 de 2</a:t>
            </a:r>
          </a:p>
        </p:txBody>
      </p:sp>
      <p:graphicFrame>
        <p:nvGraphicFramePr>
          <p:cNvPr id="3" name="Tabla 2">
            <a:extLst>
              <a:ext uri="{FF2B5EF4-FFF2-40B4-BE49-F238E27FC236}">
                <a16:creationId xmlns:a16="http://schemas.microsoft.com/office/drawing/2014/main" id="{286D45D3-F4E5-4B4E-A29E-A750F43CF08C}"/>
              </a:ext>
            </a:extLst>
          </p:cNvPr>
          <p:cNvGraphicFramePr>
            <a:graphicFrameLocks noGrp="1"/>
          </p:cNvGraphicFramePr>
          <p:nvPr>
            <p:extLst>
              <p:ext uri="{D42A27DB-BD31-4B8C-83A1-F6EECF244321}">
                <p14:modId xmlns:p14="http://schemas.microsoft.com/office/powerpoint/2010/main" val="2650757822"/>
              </p:ext>
            </p:extLst>
          </p:nvPr>
        </p:nvGraphicFramePr>
        <p:xfrm>
          <a:off x="421724" y="1874573"/>
          <a:ext cx="8203412" cy="3752542"/>
        </p:xfrm>
        <a:graphic>
          <a:graphicData uri="http://schemas.openxmlformats.org/drawingml/2006/table">
            <a:tbl>
              <a:tblPr/>
              <a:tblGrid>
                <a:gridCol w="322404">
                  <a:extLst>
                    <a:ext uri="{9D8B030D-6E8A-4147-A177-3AD203B41FA5}">
                      <a16:colId xmlns:a16="http://schemas.microsoft.com/office/drawing/2014/main" val="411137129"/>
                    </a:ext>
                  </a:extLst>
                </a:gridCol>
                <a:gridCol w="297605">
                  <a:extLst>
                    <a:ext uri="{9D8B030D-6E8A-4147-A177-3AD203B41FA5}">
                      <a16:colId xmlns:a16="http://schemas.microsoft.com/office/drawing/2014/main" val="1150478206"/>
                    </a:ext>
                  </a:extLst>
                </a:gridCol>
                <a:gridCol w="308627">
                  <a:extLst>
                    <a:ext uri="{9D8B030D-6E8A-4147-A177-3AD203B41FA5}">
                      <a16:colId xmlns:a16="http://schemas.microsoft.com/office/drawing/2014/main" val="2459139607"/>
                    </a:ext>
                  </a:extLst>
                </a:gridCol>
                <a:gridCol w="3075247">
                  <a:extLst>
                    <a:ext uri="{9D8B030D-6E8A-4147-A177-3AD203B41FA5}">
                      <a16:colId xmlns:a16="http://schemas.microsoft.com/office/drawing/2014/main" val="2909755949"/>
                    </a:ext>
                  </a:extLst>
                </a:gridCol>
                <a:gridCol w="738500">
                  <a:extLst>
                    <a:ext uri="{9D8B030D-6E8A-4147-A177-3AD203B41FA5}">
                      <a16:colId xmlns:a16="http://schemas.microsoft.com/office/drawing/2014/main" val="941972366"/>
                    </a:ext>
                  </a:extLst>
                </a:gridCol>
                <a:gridCol w="738500">
                  <a:extLst>
                    <a:ext uri="{9D8B030D-6E8A-4147-A177-3AD203B41FA5}">
                      <a16:colId xmlns:a16="http://schemas.microsoft.com/office/drawing/2014/main" val="1773746031"/>
                    </a:ext>
                  </a:extLst>
                </a:gridCol>
                <a:gridCol w="738500">
                  <a:extLst>
                    <a:ext uri="{9D8B030D-6E8A-4147-A177-3AD203B41FA5}">
                      <a16:colId xmlns:a16="http://schemas.microsoft.com/office/drawing/2014/main" val="1343513771"/>
                    </a:ext>
                  </a:extLst>
                </a:gridCol>
                <a:gridCol w="661343">
                  <a:extLst>
                    <a:ext uri="{9D8B030D-6E8A-4147-A177-3AD203B41FA5}">
                      <a16:colId xmlns:a16="http://schemas.microsoft.com/office/drawing/2014/main" val="1828236537"/>
                    </a:ext>
                  </a:extLst>
                </a:gridCol>
                <a:gridCol w="661343">
                  <a:extLst>
                    <a:ext uri="{9D8B030D-6E8A-4147-A177-3AD203B41FA5}">
                      <a16:colId xmlns:a16="http://schemas.microsoft.com/office/drawing/2014/main" val="4263500975"/>
                    </a:ext>
                  </a:extLst>
                </a:gridCol>
                <a:gridCol w="661343">
                  <a:extLst>
                    <a:ext uri="{9D8B030D-6E8A-4147-A177-3AD203B41FA5}">
                      <a16:colId xmlns:a16="http://schemas.microsoft.com/office/drawing/2014/main" val="2832953296"/>
                    </a:ext>
                  </a:extLst>
                </a:gridCol>
              </a:tblGrid>
              <a:tr h="159006">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522085279"/>
                  </a:ext>
                </a:extLst>
              </a:tr>
              <a:tr h="254410">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986901826"/>
                  </a:ext>
                </a:extLst>
              </a:tr>
              <a:tr h="159006">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84.937.594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14.792.846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-70.144.748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14.791.843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17,4%</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37927590"/>
                  </a:ext>
                </a:extLst>
              </a:tr>
              <a:tr h="159006">
                <a:tc>
                  <a:txBody>
                    <a:bodyPr/>
                    <a:lstStyle/>
                    <a:p>
                      <a:pPr algn="ctr" fontAlgn="ctr"/>
                      <a:r>
                        <a:rPr lang="es-CL" sz="800" b="1" i="0" u="none" strike="noStrike">
                          <a:solidFill>
                            <a:srgbClr val="000000"/>
                          </a:solidFill>
                          <a:effectLst/>
                          <a:latin typeface="Calibri" panose="020F0502020204030204" pitchFamily="34" charset="0"/>
                        </a:rPr>
                        <a:t>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15.593.003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2.112.297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-13.480.706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2.112.295</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12810429"/>
                  </a:ext>
                </a:extLst>
              </a:tr>
              <a:tr h="159006">
                <a:tc>
                  <a:txBody>
                    <a:bodyPr/>
                    <a:lstStyle/>
                    <a:p>
                      <a:pPr algn="ctr" fontAlgn="ctr"/>
                      <a:r>
                        <a:rPr lang="es-CL" sz="800" b="1" i="0" u="none" strike="noStrike">
                          <a:solidFill>
                            <a:srgbClr val="000000"/>
                          </a:solidFill>
                          <a:effectLst/>
                          <a:latin typeface="Calibri" panose="020F0502020204030204" pitchFamily="34" charset="0"/>
                        </a:rPr>
                        <a:t>22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4.180.859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253.646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-3.927.213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253.643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81785468"/>
                  </a:ext>
                </a:extLst>
              </a:tr>
              <a:tr h="159006">
                <a:tc>
                  <a:txBody>
                    <a:bodyPr/>
                    <a:lstStyle/>
                    <a:p>
                      <a:pPr algn="ctr" fontAlgn="ctr"/>
                      <a:r>
                        <a:rPr lang="es-CL" sz="800" b="1" i="0" u="none" strike="noStrike">
                          <a:solidFill>
                            <a:srgbClr val="000000"/>
                          </a:solidFill>
                          <a:effectLst/>
                          <a:latin typeface="Calibri" panose="020F0502020204030204" pitchFamily="34" charset="0"/>
                        </a:rPr>
                        <a:t>23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PRESTACIONES DE SEGURIDAD SOCIAL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17.603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-17.603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45272746"/>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Prestaciones Sociales del Empleador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17.603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-17.603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01006104"/>
                  </a:ext>
                </a:extLst>
              </a:tr>
              <a:tr h="159006">
                <a:tc>
                  <a:txBody>
                    <a:bodyPr/>
                    <a:lstStyle/>
                    <a:p>
                      <a:pPr algn="ctr" fontAlgn="ctr"/>
                      <a:r>
                        <a:rPr lang="es-CL" sz="800" b="1" i="0" u="none" strike="noStrike">
                          <a:solidFill>
                            <a:srgbClr val="000000"/>
                          </a:solidFill>
                          <a:effectLst/>
                          <a:latin typeface="Calibri" panose="020F0502020204030204" pitchFamily="34" charset="0"/>
                        </a:rPr>
                        <a:t>24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52.061.988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10.876.706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-41.185.282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10.876.708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20,9%</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0593085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21.519.851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8.497.634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-13.022.217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8.497.637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39,5%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2920427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081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Fundación Artesanías de Chile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824.064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412.032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-412.032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412.032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1877663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188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Corporación Cultural Municipalidad de Santiago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2.973.435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1.486.717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-1.486.718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1.486.718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31765182"/>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268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Orquestas Sinfónicas Juveniles e Infantiles de Chile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3.012.813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1.506.406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-1.506.407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1.506.406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4134186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269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 Cultural Palacio de la Moneda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2.128.999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1.064.499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-1.064.500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1.064.500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0683147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279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Corporación Centro Cultural Gabriela Mistral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3.258.535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1.629.267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-1.629.268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1.629.268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6284666"/>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Otras Instituciones Colaboradoras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6.609.715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1.421.013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-5.188.702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1.421.013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3419744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Parque Cultural Valparaíso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1.198.516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599.258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-599.258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599.258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5860644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Orquestas Regionales Profesionales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1.513.774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378.442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-1.135.332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378.442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4724175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Gobierno Central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1.142.050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-1.142.050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1392015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Ministerio de Relaciones Exteriores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1.142.050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-1.142.050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9368300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29.400.087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2.379.072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-27.021.015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2.379.071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637629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087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Actividades de Fomento y Desarrollo Cultural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13.037.034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1.428.978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-11.608.056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1.428.978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6179808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Conjuntos Artísticos Estables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3.544.518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353.287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-3.191.231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353.287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7548506"/>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del Arte en la Educación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1.402.521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636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-1.401.885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636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440573192"/>
                  </a:ext>
                </a:extLst>
              </a:tr>
            </a:tbl>
          </a:graphicData>
        </a:graphic>
      </p:graphicFrame>
      <p:sp>
        <p:nvSpPr>
          <p:cNvPr id="7" name="3 Marcador de pie de página">
            <a:extLst>
              <a:ext uri="{FF2B5EF4-FFF2-40B4-BE49-F238E27FC236}">
                <a16:creationId xmlns:a16="http://schemas.microsoft.com/office/drawing/2014/main" id="{E864EE2F-0152-4A59-B039-55501005FEFE}"/>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76718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44</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01:</a:t>
            </a:r>
          </a:p>
          <a:p>
            <a:pPr algn="ctr" defTabSz="733425" fontAlgn="base">
              <a:spcAft>
                <a:spcPct val="0"/>
              </a:spcAft>
            </a:pPr>
            <a:r>
              <a:rPr lang="pt-BR" sz="1800" b="1" dirty="0">
                <a:solidFill>
                  <a:schemeClr val="tx1"/>
                </a:solidFill>
                <a:ea typeface="Verdana" pitchFamily="34" charset="0"/>
                <a:cs typeface="Verdana" pitchFamily="34" charset="0"/>
              </a:rPr>
              <a:t>CONSEJO NACIONAL DE LA CULTURA Y LAS ARTES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2 de 2</a:t>
            </a:r>
          </a:p>
        </p:txBody>
      </p:sp>
      <p:graphicFrame>
        <p:nvGraphicFramePr>
          <p:cNvPr id="2" name="Tabla 1">
            <a:extLst>
              <a:ext uri="{FF2B5EF4-FFF2-40B4-BE49-F238E27FC236}">
                <a16:creationId xmlns:a16="http://schemas.microsoft.com/office/drawing/2014/main" id="{51F22F8F-6234-41AC-9544-F21341FA6CB9}"/>
              </a:ext>
            </a:extLst>
          </p:cNvPr>
          <p:cNvGraphicFramePr>
            <a:graphicFrameLocks noGrp="1"/>
          </p:cNvGraphicFramePr>
          <p:nvPr>
            <p:extLst>
              <p:ext uri="{D42A27DB-BD31-4B8C-83A1-F6EECF244321}">
                <p14:modId xmlns:p14="http://schemas.microsoft.com/office/powerpoint/2010/main" val="435025425"/>
              </p:ext>
            </p:extLst>
          </p:nvPr>
        </p:nvGraphicFramePr>
        <p:xfrm>
          <a:off x="424060" y="1868116"/>
          <a:ext cx="8201074" cy="4324964"/>
        </p:xfrm>
        <a:graphic>
          <a:graphicData uri="http://schemas.openxmlformats.org/drawingml/2006/table">
            <a:tbl>
              <a:tblPr/>
              <a:tblGrid>
                <a:gridCol w="322312">
                  <a:extLst>
                    <a:ext uri="{9D8B030D-6E8A-4147-A177-3AD203B41FA5}">
                      <a16:colId xmlns:a16="http://schemas.microsoft.com/office/drawing/2014/main" val="3498446655"/>
                    </a:ext>
                  </a:extLst>
                </a:gridCol>
                <a:gridCol w="297520">
                  <a:extLst>
                    <a:ext uri="{9D8B030D-6E8A-4147-A177-3AD203B41FA5}">
                      <a16:colId xmlns:a16="http://schemas.microsoft.com/office/drawing/2014/main" val="1359908825"/>
                    </a:ext>
                  </a:extLst>
                </a:gridCol>
                <a:gridCol w="308539">
                  <a:extLst>
                    <a:ext uri="{9D8B030D-6E8A-4147-A177-3AD203B41FA5}">
                      <a16:colId xmlns:a16="http://schemas.microsoft.com/office/drawing/2014/main" val="3864450089"/>
                    </a:ext>
                  </a:extLst>
                </a:gridCol>
                <a:gridCol w="3074371">
                  <a:extLst>
                    <a:ext uri="{9D8B030D-6E8A-4147-A177-3AD203B41FA5}">
                      <a16:colId xmlns:a16="http://schemas.microsoft.com/office/drawing/2014/main" val="2476714220"/>
                    </a:ext>
                  </a:extLst>
                </a:gridCol>
                <a:gridCol w="738289">
                  <a:extLst>
                    <a:ext uri="{9D8B030D-6E8A-4147-A177-3AD203B41FA5}">
                      <a16:colId xmlns:a16="http://schemas.microsoft.com/office/drawing/2014/main" val="1401180764"/>
                    </a:ext>
                  </a:extLst>
                </a:gridCol>
                <a:gridCol w="738289">
                  <a:extLst>
                    <a:ext uri="{9D8B030D-6E8A-4147-A177-3AD203B41FA5}">
                      <a16:colId xmlns:a16="http://schemas.microsoft.com/office/drawing/2014/main" val="1788080733"/>
                    </a:ext>
                  </a:extLst>
                </a:gridCol>
                <a:gridCol w="738289">
                  <a:extLst>
                    <a:ext uri="{9D8B030D-6E8A-4147-A177-3AD203B41FA5}">
                      <a16:colId xmlns:a16="http://schemas.microsoft.com/office/drawing/2014/main" val="832258546"/>
                    </a:ext>
                  </a:extLst>
                </a:gridCol>
                <a:gridCol w="661155">
                  <a:extLst>
                    <a:ext uri="{9D8B030D-6E8A-4147-A177-3AD203B41FA5}">
                      <a16:colId xmlns:a16="http://schemas.microsoft.com/office/drawing/2014/main" val="1612956679"/>
                    </a:ext>
                  </a:extLst>
                </a:gridCol>
                <a:gridCol w="661155">
                  <a:extLst>
                    <a:ext uri="{9D8B030D-6E8A-4147-A177-3AD203B41FA5}">
                      <a16:colId xmlns:a16="http://schemas.microsoft.com/office/drawing/2014/main" val="3534855892"/>
                    </a:ext>
                  </a:extLst>
                </a:gridCol>
                <a:gridCol w="661155">
                  <a:extLst>
                    <a:ext uri="{9D8B030D-6E8A-4147-A177-3AD203B41FA5}">
                      <a16:colId xmlns:a16="http://schemas.microsoft.com/office/drawing/2014/main" val="2051251761"/>
                    </a:ext>
                  </a:extLst>
                </a:gridCol>
              </a:tblGrid>
              <a:tr h="159006">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30144897"/>
                  </a:ext>
                </a:extLst>
              </a:tr>
              <a:tr h="254410">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4280131872"/>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y Desarrollo del Patrimonio Nacional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484.508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24.521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-459.987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24.521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24900062"/>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Red Cultura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3.068.109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51.639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-3.016.470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51.639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1615406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Centros de Creación y Desarrollo Artístico para Niños y Jóvenes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1.814.684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147.189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-1.667.495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147.189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51095214"/>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Sistema Nacional de Patrimonio Material e Inmaterial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896.086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57.632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-838.454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57.632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6,4%</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795193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Intermediación Cultural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2.608.345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13.680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-2.594.665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13.679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0710862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Nacional de Desarrollo Artístico en la Educación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1.313.894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184.014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-1.129.880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184.014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9206488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143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y Difusión del Arte y las Culturas de Pueblos Indígenas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1.071.316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117.496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-953.820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117.496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2647241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145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Exportación de Servicios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159.072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-159.072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13130402"/>
                  </a:ext>
                </a:extLst>
              </a:tr>
              <a:tr h="159006">
                <a:tc>
                  <a:txBody>
                    <a:bodyPr/>
                    <a:lstStyle/>
                    <a:p>
                      <a:pPr algn="ctr" fontAlgn="ctr"/>
                      <a:r>
                        <a:rPr lang="es-CL" sz="800" b="1" i="0" u="none" strike="noStrike">
                          <a:solidFill>
                            <a:srgbClr val="000000"/>
                          </a:solidFill>
                          <a:effectLst/>
                          <a:latin typeface="Calibri" panose="020F0502020204030204" pitchFamily="34" charset="0"/>
                        </a:rPr>
                        <a:t>25</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2957896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708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-708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48715395"/>
                  </a:ext>
                </a:extLst>
              </a:tr>
              <a:tr h="159006">
                <a:tc>
                  <a:txBody>
                    <a:bodyPr/>
                    <a:lstStyle/>
                    <a:p>
                      <a:pPr algn="ctr" fontAlgn="ctr"/>
                      <a:r>
                        <a:rPr lang="es-CL" sz="800" b="1" i="0" u="none" strike="noStrike">
                          <a:solidFill>
                            <a:srgbClr val="000000"/>
                          </a:solidFill>
                          <a:effectLst/>
                          <a:latin typeface="Calibri" panose="020F0502020204030204" pitchFamily="34" charset="0"/>
                        </a:rPr>
                        <a:t>29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1.049.574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1.740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-1.047.834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1.740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0,2%</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3671659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42.821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-42.821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20712054"/>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265.981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1.628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-264.353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0,6%</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0956594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401.166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-401.166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3601042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339.606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-339.494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47100715"/>
                  </a:ext>
                </a:extLst>
              </a:tr>
              <a:tr h="159006">
                <a:tc>
                  <a:txBody>
                    <a:bodyPr/>
                    <a:lstStyle/>
                    <a:p>
                      <a:pPr algn="ctr" fontAlgn="ctr"/>
                      <a:r>
                        <a:rPr lang="es-CL" sz="800" b="1" i="0" u="none" strike="noStrike">
                          <a:solidFill>
                            <a:srgbClr val="000000"/>
                          </a:solidFill>
                          <a:effectLst/>
                          <a:latin typeface="Calibri" panose="020F0502020204030204" pitchFamily="34" charset="0"/>
                        </a:rPr>
                        <a:t>31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INICIATIVAS DE INVERSIÓN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7.442.712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-7.442.712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8953416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Proyectos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7.442.712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-7.442.712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10844771"/>
                  </a:ext>
                </a:extLst>
              </a:tr>
              <a:tr h="159006">
                <a:tc>
                  <a:txBody>
                    <a:bodyPr/>
                    <a:lstStyle/>
                    <a:p>
                      <a:pPr algn="ctr" fontAlgn="ctr"/>
                      <a:r>
                        <a:rPr lang="es-CL" sz="800" b="1" i="0" u="none" strike="noStrike">
                          <a:solidFill>
                            <a:srgbClr val="000000"/>
                          </a:solidFill>
                          <a:effectLst/>
                          <a:latin typeface="Calibri" panose="020F0502020204030204" pitchFamily="34" charset="0"/>
                        </a:rPr>
                        <a:t>33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DE CAPITAL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4.589.147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-4.589.147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5284222"/>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2.113.560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-2.113.560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6931987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del Patrimonio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2.113.560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-2.113.560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6329335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2.475.587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-2.475.587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01154633"/>
                  </a:ext>
                </a:extLst>
              </a:tr>
              <a:tr h="254410">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Financiamiento de Infraestructura Cultural Pública y/o Privada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2.475.587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-2.475.587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01202257"/>
                  </a:ext>
                </a:extLst>
              </a:tr>
              <a:tr h="159006">
                <a:tc>
                  <a:txBody>
                    <a:bodyPr/>
                    <a:lstStyle/>
                    <a:p>
                      <a:pPr algn="ctr" fontAlgn="ctr"/>
                      <a:r>
                        <a:rPr lang="es-CL" sz="800" b="1" i="0" u="none" strike="noStrike">
                          <a:solidFill>
                            <a:srgbClr val="000000"/>
                          </a:solidFill>
                          <a:effectLst/>
                          <a:latin typeface="Calibri" panose="020F0502020204030204" pitchFamily="34" charset="0"/>
                        </a:rPr>
                        <a:t>34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1.547.457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1.546.457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1.547.457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154745,7%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4384923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1.547.457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1.546.457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1.547.457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154745,7%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65707601"/>
                  </a:ext>
                </a:extLst>
              </a:tr>
            </a:tbl>
          </a:graphicData>
        </a:graphic>
      </p:graphicFrame>
      <p:sp>
        <p:nvSpPr>
          <p:cNvPr id="7" name="3 Marcador de pie de página">
            <a:extLst>
              <a:ext uri="{FF2B5EF4-FFF2-40B4-BE49-F238E27FC236}">
                <a16:creationId xmlns:a16="http://schemas.microsoft.com/office/drawing/2014/main" id="{9C76FE5B-55E0-42F5-BAFD-DB7918CB610E}"/>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992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45</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02:</a:t>
            </a:r>
          </a:p>
          <a:p>
            <a:pPr algn="ctr" defTabSz="733425" fontAlgn="base">
              <a:spcAft>
                <a:spcPct val="0"/>
              </a:spcAft>
            </a:pPr>
            <a:r>
              <a:rPr lang="pt-BR" sz="1800" b="1" dirty="0">
                <a:solidFill>
                  <a:schemeClr val="tx1"/>
                </a:solidFill>
                <a:ea typeface="Verdana" pitchFamily="34" charset="0"/>
                <a:cs typeface="Verdana" pitchFamily="34" charset="0"/>
              </a:rPr>
              <a:t>FONDOS CULTURALES Y ARTÍSTICOS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4" name="Tabla 3">
            <a:extLst>
              <a:ext uri="{FF2B5EF4-FFF2-40B4-BE49-F238E27FC236}">
                <a16:creationId xmlns:a16="http://schemas.microsoft.com/office/drawing/2014/main" id="{E60F2E21-F5A1-452C-9ED2-37378C53FE3C}"/>
              </a:ext>
            </a:extLst>
          </p:cNvPr>
          <p:cNvGraphicFramePr>
            <a:graphicFrameLocks noGrp="1"/>
          </p:cNvGraphicFramePr>
          <p:nvPr>
            <p:extLst>
              <p:ext uri="{D42A27DB-BD31-4B8C-83A1-F6EECF244321}">
                <p14:modId xmlns:p14="http://schemas.microsoft.com/office/powerpoint/2010/main" val="709955085"/>
              </p:ext>
            </p:extLst>
          </p:nvPr>
        </p:nvGraphicFramePr>
        <p:xfrm>
          <a:off x="452619" y="1868116"/>
          <a:ext cx="8172516" cy="2162482"/>
        </p:xfrm>
        <a:graphic>
          <a:graphicData uri="http://schemas.openxmlformats.org/drawingml/2006/table">
            <a:tbl>
              <a:tblPr/>
              <a:tblGrid>
                <a:gridCol w="321190">
                  <a:extLst>
                    <a:ext uri="{9D8B030D-6E8A-4147-A177-3AD203B41FA5}">
                      <a16:colId xmlns:a16="http://schemas.microsoft.com/office/drawing/2014/main" val="2590411993"/>
                    </a:ext>
                  </a:extLst>
                </a:gridCol>
                <a:gridCol w="296484">
                  <a:extLst>
                    <a:ext uri="{9D8B030D-6E8A-4147-A177-3AD203B41FA5}">
                      <a16:colId xmlns:a16="http://schemas.microsoft.com/office/drawing/2014/main" val="770489860"/>
                    </a:ext>
                  </a:extLst>
                </a:gridCol>
                <a:gridCol w="307465">
                  <a:extLst>
                    <a:ext uri="{9D8B030D-6E8A-4147-A177-3AD203B41FA5}">
                      <a16:colId xmlns:a16="http://schemas.microsoft.com/office/drawing/2014/main" val="2685078443"/>
                    </a:ext>
                  </a:extLst>
                </a:gridCol>
                <a:gridCol w="3063664">
                  <a:extLst>
                    <a:ext uri="{9D8B030D-6E8A-4147-A177-3AD203B41FA5}">
                      <a16:colId xmlns:a16="http://schemas.microsoft.com/office/drawing/2014/main" val="3859761057"/>
                    </a:ext>
                  </a:extLst>
                </a:gridCol>
                <a:gridCol w="735718">
                  <a:extLst>
                    <a:ext uri="{9D8B030D-6E8A-4147-A177-3AD203B41FA5}">
                      <a16:colId xmlns:a16="http://schemas.microsoft.com/office/drawing/2014/main" val="234848802"/>
                    </a:ext>
                  </a:extLst>
                </a:gridCol>
                <a:gridCol w="735718">
                  <a:extLst>
                    <a:ext uri="{9D8B030D-6E8A-4147-A177-3AD203B41FA5}">
                      <a16:colId xmlns:a16="http://schemas.microsoft.com/office/drawing/2014/main" val="1022710007"/>
                    </a:ext>
                  </a:extLst>
                </a:gridCol>
                <a:gridCol w="735718">
                  <a:extLst>
                    <a:ext uri="{9D8B030D-6E8A-4147-A177-3AD203B41FA5}">
                      <a16:colId xmlns:a16="http://schemas.microsoft.com/office/drawing/2014/main" val="2433662737"/>
                    </a:ext>
                  </a:extLst>
                </a:gridCol>
                <a:gridCol w="658853">
                  <a:extLst>
                    <a:ext uri="{9D8B030D-6E8A-4147-A177-3AD203B41FA5}">
                      <a16:colId xmlns:a16="http://schemas.microsoft.com/office/drawing/2014/main" val="3800292209"/>
                    </a:ext>
                  </a:extLst>
                </a:gridCol>
                <a:gridCol w="658853">
                  <a:extLst>
                    <a:ext uri="{9D8B030D-6E8A-4147-A177-3AD203B41FA5}">
                      <a16:colId xmlns:a16="http://schemas.microsoft.com/office/drawing/2014/main" val="1134059410"/>
                    </a:ext>
                  </a:extLst>
                </a:gridCol>
                <a:gridCol w="658853">
                  <a:extLst>
                    <a:ext uri="{9D8B030D-6E8A-4147-A177-3AD203B41FA5}">
                      <a16:colId xmlns:a16="http://schemas.microsoft.com/office/drawing/2014/main" val="2331485089"/>
                    </a:ext>
                  </a:extLst>
                </a:gridCol>
              </a:tblGrid>
              <a:tr h="159006">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217172768"/>
                  </a:ext>
                </a:extLst>
              </a:tr>
              <a:tr h="254410">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573069301"/>
                  </a:ext>
                </a:extLst>
              </a:tr>
              <a:tr h="159006">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37.589.076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19.049.784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-18.539.292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11.633.650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30,9%</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61,1%</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92011556"/>
                  </a:ext>
                </a:extLst>
              </a:tr>
              <a:tr h="159006">
                <a:tc>
                  <a:txBody>
                    <a:bodyPr/>
                    <a:lstStyle/>
                    <a:p>
                      <a:pPr algn="ctr" fontAlgn="ctr"/>
                      <a:r>
                        <a:rPr lang="es-CL" sz="800" b="1" i="0" u="none" strike="noStrike">
                          <a:solidFill>
                            <a:srgbClr val="000000"/>
                          </a:solidFill>
                          <a:effectLst/>
                          <a:latin typeface="Calibri" panose="020F0502020204030204" pitchFamily="34" charset="0"/>
                        </a:rPr>
                        <a:t>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2.388.926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235.183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-2.153.743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235.183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9,8%</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8196110"/>
                  </a:ext>
                </a:extLst>
              </a:tr>
              <a:tr h="159006">
                <a:tc>
                  <a:txBody>
                    <a:bodyPr/>
                    <a:lstStyle/>
                    <a:p>
                      <a:pPr algn="ctr" fontAlgn="ctr"/>
                      <a:r>
                        <a:rPr lang="es-CL" sz="800" b="1" i="0" u="none" strike="noStrike">
                          <a:solidFill>
                            <a:srgbClr val="000000"/>
                          </a:solidFill>
                          <a:effectLst/>
                          <a:latin typeface="Calibri" panose="020F0502020204030204" pitchFamily="34" charset="0"/>
                        </a:rPr>
                        <a:t>22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531.610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5.704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-525.906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5.703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80247255"/>
                  </a:ext>
                </a:extLst>
              </a:tr>
              <a:tr h="159006">
                <a:tc>
                  <a:txBody>
                    <a:bodyPr/>
                    <a:lstStyle/>
                    <a:p>
                      <a:pPr algn="ctr" fontAlgn="ctr"/>
                      <a:r>
                        <a:rPr lang="es-CL" sz="800" b="1" i="0" u="none" strike="noStrike">
                          <a:solidFill>
                            <a:srgbClr val="000000"/>
                          </a:solidFill>
                          <a:effectLst/>
                          <a:latin typeface="Calibri" panose="020F0502020204030204" pitchFamily="34" charset="0"/>
                        </a:rPr>
                        <a:t>24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34.666.540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11.277.566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-23.388.974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11.277.564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32,5%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26973230"/>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34.666.540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11.277.566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-23.388.974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11.277.564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97262369"/>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Nacional de Fomento del Libro y la Lectura, Ley N° 19.227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6.992.399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2.627.990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-4.364.409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2.627.989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37,6%</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40844910"/>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Nacional de Desarrollo Cultural y las Artes, Ley N° 19.891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14.124.604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5.487.716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-8.636.888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5.487.716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38,9%</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861450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520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para el Fomento de la Música Nacional, Ley N° 19.928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5.182.212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1.195.479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-3.986.733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1.195.478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84278504"/>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521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Fomento Audiovisual, Ley N° 19.981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8.367.325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1.966.381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-6.400.944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1.966.381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57513759"/>
                  </a:ext>
                </a:extLst>
              </a:tr>
              <a:tr h="159006">
                <a:tc>
                  <a:txBody>
                    <a:bodyPr/>
                    <a:lstStyle/>
                    <a:p>
                      <a:pPr algn="ctr" fontAlgn="ctr"/>
                      <a:r>
                        <a:rPr lang="es-CL" sz="800" b="1" i="0" u="none" strike="noStrike">
                          <a:solidFill>
                            <a:srgbClr val="000000"/>
                          </a:solidFill>
                          <a:effectLst/>
                          <a:latin typeface="Calibri" panose="020F0502020204030204" pitchFamily="34" charset="0"/>
                        </a:rPr>
                        <a:t>34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115.955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114.955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115.200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11520,0%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99,3%</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9454566"/>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115.955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114.955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115.200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11520,0%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99,3%</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066401147"/>
                  </a:ext>
                </a:extLst>
              </a:tr>
            </a:tbl>
          </a:graphicData>
        </a:graphic>
      </p:graphicFrame>
      <p:sp>
        <p:nvSpPr>
          <p:cNvPr id="9" name="3 Marcador de pie de página">
            <a:extLst>
              <a:ext uri="{FF2B5EF4-FFF2-40B4-BE49-F238E27FC236}">
                <a16:creationId xmlns:a16="http://schemas.microsoft.com/office/drawing/2014/main" id="{27F4BD0D-8956-4503-AB01-930366C224DD}"/>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510454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01: </a:t>
            </a:r>
            <a:r>
              <a:rPr lang="pt-BR" sz="1800" b="1" dirty="0">
                <a:solidFill>
                  <a:schemeClr val="tx1"/>
                </a:solidFill>
                <a:ea typeface="Verdana" pitchFamily="34" charset="0"/>
                <a:cs typeface="Verdana" pitchFamily="34" charset="0"/>
              </a:rPr>
              <a:t>DIRECCIÓN DE EDUCACIÓN PÚBLICA</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marzo de 2018 </a:t>
            </a:r>
          </a:p>
        </p:txBody>
      </p:sp>
      <p:sp>
        <p:nvSpPr>
          <p:cNvPr id="8" name="1 Título"/>
          <p:cNvSpPr txBox="1">
            <a:spLocks/>
          </p:cNvSpPr>
          <p:nvPr/>
        </p:nvSpPr>
        <p:spPr>
          <a:xfrm>
            <a:off x="414336" y="1483391"/>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9D281857-8EE4-4E7B-9234-EC8A4C0BEAE5}"/>
              </a:ext>
            </a:extLst>
          </p:cNvPr>
          <p:cNvGraphicFramePr>
            <a:graphicFrameLocks noChangeAspect="1"/>
          </p:cNvGraphicFramePr>
          <p:nvPr>
            <p:extLst>
              <p:ext uri="{D42A27DB-BD31-4B8C-83A1-F6EECF244321}">
                <p14:modId xmlns:p14="http://schemas.microsoft.com/office/powerpoint/2010/main" val="777734237"/>
              </p:ext>
            </p:extLst>
          </p:nvPr>
        </p:nvGraphicFramePr>
        <p:xfrm>
          <a:off x="414333" y="1938732"/>
          <a:ext cx="8229601" cy="2642396"/>
        </p:xfrm>
        <a:graphic>
          <a:graphicData uri="http://schemas.openxmlformats.org/presentationml/2006/ole">
            <mc:AlternateContent xmlns:mc="http://schemas.openxmlformats.org/markup-compatibility/2006">
              <mc:Choice xmlns:v="urn:schemas-microsoft-com:vml" Requires="v">
                <p:oleObj spid="_x0000_s49182"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14333" y="1938732"/>
                        <a:ext cx="8229601" cy="2642396"/>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313CAB38-B355-4A75-84CC-BF453335FFAA}"/>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74866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47</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02: FORTALECIMIENTO DE LA EDUCACIÓN ESCOLAR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6404"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BC5233A7-3C49-4A89-906D-2F7A4C89771E}"/>
              </a:ext>
            </a:extLst>
          </p:cNvPr>
          <p:cNvGraphicFramePr>
            <a:graphicFrameLocks noChangeAspect="1"/>
          </p:cNvGraphicFramePr>
          <p:nvPr>
            <p:extLst>
              <p:ext uri="{D42A27DB-BD31-4B8C-83A1-F6EECF244321}">
                <p14:modId xmlns:p14="http://schemas.microsoft.com/office/powerpoint/2010/main" val="719807894"/>
              </p:ext>
            </p:extLst>
          </p:nvPr>
        </p:nvGraphicFramePr>
        <p:xfrm>
          <a:off x="414335" y="1935770"/>
          <a:ext cx="8241669" cy="1457325"/>
        </p:xfrm>
        <a:graphic>
          <a:graphicData uri="http://schemas.openxmlformats.org/presentationml/2006/ole">
            <mc:AlternateContent xmlns:mc="http://schemas.openxmlformats.org/markup-compatibility/2006">
              <mc:Choice xmlns:v="urn:schemas-microsoft-com:vml" Requires="v">
                <p:oleObj spid="_x0000_s50206" name="Worksheet" r:id="rId3" imgW="8629667" imgH="1457460" progId="Excel.Sheet.12">
                  <p:embed/>
                </p:oleObj>
              </mc:Choice>
              <mc:Fallback>
                <p:oleObj name="Worksheet" r:id="rId3" imgW="8629667" imgH="1457460" progId="Excel.Sheet.12">
                  <p:embed/>
                  <p:pic>
                    <p:nvPicPr>
                      <p:cNvPr id="0" name=""/>
                      <p:cNvPicPr/>
                      <p:nvPr/>
                    </p:nvPicPr>
                    <p:blipFill>
                      <a:blip r:embed="rId4"/>
                      <a:stretch>
                        <a:fillRect/>
                      </a:stretch>
                    </p:blipFill>
                    <p:spPr>
                      <a:xfrm>
                        <a:off x="414335" y="1935770"/>
                        <a:ext cx="8241669" cy="1457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F004F8B9-AA49-494B-B23A-E987D979C402}"/>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96090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48</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03: </a:t>
            </a:r>
          </a:p>
          <a:p>
            <a:pPr algn="ctr" defTabSz="733425" fontAlgn="base">
              <a:spcAft>
                <a:spcPct val="0"/>
              </a:spcAft>
            </a:pPr>
            <a:r>
              <a:rPr lang="es-CL" sz="1800" b="1" dirty="0">
                <a:solidFill>
                  <a:schemeClr val="tx1"/>
                </a:solidFill>
                <a:ea typeface="Verdana" pitchFamily="34" charset="0"/>
                <a:cs typeface="Verdana" pitchFamily="34" charset="0"/>
              </a:rPr>
              <a:t>APOYO A LA IMPLEMENTACIÓN DE LOS SERVICIOS LOCALES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0CDEAC7F-5DE4-4506-AB1F-3912E8F85B9E}"/>
              </a:ext>
            </a:extLst>
          </p:cNvPr>
          <p:cNvGraphicFramePr>
            <a:graphicFrameLocks noChangeAspect="1"/>
          </p:cNvGraphicFramePr>
          <p:nvPr>
            <p:extLst>
              <p:ext uri="{D42A27DB-BD31-4B8C-83A1-F6EECF244321}">
                <p14:modId xmlns:p14="http://schemas.microsoft.com/office/powerpoint/2010/main" val="301138306"/>
              </p:ext>
            </p:extLst>
          </p:nvPr>
        </p:nvGraphicFramePr>
        <p:xfrm>
          <a:off x="414335" y="1940124"/>
          <a:ext cx="8229600" cy="1488875"/>
        </p:xfrm>
        <a:graphic>
          <a:graphicData uri="http://schemas.openxmlformats.org/presentationml/2006/ole">
            <mc:AlternateContent xmlns:mc="http://schemas.openxmlformats.org/markup-compatibility/2006">
              <mc:Choice xmlns:v="urn:schemas-microsoft-com:vml" Requires="v">
                <p:oleObj spid="_x0000_s51230" name="Worksheet" r:id="rId3" imgW="8629667" imgH="1647810" progId="Excel.Sheet.12">
                  <p:embed/>
                </p:oleObj>
              </mc:Choice>
              <mc:Fallback>
                <p:oleObj name="Worksheet" r:id="rId3" imgW="8629667" imgH="1647810" progId="Excel.Sheet.12">
                  <p:embed/>
                  <p:pic>
                    <p:nvPicPr>
                      <p:cNvPr id="0" name=""/>
                      <p:cNvPicPr/>
                      <p:nvPr/>
                    </p:nvPicPr>
                    <p:blipFill>
                      <a:blip r:embed="rId4"/>
                      <a:stretch>
                        <a:fillRect/>
                      </a:stretch>
                    </p:blipFill>
                    <p:spPr>
                      <a:xfrm>
                        <a:off x="414335" y="1940124"/>
                        <a:ext cx="8229600" cy="148887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F2DF64A4-C084-4C81-BAAC-5C7BA7EF5BFA}"/>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720482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49</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18, Programa 01: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BARRANCAS, GASTOS ADMINISTRATIVOS </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25912" y="150080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ED926C7C-5035-4C52-B96A-A64059146C8B}"/>
              </a:ext>
            </a:extLst>
          </p:cNvPr>
          <p:cNvGraphicFramePr>
            <a:graphicFrameLocks noChangeAspect="1"/>
          </p:cNvGraphicFramePr>
          <p:nvPr>
            <p:extLst>
              <p:ext uri="{D42A27DB-BD31-4B8C-83A1-F6EECF244321}">
                <p14:modId xmlns:p14="http://schemas.microsoft.com/office/powerpoint/2010/main" val="3224945776"/>
              </p:ext>
            </p:extLst>
          </p:nvPr>
        </p:nvGraphicFramePr>
        <p:xfrm>
          <a:off x="409078" y="1972173"/>
          <a:ext cx="8210799" cy="2680963"/>
        </p:xfrm>
        <a:graphic>
          <a:graphicData uri="http://schemas.openxmlformats.org/presentationml/2006/ole">
            <mc:AlternateContent xmlns:mc="http://schemas.openxmlformats.org/markup-compatibility/2006">
              <mc:Choice xmlns:v="urn:schemas-microsoft-com:vml" Requires="v">
                <p:oleObj spid="_x0000_s52254"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09078" y="1972173"/>
                        <a:ext cx="8210799" cy="2680963"/>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CA21DB7-0406-402B-A082-9DC3BD14E479}"/>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48493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marzo de 2018 </a:t>
            </a:r>
          </a:p>
        </p:txBody>
      </p:sp>
      <p:sp>
        <p:nvSpPr>
          <p:cNvPr id="4" name="3 Marcador de pie de página"/>
          <p:cNvSpPr>
            <a:spLocks noGrp="1"/>
          </p:cNvSpPr>
          <p:nvPr>
            <p:ph type="ftr" sz="quarter" idx="11"/>
          </p:nvPr>
        </p:nvSpPr>
        <p:spPr>
          <a:xfrm>
            <a:off x="420363" y="4286889"/>
            <a:ext cx="8406135" cy="365125"/>
          </a:xfrm>
        </p:spPr>
        <p:txBody>
          <a:bodyPr/>
          <a:lstStyle/>
          <a:p>
            <a:r>
              <a:rPr lang="es-CL" sz="1050" dirty="0"/>
              <a:t>El cálculo de la ejecución mensual como de la ejecución acumulada se realizó considerando como base el presupuesto inicial.</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txBox="1">
            <a:spLocks/>
          </p:cNvSpPr>
          <p:nvPr/>
        </p:nvSpPr>
        <p:spPr>
          <a:xfrm>
            <a:off x="395536" y="13407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Comportamiento de la Ejecución Presupuestaria de la Partida 2017 - 2018</a:t>
            </a:r>
          </a:p>
        </p:txBody>
      </p:sp>
      <p:pic>
        <p:nvPicPr>
          <p:cNvPr id="3" name="Imagen 2">
            <a:extLst>
              <a:ext uri="{FF2B5EF4-FFF2-40B4-BE49-F238E27FC236}">
                <a16:creationId xmlns:a16="http://schemas.microsoft.com/office/drawing/2014/main" id="{681152C4-E69D-46B3-A60B-F224955C16CB}"/>
              </a:ext>
            </a:extLst>
          </p:cNvPr>
          <p:cNvPicPr>
            <a:picLocks noChangeAspect="1"/>
          </p:cNvPicPr>
          <p:nvPr/>
        </p:nvPicPr>
        <p:blipFill>
          <a:blip r:embed="rId2"/>
          <a:stretch>
            <a:fillRect/>
          </a:stretch>
        </p:blipFill>
        <p:spPr>
          <a:xfrm>
            <a:off x="395537" y="1791253"/>
            <a:ext cx="4067988" cy="2495623"/>
          </a:xfrm>
          <a:prstGeom prst="rect">
            <a:avLst/>
          </a:prstGeom>
        </p:spPr>
      </p:pic>
      <p:pic>
        <p:nvPicPr>
          <p:cNvPr id="6" name="Imagen 5">
            <a:extLst>
              <a:ext uri="{FF2B5EF4-FFF2-40B4-BE49-F238E27FC236}">
                <a16:creationId xmlns:a16="http://schemas.microsoft.com/office/drawing/2014/main" id="{905EA445-4E8A-4299-BDAC-28584E86FDBF}"/>
              </a:ext>
            </a:extLst>
          </p:cNvPr>
          <p:cNvPicPr>
            <a:picLocks noChangeAspect="1"/>
          </p:cNvPicPr>
          <p:nvPr/>
        </p:nvPicPr>
        <p:blipFill>
          <a:blip r:embed="rId3"/>
          <a:stretch>
            <a:fillRect/>
          </a:stretch>
        </p:blipFill>
        <p:spPr>
          <a:xfrm>
            <a:off x="4679361" y="1791253"/>
            <a:ext cx="4092812" cy="2495623"/>
          </a:xfrm>
          <a:prstGeom prst="rect">
            <a:avLst/>
          </a:prstGeom>
        </p:spPr>
      </p:pic>
      <p:sp>
        <p:nvSpPr>
          <p:cNvPr id="8" name="3 Marcador de pie de página">
            <a:extLst>
              <a:ext uri="{FF2B5EF4-FFF2-40B4-BE49-F238E27FC236}">
                <a16:creationId xmlns:a16="http://schemas.microsoft.com/office/drawing/2014/main" id="{8057105C-28BD-4251-ADBB-8EA087088659}"/>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099651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50</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18, Programa 02: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BARRANCAS, SERVICIO EDUCATIVO</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4A4A2494-B467-46B3-8BE2-F0BCAF88DF83}"/>
              </a:ext>
            </a:extLst>
          </p:cNvPr>
          <p:cNvGraphicFramePr>
            <a:graphicFrameLocks noChangeAspect="1"/>
          </p:cNvGraphicFramePr>
          <p:nvPr>
            <p:extLst>
              <p:ext uri="{D42A27DB-BD31-4B8C-83A1-F6EECF244321}">
                <p14:modId xmlns:p14="http://schemas.microsoft.com/office/powerpoint/2010/main" val="2703862702"/>
              </p:ext>
            </p:extLst>
          </p:nvPr>
        </p:nvGraphicFramePr>
        <p:xfrm>
          <a:off x="414335" y="1940124"/>
          <a:ext cx="8210799" cy="2600325"/>
        </p:xfrm>
        <a:graphic>
          <a:graphicData uri="http://schemas.openxmlformats.org/presentationml/2006/ole">
            <mc:AlternateContent xmlns:mc="http://schemas.openxmlformats.org/markup-compatibility/2006">
              <mc:Choice xmlns:v="urn:schemas-microsoft-com:vml" Requires="v">
                <p:oleObj spid="_x0000_s53264"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14335" y="1940124"/>
                        <a:ext cx="8210799" cy="2600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22263100-6DAB-4232-960A-046301200006}"/>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629190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51</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19, Programa 01: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PUERTO CORDILLERA, GASTOS ADMINISTRATIVOS </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19848"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D5BF1901-C79E-4FBF-AE40-431C7B2BD157}"/>
              </a:ext>
            </a:extLst>
          </p:cNvPr>
          <p:cNvGraphicFramePr>
            <a:graphicFrameLocks noChangeAspect="1"/>
          </p:cNvGraphicFramePr>
          <p:nvPr>
            <p:extLst>
              <p:ext uri="{D42A27DB-BD31-4B8C-83A1-F6EECF244321}">
                <p14:modId xmlns:p14="http://schemas.microsoft.com/office/powerpoint/2010/main" val="1670016031"/>
              </p:ext>
            </p:extLst>
          </p:nvPr>
        </p:nvGraphicFramePr>
        <p:xfrm>
          <a:off x="413693" y="1940124"/>
          <a:ext cx="8210799" cy="1838325"/>
        </p:xfrm>
        <a:graphic>
          <a:graphicData uri="http://schemas.openxmlformats.org/presentationml/2006/ole">
            <mc:AlternateContent xmlns:mc="http://schemas.openxmlformats.org/markup-compatibility/2006">
              <mc:Choice xmlns:v="urn:schemas-microsoft-com:vml" Requires="v">
                <p:oleObj spid="_x0000_s54288" name="Worksheet" r:id="rId3" imgW="8629667" imgH="1838430" progId="Excel.Sheet.12">
                  <p:embed/>
                </p:oleObj>
              </mc:Choice>
              <mc:Fallback>
                <p:oleObj name="Worksheet" r:id="rId3" imgW="8629667" imgH="1838430" progId="Excel.Sheet.12">
                  <p:embed/>
                  <p:pic>
                    <p:nvPicPr>
                      <p:cNvPr id="0" name=""/>
                      <p:cNvPicPr/>
                      <p:nvPr/>
                    </p:nvPicPr>
                    <p:blipFill>
                      <a:blip r:embed="rId4"/>
                      <a:stretch>
                        <a:fillRect/>
                      </a:stretch>
                    </p:blipFill>
                    <p:spPr>
                      <a:xfrm>
                        <a:off x="413693" y="1940124"/>
                        <a:ext cx="8210799" cy="1838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CEDE58C5-BE9A-4B17-B79B-CAC9E399B9A5}"/>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2869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52</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19, Programa 02: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PUERTO CORDILLERA, SERVICIO EDUCATIVO </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8" name="1 Título"/>
          <p:cNvSpPr txBox="1">
            <a:spLocks/>
          </p:cNvSpPr>
          <p:nvPr/>
        </p:nvSpPr>
        <p:spPr>
          <a:xfrm>
            <a:off x="43017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46A827F3-F361-46FE-B0B3-F2E81EEB3EEA}"/>
              </a:ext>
            </a:extLst>
          </p:cNvPr>
          <p:cNvGraphicFramePr>
            <a:graphicFrameLocks noChangeAspect="1"/>
          </p:cNvGraphicFramePr>
          <p:nvPr>
            <p:extLst>
              <p:ext uri="{D42A27DB-BD31-4B8C-83A1-F6EECF244321}">
                <p14:modId xmlns:p14="http://schemas.microsoft.com/office/powerpoint/2010/main" val="1747998449"/>
              </p:ext>
            </p:extLst>
          </p:nvPr>
        </p:nvGraphicFramePr>
        <p:xfrm>
          <a:off x="414336" y="1940124"/>
          <a:ext cx="8210799" cy="2612627"/>
        </p:xfrm>
        <a:graphic>
          <a:graphicData uri="http://schemas.openxmlformats.org/presentationml/2006/ole">
            <mc:AlternateContent xmlns:mc="http://schemas.openxmlformats.org/markup-compatibility/2006">
              <mc:Choice xmlns:v="urn:schemas-microsoft-com:vml" Requires="v">
                <p:oleObj spid="_x0000_s55312"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14336" y="1940124"/>
                        <a:ext cx="8210799" cy="2612627"/>
                      </a:xfrm>
                      <a:prstGeom prst="rect">
                        <a:avLst/>
                      </a:prstGeom>
                    </p:spPr>
                  </p:pic>
                </p:oleObj>
              </mc:Fallback>
            </mc:AlternateContent>
          </a:graphicData>
        </a:graphic>
      </p:graphicFrame>
      <p:sp>
        <p:nvSpPr>
          <p:cNvPr id="7" name="3 Marcador de pie de página">
            <a:extLst>
              <a:ext uri="{FF2B5EF4-FFF2-40B4-BE49-F238E27FC236}">
                <a16:creationId xmlns:a16="http://schemas.microsoft.com/office/drawing/2014/main" id="{D569527C-B848-4A6D-AC16-4C4A5AE266D0}"/>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7574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6" y="548680"/>
            <a:ext cx="8210799"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latin typeface="+mn-lt"/>
                <a:ea typeface="Verdana" pitchFamily="34" charset="0"/>
                <a:cs typeface="Verdana" pitchFamily="34" charset="0"/>
              </a:rPr>
              <a:t>Ejecución Presupuestaria </a:t>
            </a:r>
            <a:r>
              <a:rPr lang="es-CL" sz="1800" b="1" dirty="0">
                <a:solidFill>
                  <a:schemeClr val="tx1"/>
                </a:solidFill>
                <a:ea typeface="Verdana" pitchFamily="34" charset="0"/>
                <a:cs typeface="Verdana" pitchFamily="34" charset="0"/>
              </a:rPr>
              <a:t>de Gastos </a:t>
            </a:r>
            <a:r>
              <a:rPr lang="es-CL" sz="1800" b="1" dirty="0">
                <a:solidFill>
                  <a:schemeClr val="tx1"/>
                </a:solidFill>
                <a:latin typeface="+mn-lt"/>
                <a:ea typeface="Verdana" pitchFamily="34" charset="0"/>
                <a:cs typeface="Verdana" pitchFamily="34" charset="0"/>
              </a:rPr>
              <a:t>Partida 09, Resumen por </a:t>
            </a:r>
            <a:r>
              <a:rPr lang="es-CL" sz="1800" b="1" dirty="0">
                <a:solidFill>
                  <a:schemeClr val="tx1"/>
                </a:solidFill>
                <a:ea typeface="Verdana" pitchFamily="34" charset="0"/>
                <a:cs typeface="Verdana" pitchFamily="34" charset="0"/>
              </a:rPr>
              <a:t>Capítulos</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marzo de 2018 </a:t>
            </a:r>
            <a:endParaRPr lang="es-CL" sz="1800" b="1" dirty="0">
              <a:solidFill>
                <a:schemeClr val="tx1"/>
              </a:solidFill>
              <a:latin typeface="+mn-lt"/>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6</a:t>
            </a:fld>
            <a:endParaRPr lang="es-CL"/>
          </a:p>
        </p:txBody>
      </p:sp>
      <p:sp>
        <p:nvSpPr>
          <p:cNvPr id="6" name="1 Título"/>
          <p:cNvSpPr txBox="1">
            <a:spLocks/>
          </p:cNvSpPr>
          <p:nvPr/>
        </p:nvSpPr>
        <p:spPr>
          <a:xfrm>
            <a:off x="395535" y="120132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1 de 2</a:t>
            </a:r>
          </a:p>
        </p:txBody>
      </p:sp>
      <p:sp>
        <p:nvSpPr>
          <p:cNvPr id="8" name="3 Marcador de pie de página">
            <a:extLst>
              <a:ext uri="{FF2B5EF4-FFF2-40B4-BE49-F238E27FC236}">
                <a16:creationId xmlns:a16="http://schemas.microsoft.com/office/drawing/2014/main" id="{BB4F9F42-C3C4-4F97-AA96-B731DB61B41E}"/>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4" name="Tabla 3">
            <a:extLst>
              <a:ext uri="{FF2B5EF4-FFF2-40B4-BE49-F238E27FC236}">
                <a16:creationId xmlns:a16="http://schemas.microsoft.com/office/drawing/2014/main" id="{6A0DDCCB-99B6-4B36-9ED6-18D3DEEF4627}"/>
              </a:ext>
            </a:extLst>
          </p:cNvPr>
          <p:cNvGraphicFramePr>
            <a:graphicFrameLocks noGrp="1"/>
          </p:cNvGraphicFramePr>
          <p:nvPr>
            <p:extLst>
              <p:ext uri="{D42A27DB-BD31-4B8C-83A1-F6EECF244321}">
                <p14:modId xmlns:p14="http://schemas.microsoft.com/office/powerpoint/2010/main" val="2732979352"/>
              </p:ext>
            </p:extLst>
          </p:nvPr>
        </p:nvGraphicFramePr>
        <p:xfrm>
          <a:off x="467544" y="1656668"/>
          <a:ext cx="8064896" cy="3788555"/>
        </p:xfrm>
        <a:graphic>
          <a:graphicData uri="http://schemas.openxmlformats.org/drawingml/2006/table">
            <a:tbl>
              <a:tblPr/>
              <a:tblGrid>
                <a:gridCol w="233618">
                  <a:extLst>
                    <a:ext uri="{9D8B030D-6E8A-4147-A177-3AD203B41FA5}">
                      <a16:colId xmlns:a16="http://schemas.microsoft.com/office/drawing/2014/main" val="1734405416"/>
                    </a:ext>
                  </a:extLst>
                </a:gridCol>
                <a:gridCol w="233618">
                  <a:extLst>
                    <a:ext uri="{9D8B030D-6E8A-4147-A177-3AD203B41FA5}">
                      <a16:colId xmlns:a16="http://schemas.microsoft.com/office/drawing/2014/main" val="721490870"/>
                    </a:ext>
                  </a:extLst>
                </a:gridCol>
                <a:gridCol w="3544897">
                  <a:extLst>
                    <a:ext uri="{9D8B030D-6E8A-4147-A177-3AD203B41FA5}">
                      <a16:colId xmlns:a16="http://schemas.microsoft.com/office/drawing/2014/main" val="2697701224"/>
                    </a:ext>
                  </a:extLst>
                </a:gridCol>
                <a:gridCol w="741483">
                  <a:extLst>
                    <a:ext uri="{9D8B030D-6E8A-4147-A177-3AD203B41FA5}">
                      <a16:colId xmlns:a16="http://schemas.microsoft.com/office/drawing/2014/main" val="410666460"/>
                    </a:ext>
                  </a:extLst>
                </a:gridCol>
                <a:gridCol w="741483">
                  <a:extLst>
                    <a:ext uri="{9D8B030D-6E8A-4147-A177-3AD203B41FA5}">
                      <a16:colId xmlns:a16="http://schemas.microsoft.com/office/drawing/2014/main" val="1240328835"/>
                    </a:ext>
                  </a:extLst>
                </a:gridCol>
                <a:gridCol w="741483">
                  <a:extLst>
                    <a:ext uri="{9D8B030D-6E8A-4147-A177-3AD203B41FA5}">
                      <a16:colId xmlns:a16="http://schemas.microsoft.com/office/drawing/2014/main" val="893590596"/>
                    </a:ext>
                  </a:extLst>
                </a:gridCol>
                <a:gridCol w="609438">
                  <a:extLst>
                    <a:ext uri="{9D8B030D-6E8A-4147-A177-3AD203B41FA5}">
                      <a16:colId xmlns:a16="http://schemas.microsoft.com/office/drawing/2014/main" val="2079828644"/>
                    </a:ext>
                  </a:extLst>
                </a:gridCol>
                <a:gridCol w="609438">
                  <a:extLst>
                    <a:ext uri="{9D8B030D-6E8A-4147-A177-3AD203B41FA5}">
                      <a16:colId xmlns:a16="http://schemas.microsoft.com/office/drawing/2014/main" val="2276790342"/>
                    </a:ext>
                  </a:extLst>
                </a:gridCol>
                <a:gridCol w="609438">
                  <a:extLst>
                    <a:ext uri="{9D8B030D-6E8A-4147-A177-3AD203B41FA5}">
                      <a16:colId xmlns:a16="http://schemas.microsoft.com/office/drawing/2014/main" val="1464600501"/>
                    </a:ext>
                  </a:extLst>
                </a:gridCol>
              </a:tblGrid>
              <a:tr h="160532">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700" b="1" i="0" u="none" strike="noStrike">
                          <a:solidFill>
                            <a:srgbClr val="FFFFFF"/>
                          </a:solidFill>
                          <a:effectLst/>
                          <a:latin typeface="Calibri" panose="020F0502020204030204" pitchFamily="34" charset="0"/>
                        </a:rPr>
                        <a:t>Presupuesto 2018</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700" b="1" i="0" u="none" strike="noStrike">
                          <a:solidFill>
                            <a:srgbClr val="FFFFFF"/>
                          </a:solidFill>
                          <a:effectLst/>
                          <a:latin typeface="Calibri" panose="020F0502020204030204" pitchFamily="34" charset="0"/>
                        </a:rPr>
                        <a:t>Ejecución</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621317782"/>
                  </a:ext>
                </a:extLst>
              </a:tr>
              <a:tr h="256851">
                <a:tc>
                  <a:txBody>
                    <a:bodyPr/>
                    <a:lstStyle/>
                    <a:p>
                      <a:pPr algn="ctr" fontAlgn="ctr"/>
                      <a:r>
                        <a:rPr lang="es-CL" sz="700" b="1" i="0" u="none" strike="noStrike">
                          <a:solidFill>
                            <a:srgbClr val="FFFFFF"/>
                          </a:solidFill>
                          <a:effectLst/>
                          <a:latin typeface="Calibri" panose="020F0502020204030204" pitchFamily="34" charset="0"/>
                        </a:rPr>
                        <a:t>Cap.</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Prog.</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Programa Presupuestario</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Ley 2018</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Vigente</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Variación</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Ejecución Acumulada</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Ley 2018</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Ppto. Vigente</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653122464"/>
                  </a:ext>
                </a:extLst>
              </a:tr>
              <a:tr h="160532">
                <a:tc>
                  <a:txBody>
                    <a:bodyPr/>
                    <a:lstStyle/>
                    <a:p>
                      <a:pPr algn="ctr" fontAlgn="ctr"/>
                      <a:r>
                        <a:rPr lang="es-CL" sz="700" b="1" i="0" u="none" strike="noStrike">
                          <a:solidFill>
                            <a:srgbClr val="000000"/>
                          </a:solidFill>
                          <a:effectLst/>
                          <a:latin typeface="Calibri" panose="020F0502020204030204" pitchFamily="34" charset="0"/>
                        </a:rPr>
                        <a:t>01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Subsecretaría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8.088.867.950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8.167.913.965 </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79.046.015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1.844.194.392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22,8%</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25512357"/>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Subsecretaría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125.303.440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125.642.080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338.640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27.160.008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6421676"/>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Programa de Infraestructura Educacional</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584.573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584.573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584.572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56714978"/>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Mejoramiento de la Calidad de la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27.393.457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57.161.063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29.767.606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3.123.621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90618819"/>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Desarrollo Curricular y Evaluación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22.950.811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29.903.926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6.953.115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3.477.726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15,2%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51755921"/>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Apoyo y Supervisión de Establecimientos Educacionales Subvencionados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59.083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59.083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59.082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58230485"/>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11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Recursos Educativos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50.179.377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53.371.916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3.192.539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18.900.491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37,7%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35,4%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60085283"/>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12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Escolar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1.041.571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1.041.571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1.041.570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22720999"/>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Subvenciones a los Establecimientos Educacionales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5.507.788.912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5.531.398.995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23.610.083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1.361.503.291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62833628"/>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Gestión de Subvenciones a Establecimientos Educacionales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4.288.812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4.288.812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1.059.239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23922589"/>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Superior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271.092.092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281.750.893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10.658.801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79.389.389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28,2%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62237454"/>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Educación Superior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2.073.138.073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2.075.917.137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2.779.064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344.297.244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16,6%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16,6%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32341842"/>
                  </a:ext>
                </a:extLst>
              </a:tr>
              <a:tr h="16053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31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Gastos de Operación de Educación Superior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6.732.976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6.793.916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60.940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3.598.159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53,4%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53,0%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11639315"/>
                  </a:ext>
                </a:extLst>
              </a:tr>
              <a:tr h="160532">
                <a:tc>
                  <a:txBody>
                    <a:bodyPr/>
                    <a:lstStyle/>
                    <a:p>
                      <a:pPr algn="ctr" fontAlgn="ctr"/>
                      <a:r>
                        <a:rPr lang="es-CL" sz="700" b="1" i="0" u="none" strike="noStrike">
                          <a:solidFill>
                            <a:srgbClr val="000000"/>
                          </a:solidFill>
                          <a:effectLst/>
                          <a:latin typeface="Calibri" panose="020F0502020204030204" pitchFamily="34" charset="0"/>
                        </a:rPr>
                        <a:t>02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Superintendencia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24.258.234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24.254.234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-4.000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5.697.617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23,5%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23,5%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04521603"/>
                  </a:ext>
                </a:extLst>
              </a:tr>
              <a:tr h="160532">
                <a:tc>
                  <a:txBody>
                    <a:bodyPr/>
                    <a:lstStyle/>
                    <a:p>
                      <a:pPr algn="ctr" fontAlgn="ctr"/>
                      <a:r>
                        <a:rPr lang="es-CL" sz="700" b="1" i="0" u="none" strike="noStrike">
                          <a:solidFill>
                            <a:srgbClr val="000000"/>
                          </a:solidFill>
                          <a:effectLst/>
                          <a:latin typeface="Calibri" panose="020F0502020204030204" pitchFamily="34" charset="0"/>
                        </a:rPr>
                        <a:t>03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Agencia de Calidad de la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36.575.043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37.952.030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1.376.987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5.489.624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15,0%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14,5%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10688126"/>
                  </a:ext>
                </a:extLst>
              </a:tr>
              <a:tr h="160532">
                <a:tc>
                  <a:txBody>
                    <a:bodyPr/>
                    <a:lstStyle/>
                    <a:p>
                      <a:pPr algn="ctr" fontAlgn="ctr"/>
                      <a:r>
                        <a:rPr lang="es-CL" sz="700" b="1" i="0" u="none" strike="noStrike">
                          <a:solidFill>
                            <a:srgbClr val="000000"/>
                          </a:solidFill>
                          <a:effectLst/>
                          <a:latin typeface="Calibri" panose="020F0502020204030204" pitchFamily="34" charset="0"/>
                        </a:rPr>
                        <a:t>04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Subsecretaría de Educación Parvularia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307.069.007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313.072.757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6.003.750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75.117.843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24,5%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24,0%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3937164"/>
                  </a:ext>
                </a:extLst>
              </a:tr>
              <a:tr h="160532">
                <a:tc>
                  <a:txBody>
                    <a:bodyPr/>
                    <a:lstStyle/>
                    <a:p>
                      <a:pPr algn="ctr" fontAlgn="ctr"/>
                      <a:r>
                        <a:rPr lang="es-CL" sz="700" b="1" i="0" u="none" strike="noStrike">
                          <a:solidFill>
                            <a:srgbClr val="000000"/>
                          </a:solidFill>
                          <a:effectLst/>
                          <a:latin typeface="Calibri" panose="020F0502020204030204" pitchFamily="34" charset="0"/>
                        </a:rPr>
                        <a:t>05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Dirección de Bibliotecas, Archivos y Museos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54.870.428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8.778.144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-46.092.284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7.392.751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84,2%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59873615"/>
                  </a:ext>
                </a:extLst>
              </a:tr>
              <a:tr h="16053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Dirección de Bibliotecas, Archivos y Museos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45.443.554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6.694.456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-38.749.098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5.881.416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12,9%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87,9%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16758726"/>
                  </a:ext>
                </a:extLst>
              </a:tr>
              <a:tr h="16053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Red de Bibliotecas Públicas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6.457.451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1.561.077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-4.896.374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1.106.472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70,9%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66310930"/>
                  </a:ext>
                </a:extLst>
              </a:tr>
              <a:tr h="16053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Consejo de Monumentos Nacionales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2.969.423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522.611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-2.446.812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404.863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77,5%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75487621"/>
                  </a:ext>
                </a:extLst>
              </a:tr>
              <a:tr h="160532">
                <a:tc>
                  <a:txBody>
                    <a:bodyPr/>
                    <a:lstStyle/>
                    <a:p>
                      <a:pPr algn="ctr" fontAlgn="ctr"/>
                      <a:r>
                        <a:rPr lang="es-CL" sz="700" b="1" i="0" u="none" strike="noStrike">
                          <a:solidFill>
                            <a:srgbClr val="000000"/>
                          </a:solidFill>
                          <a:effectLst/>
                          <a:latin typeface="Calibri" panose="020F0502020204030204" pitchFamily="34" charset="0"/>
                        </a:rPr>
                        <a:t>08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Comisión Nacional de Investigación Científica y Tecnológica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328.150.693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348.328.292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20.177.599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42.667.281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dirty="0">
                          <a:solidFill>
                            <a:srgbClr val="000000"/>
                          </a:solidFill>
                          <a:effectLst/>
                          <a:latin typeface="Calibri" panose="020F0502020204030204" pitchFamily="34" charset="0"/>
                        </a:rPr>
                        <a:t>12,2%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202676145"/>
                  </a:ext>
                </a:extLst>
              </a:tr>
            </a:tbl>
          </a:graphicData>
        </a:graphic>
      </p:graphicFrame>
    </p:spTree>
    <p:extLst>
      <p:ext uri="{BB962C8B-B14F-4D97-AF65-F5344CB8AC3E}">
        <p14:creationId xmlns:p14="http://schemas.microsoft.com/office/powerpoint/2010/main" val="17871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6" y="548680"/>
            <a:ext cx="8210799"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latin typeface="+mn-lt"/>
                <a:ea typeface="Verdana" pitchFamily="34" charset="0"/>
                <a:cs typeface="Verdana" pitchFamily="34" charset="0"/>
              </a:rPr>
              <a:t>Ejecución Presupuestaria </a:t>
            </a:r>
            <a:r>
              <a:rPr lang="es-CL" sz="1800" b="1" dirty="0">
                <a:solidFill>
                  <a:schemeClr val="tx1"/>
                </a:solidFill>
                <a:ea typeface="Verdana" pitchFamily="34" charset="0"/>
                <a:cs typeface="Verdana" pitchFamily="34" charset="0"/>
              </a:rPr>
              <a:t>de Gastos</a:t>
            </a:r>
            <a:r>
              <a:rPr lang="es-CL" sz="1800" b="1" dirty="0">
                <a:solidFill>
                  <a:schemeClr val="tx1"/>
                </a:solidFill>
                <a:latin typeface="+mn-lt"/>
                <a:ea typeface="Verdana" pitchFamily="34" charset="0"/>
                <a:cs typeface="Verdana" pitchFamily="34" charset="0"/>
              </a:rPr>
              <a:t> </a:t>
            </a:r>
            <a:r>
              <a:rPr lang="es-CL" sz="1800" b="1" dirty="0">
                <a:solidFill>
                  <a:schemeClr val="tx1"/>
                </a:solidFill>
                <a:ea typeface="Verdana" pitchFamily="34" charset="0"/>
                <a:cs typeface="Verdana" pitchFamily="34" charset="0"/>
              </a:rPr>
              <a:t>Partida 09, Resumen por Capítulos</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t>
            </a:r>
            <a:r>
              <a:rPr lang="es-CL" sz="1800" b="1" dirty="0">
                <a:solidFill>
                  <a:schemeClr val="tx1"/>
                </a:solidFill>
                <a:latin typeface="+mn-lt"/>
                <a:ea typeface="Verdana" pitchFamily="34" charset="0"/>
                <a:cs typeface="Verdana" pitchFamily="34" charset="0"/>
              </a:rPr>
              <a:t>al mes de marzo</a:t>
            </a:r>
            <a:r>
              <a:rPr lang="es-CL" sz="1800" b="1" dirty="0">
                <a:solidFill>
                  <a:schemeClr val="tx1"/>
                </a:solidFill>
                <a:ea typeface="Verdana" pitchFamily="34" charset="0"/>
                <a:cs typeface="Verdana" pitchFamily="34" charset="0"/>
              </a:rPr>
              <a:t> </a:t>
            </a:r>
            <a:r>
              <a:rPr lang="es-CL" sz="1800" b="1" dirty="0">
                <a:solidFill>
                  <a:schemeClr val="tx1"/>
                </a:solidFill>
                <a:latin typeface="+mn-lt"/>
                <a:ea typeface="Verdana" pitchFamily="34" charset="0"/>
                <a:cs typeface="Verdana" pitchFamily="34" charset="0"/>
              </a:rPr>
              <a:t>de 2018 </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7</a:t>
            </a:fld>
            <a:endParaRPr lang="es-CL"/>
          </a:p>
        </p:txBody>
      </p:sp>
      <p:sp>
        <p:nvSpPr>
          <p:cNvPr id="6" name="1 Título"/>
          <p:cNvSpPr txBox="1">
            <a:spLocks/>
          </p:cNvSpPr>
          <p:nvPr/>
        </p:nvSpPr>
        <p:spPr>
          <a:xfrm>
            <a:off x="395535" y="120132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2 de 2</a:t>
            </a:r>
          </a:p>
        </p:txBody>
      </p:sp>
      <p:sp>
        <p:nvSpPr>
          <p:cNvPr id="9" name="3 Marcador de pie de página">
            <a:extLst>
              <a:ext uri="{FF2B5EF4-FFF2-40B4-BE49-F238E27FC236}">
                <a16:creationId xmlns:a16="http://schemas.microsoft.com/office/drawing/2014/main" id="{13B09120-87BC-468C-AD82-35AAF49E896A}"/>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3" name="Tabla 2">
            <a:extLst>
              <a:ext uri="{FF2B5EF4-FFF2-40B4-BE49-F238E27FC236}">
                <a16:creationId xmlns:a16="http://schemas.microsoft.com/office/drawing/2014/main" id="{3D480D9C-3853-4D04-B6FF-C6E8ABB4A64C}"/>
              </a:ext>
            </a:extLst>
          </p:cNvPr>
          <p:cNvGraphicFramePr>
            <a:graphicFrameLocks noGrp="1"/>
          </p:cNvGraphicFramePr>
          <p:nvPr>
            <p:extLst>
              <p:ext uri="{D42A27DB-BD31-4B8C-83A1-F6EECF244321}">
                <p14:modId xmlns:p14="http://schemas.microsoft.com/office/powerpoint/2010/main" val="1593196850"/>
              </p:ext>
            </p:extLst>
          </p:nvPr>
        </p:nvGraphicFramePr>
        <p:xfrm>
          <a:off x="467544" y="1656668"/>
          <a:ext cx="8064896" cy="3932580"/>
        </p:xfrm>
        <a:graphic>
          <a:graphicData uri="http://schemas.openxmlformats.org/drawingml/2006/table">
            <a:tbl>
              <a:tblPr/>
              <a:tblGrid>
                <a:gridCol w="233618">
                  <a:extLst>
                    <a:ext uri="{9D8B030D-6E8A-4147-A177-3AD203B41FA5}">
                      <a16:colId xmlns:a16="http://schemas.microsoft.com/office/drawing/2014/main" val="2760605414"/>
                    </a:ext>
                  </a:extLst>
                </a:gridCol>
                <a:gridCol w="233618">
                  <a:extLst>
                    <a:ext uri="{9D8B030D-6E8A-4147-A177-3AD203B41FA5}">
                      <a16:colId xmlns:a16="http://schemas.microsoft.com/office/drawing/2014/main" val="778845311"/>
                    </a:ext>
                  </a:extLst>
                </a:gridCol>
                <a:gridCol w="3544897">
                  <a:extLst>
                    <a:ext uri="{9D8B030D-6E8A-4147-A177-3AD203B41FA5}">
                      <a16:colId xmlns:a16="http://schemas.microsoft.com/office/drawing/2014/main" val="2976236701"/>
                    </a:ext>
                  </a:extLst>
                </a:gridCol>
                <a:gridCol w="741483">
                  <a:extLst>
                    <a:ext uri="{9D8B030D-6E8A-4147-A177-3AD203B41FA5}">
                      <a16:colId xmlns:a16="http://schemas.microsoft.com/office/drawing/2014/main" val="1228191246"/>
                    </a:ext>
                  </a:extLst>
                </a:gridCol>
                <a:gridCol w="741483">
                  <a:extLst>
                    <a:ext uri="{9D8B030D-6E8A-4147-A177-3AD203B41FA5}">
                      <a16:colId xmlns:a16="http://schemas.microsoft.com/office/drawing/2014/main" val="1212504702"/>
                    </a:ext>
                  </a:extLst>
                </a:gridCol>
                <a:gridCol w="741483">
                  <a:extLst>
                    <a:ext uri="{9D8B030D-6E8A-4147-A177-3AD203B41FA5}">
                      <a16:colId xmlns:a16="http://schemas.microsoft.com/office/drawing/2014/main" val="3836166840"/>
                    </a:ext>
                  </a:extLst>
                </a:gridCol>
                <a:gridCol w="609438">
                  <a:extLst>
                    <a:ext uri="{9D8B030D-6E8A-4147-A177-3AD203B41FA5}">
                      <a16:colId xmlns:a16="http://schemas.microsoft.com/office/drawing/2014/main" val="966324753"/>
                    </a:ext>
                  </a:extLst>
                </a:gridCol>
                <a:gridCol w="609438">
                  <a:extLst>
                    <a:ext uri="{9D8B030D-6E8A-4147-A177-3AD203B41FA5}">
                      <a16:colId xmlns:a16="http://schemas.microsoft.com/office/drawing/2014/main" val="1942543879"/>
                    </a:ext>
                  </a:extLst>
                </a:gridCol>
                <a:gridCol w="609438">
                  <a:extLst>
                    <a:ext uri="{9D8B030D-6E8A-4147-A177-3AD203B41FA5}">
                      <a16:colId xmlns:a16="http://schemas.microsoft.com/office/drawing/2014/main" val="3110723196"/>
                    </a:ext>
                  </a:extLst>
                </a:gridCol>
              </a:tblGrid>
              <a:tr h="159861">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700" b="1" i="0" u="none" strike="noStrike">
                          <a:solidFill>
                            <a:srgbClr val="FFFFFF"/>
                          </a:solidFill>
                          <a:effectLst/>
                          <a:latin typeface="Calibri" panose="020F0502020204030204" pitchFamily="34" charset="0"/>
                        </a:rPr>
                        <a:t>Presupuesto 2018</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700" b="1" i="0" u="none" strike="noStrike">
                          <a:solidFill>
                            <a:srgbClr val="FFFFFF"/>
                          </a:solidFill>
                          <a:effectLst/>
                          <a:latin typeface="Calibri" panose="020F0502020204030204" pitchFamily="34" charset="0"/>
                        </a:rPr>
                        <a:t>Ejecución</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71215774"/>
                  </a:ext>
                </a:extLst>
              </a:tr>
              <a:tr h="255777">
                <a:tc>
                  <a:txBody>
                    <a:bodyPr/>
                    <a:lstStyle/>
                    <a:p>
                      <a:pPr algn="ctr" fontAlgn="ctr"/>
                      <a:r>
                        <a:rPr lang="es-CL" sz="700" b="1" i="0" u="none" strike="noStrike">
                          <a:solidFill>
                            <a:srgbClr val="FFFFFF"/>
                          </a:solidFill>
                          <a:effectLst/>
                          <a:latin typeface="Calibri" panose="020F0502020204030204" pitchFamily="34" charset="0"/>
                        </a:rPr>
                        <a:t>Cap.</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Prog.</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Programa Presupuestario</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Ley 2018</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Vigente</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Variación</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Ejecución Acumulada</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Ley 2018</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Ppto. Vigente</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4167286350"/>
                  </a:ext>
                </a:extLst>
              </a:tr>
              <a:tr h="159861">
                <a:tc>
                  <a:txBody>
                    <a:bodyPr/>
                    <a:lstStyle/>
                    <a:p>
                      <a:pPr algn="ctr" fontAlgn="ctr"/>
                      <a:r>
                        <a:rPr lang="es-CL" sz="700" b="1" i="0" u="none" strike="noStrike">
                          <a:solidFill>
                            <a:srgbClr val="000000"/>
                          </a:solidFill>
                          <a:effectLst/>
                          <a:latin typeface="Calibri" panose="020F0502020204030204" pitchFamily="34" charset="0"/>
                        </a:rPr>
                        <a:t>09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Junta Nacional de Auxilio Escolar y Becas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1.050.557.141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1.223.030.146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172.473.005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127.366.027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12,1%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10,4%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45605507"/>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Junta Nacional de Auxilio Escolar y Becas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651.974.907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800.058.381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148.083.474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70.547.650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8,8%</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32040806"/>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Salud Escolar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31.369.346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34.112.171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2.742.825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4.069.493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90692891"/>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Becas y Asistencialidad Estudiantil</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367.212.888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388.859.594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21.646.706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52.748.884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48807512"/>
                  </a:ext>
                </a:extLst>
              </a:tr>
              <a:tr h="159861">
                <a:tc>
                  <a:txBody>
                    <a:bodyPr/>
                    <a:lstStyle/>
                    <a:p>
                      <a:pPr algn="ctr" fontAlgn="ctr"/>
                      <a:r>
                        <a:rPr lang="es-CL" sz="700" b="1" i="0" u="none" strike="noStrike">
                          <a:solidFill>
                            <a:srgbClr val="000000"/>
                          </a:solidFill>
                          <a:effectLst/>
                          <a:latin typeface="Calibri" panose="020F0502020204030204" pitchFamily="34" charset="0"/>
                        </a:rPr>
                        <a:t>11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pt-BR" sz="700" b="1" i="0" u="none" strike="noStrike">
                          <a:solidFill>
                            <a:srgbClr val="000000"/>
                          </a:solidFill>
                          <a:effectLst/>
                          <a:latin typeface="Calibri" panose="020F0502020204030204" pitchFamily="34" charset="0"/>
                        </a:rPr>
                        <a:t>Junta Nacional de Jardines Infantiles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640.014.649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651.027.715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11.013.066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141.612.118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21,8%</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80852954"/>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pt-BR" sz="700" b="0" i="1" u="none" strike="noStrike">
                          <a:solidFill>
                            <a:srgbClr val="000000"/>
                          </a:solidFill>
                          <a:effectLst/>
                          <a:latin typeface="Calibri" panose="020F0502020204030204" pitchFamily="34" charset="0"/>
                        </a:rPr>
                        <a:t>    Junta Nacional de Jardines Infantiles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624.297.018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635.094.127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10.797.109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138.830.242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22,2%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21788345"/>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Programas Alternativos de Enseñanza Pre-escolar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15.717.631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15.933.588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215.957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2.781.876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671748231"/>
                  </a:ext>
                </a:extLst>
              </a:tr>
              <a:tr h="159861">
                <a:tc>
                  <a:txBody>
                    <a:bodyPr/>
                    <a:lstStyle/>
                    <a:p>
                      <a:pPr algn="ctr" fontAlgn="ctr"/>
                      <a:r>
                        <a:rPr lang="es-CL" sz="700" b="1" i="0" u="none" strike="noStrike">
                          <a:solidFill>
                            <a:srgbClr val="000000"/>
                          </a:solidFill>
                          <a:effectLst/>
                          <a:latin typeface="Calibri" panose="020F0502020204030204" pitchFamily="34" charset="0"/>
                        </a:rPr>
                        <a:t>13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de Rectores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691.350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696.142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4.792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184.307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26,7%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26,5%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15684051"/>
                  </a:ext>
                </a:extLst>
              </a:tr>
              <a:tr h="159861">
                <a:tc>
                  <a:txBody>
                    <a:bodyPr/>
                    <a:lstStyle/>
                    <a:p>
                      <a:pPr algn="ctr" fontAlgn="ctr"/>
                      <a:r>
                        <a:rPr lang="es-CL" sz="700" b="1" i="0" u="none" strike="noStrike">
                          <a:solidFill>
                            <a:srgbClr val="000000"/>
                          </a:solidFill>
                          <a:effectLst/>
                          <a:latin typeface="Calibri" panose="020F0502020204030204" pitchFamily="34" charset="0"/>
                        </a:rPr>
                        <a:t>14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Nacional de la Cultura y las Artes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122.526.670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33.842.630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-88.684.040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26.425.493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21,6%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78,1%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96987144"/>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Consejo Nacional de la Cultura y las Artes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84.937.594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14.792.846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-70.144.748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14.791.843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83839097"/>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Fondos Culturales y Artísticos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37.589.076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19.049.784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-18.539.292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11.633.650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30,9%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61,1%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21595236"/>
                  </a:ext>
                </a:extLst>
              </a:tr>
              <a:tr h="159861">
                <a:tc>
                  <a:txBody>
                    <a:bodyPr/>
                    <a:lstStyle/>
                    <a:p>
                      <a:pPr algn="ctr" fontAlgn="ctr"/>
                      <a:r>
                        <a:rPr lang="es-CL" sz="700" b="1" i="0" u="none" strike="noStrike">
                          <a:solidFill>
                            <a:srgbClr val="000000"/>
                          </a:solidFill>
                          <a:effectLst/>
                          <a:latin typeface="Calibri" panose="020F0502020204030204" pitchFamily="34" charset="0"/>
                        </a:rPr>
                        <a:t>15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Nacional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2.229.271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2.229.271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499.398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09555509"/>
                  </a:ext>
                </a:extLst>
              </a:tr>
              <a:tr h="159861">
                <a:tc>
                  <a:txBody>
                    <a:bodyPr/>
                    <a:lstStyle/>
                    <a:p>
                      <a:pPr algn="ctr" fontAlgn="ctr"/>
                      <a:r>
                        <a:rPr lang="es-CL" sz="700" b="1" i="0" u="none" strike="noStrike">
                          <a:solidFill>
                            <a:srgbClr val="000000"/>
                          </a:solidFill>
                          <a:effectLst/>
                          <a:latin typeface="Calibri" panose="020F0502020204030204" pitchFamily="34" charset="0"/>
                        </a:rPr>
                        <a:t>17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Dirección de Educación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427.709.665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427.709.665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6.704.295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02085933"/>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Dirección de Educación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7.146.037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7.146.037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321.508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07993905"/>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Escolar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420.063.628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420.063.628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6.382.787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64891347"/>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Apoyo a la Implementación de los Servicios Locales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500.000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500.000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32361224"/>
                  </a:ext>
                </a:extLst>
              </a:tr>
              <a:tr h="159861">
                <a:tc>
                  <a:txBody>
                    <a:bodyPr/>
                    <a:lstStyle/>
                    <a:p>
                      <a:pPr algn="ctr" fontAlgn="ctr"/>
                      <a:r>
                        <a:rPr lang="es-CL" sz="700" b="1" i="0" u="none" strike="noStrike">
                          <a:solidFill>
                            <a:srgbClr val="000000"/>
                          </a:solidFill>
                          <a:effectLst/>
                          <a:latin typeface="Calibri" panose="020F0502020204030204" pitchFamily="34" charset="0"/>
                        </a:rPr>
                        <a:t>18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Servicio Local de Educación Barrancas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48.118.173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47.819.613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-298.560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3.124.384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32609995"/>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Gastos Administrativos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2.965.771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2.965.771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68.882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20278537"/>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Servicio Educativo</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45.152.402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44.853.842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-298.560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3.055.502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6,8%</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21038988"/>
                  </a:ext>
                </a:extLst>
              </a:tr>
              <a:tr h="159861">
                <a:tc>
                  <a:txBody>
                    <a:bodyPr/>
                    <a:lstStyle/>
                    <a:p>
                      <a:pPr algn="ctr" fontAlgn="ctr"/>
                      <a:r>
                        <a:rPr lang="es-CL" sz="700" b="1" i="0" u="none" strike="noStrike">
                          <a:solidFill>
                            <a:srgbClr val="000000"/>
                          </a:solidFill>
                          <a:effectLst/>
                          <a:latin typeface="Calibri" panose="020F0502020204030204" pitchFamily="34" charset="0"/>
                        </a:rPr>
                        <a:t>19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Servicio Local de Educación Puerto Cordillera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33.688.469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33.529.727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-158.742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14.732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574152078"/>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Gastos Administrativos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2.283.200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2.283.200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14.732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19284073"/>
                  </a:ext>
                </a:extLst>
              </a:tr>
              <a:tr h="159861">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Servicio Educativo</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31.405.269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31.246.527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-158.742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dirty="0">
                          <a:solidFill>
                            <a:srgbClr val="000000"/>
                          </a:solidFill>
                          <a:effectLst/>
                          <a:latin typeface="Calibri" panose="020F0502020204030204" pitchFamily="34" charset="0"/>
                        </a:rPr>
                        <a:t>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59362748"/>
                  </a:ext>
                </a:extLst>
              </a:tr>
            </a:tbl>
          </a:graphicData>
        </a:graphic>
      </p:graphicFrame>
    </p:spTree>
    <p:extLst>
      <p:ext uri="{BB962C8B-B14F-4D97-AF65-F5344CB8AC3E}">
        <p14:creationId xmlns:p14="http://schemas.microsoft.com/office/powerpoint/2010/main" val="11506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8</a:t>
            </a:fld>
            <a:endParaRPr lang="es-CL"/>
          </a:p>
        </p:txBody>
      </p:sp>
      <p:sp>
        <p:nvSpPr>
          <p:cNvPr id="7"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01: SUBSECRETARÍA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9"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4D4C428D-AC44-4A08-B7DE-F5E79885C019}"/>
              </a:ext>
            </a:extLst>
          </p:cNvPr>
          <p:cNvGraphicFramePr>
            <a:graphicFrameLocks noChangeAspect="1"/>
          </p:cNvGraphicFramePr>
          <p:nvPr>
            <p:extLst>
              <p:ext uri="{D42A27DB-BD31-4B8C-83A1-F6EECF244321}">
                <p14:modId xmlns:p14="http://schemas.microsoft.com/office/powerpoint/2010/main" val="3986173778"/>
              </p:ext>
            </p:extLst>
          </p:nvPr>
        </p:nvGraphicFramePr>
        <p:xfrm>
          <a:off x="451196" y="1940124"/>
          <a:ext cx="8173939" cy="4362738"/>
        </p:xfrm>
        <a:graphic>
          <a:graphicData uri="http://schemas.openxmlformats.org/presentationml/2006/ole">
            <mc:AlternateContent xmlns:mc="http://schemas.openxmlformats.org/markup-compatibility/2006">
              <mc:Choice xmlns:v="urn:schemas-microsoft-com:vml" Requires="v">
                <p:oleObj spid="_x0000_s20513" name="Worksheet" r:id="rId3" imgW="8963011" imgH="4619700" progId="Excel.Sheet.12">
                  <p:embed/>
                </p:oleObj>
              </mc:Choice>
              <mc:Fallback>
                <p:oleObj name="Worksheet" r:id="rId3" imgW="8963011" imgH="4619700" progId="Excel.Sheet.12">
                  <p:embed/>
                  <p:pic>
                    <p:nvPicPr>
                      <p:cNvPr id="0" name=""/>
                      <p:cNvPicPr/>
                      <p:nvPr/>
                    </p:nvPicPr>
                    <p:blipFill>
                      <a:blip r:embed="rId4"/>
                      <a:stretch>
                        <a:fillRect/>
                      </a:stretch>
                    </p:blipFill>
                    <p:spPr>
                      <a:xfrm>
                        <a:off x="451196" y="1940124"/>
                        <a:ext cx="8173939" cy="4362738"/>
                      </a:xfrm>
                      <a:prstGeom prst="rect">
                        <a:avLst/>
                      </a:prstGeom>
                    </p:spPr>
                  </p:pic>
                </p:oleObj>
              </mc:Fallback>
            </mc:AlternateContent>
          </a:graphicData>
        </a:graphic>
      </p:graphicFrame>
      <p:sp>
        <p:nvSpPr>
          <p:cNvPr id="11" name="3 Marcador de pie de página">
            <a:extLst>
              <a:ext uri="{FF2B5EF4-FFF2-40B4-BE49-F238E27FC236}">
                <a16:creationId xmlns:a16="http://schemas.microsoft.com/office/drawing/2014/main" id="{437EC133-4D3A-48C8-8BDD-3D0D9531D6E7}"/>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82732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7"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01: SUBSECRETARÍA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marzo de 2018 </a:t>
            </a:r>
          </a:p>
        </p:txBody>
      </p:sp>
      <p:sp>
        <p:nvSpPr>
          <p:cNvPr id="9" name="1 Título"/>
          <p:cNvSpPr txBox="1">
            <a:spLocks/>
          </p:cNvSpPr>
          <p:nvPr/>
        </p:nvSpPr>
        <p:spPr>
          <a:xfrm>
            <a:off x="42214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36DC60EF-5368-4630-AF47-080150927386}"/>
              </a:ext>
            </a:extLst>
          </p:cNvPr>
          <p:cNvGraphicFramePr>
            <a:graphicFrameLocks noChangeAspect="1"/>
          </p:cNvGraphicFramePr>
          <p:nvPr>
            <p:extLst>
              <p:ext uri="{D42A27DB-BD31-4B8C-83A1-F6EECF244321}">
                <p14:modId xmlns:p14="http://schemas.microsoft.com/office/powerpoint/2010/main" val="2090453616"/>
              </p:ext>
            </p:extLst>
          </p:nvPr>
        </p:nvGraphicFramePr>
        <p:xfrm>
          <a:off x="422143" y="1940124"/>
          <a:ext cx="8202992" cy="2977753"/>
        </p:xfrm>
        <a:graphic>
          <a:graphicData uri="http://schemas.openxmlformats.org/presentationml/2006/ole">
            <mc:AlternateContent xmlns:mc="http://schemas.openxmlformats.org/markup-compatibility/2006">
              <mc:Choice xmlns:v="urn:schemas-microsoft-com:vml" Requires="v">
                <p:oleObj spid="_x0000_s21537" name="Worksheet" r:id="rId3" imgW="8963011" imgH="2981340" progId="Excel.Sheet.12">
                  <p:embed/>
                </p:oleObj>
              </mc:Choice>
              <mc:Fallback>
                <p:oleObj name="Worksheet" r:id="rId3" imgW="8963011" imgH="2981340" progId="Excel.Sheet.12">
                  <p:embed/>
                  <p:pic>
                    <p:nvPicPr>
                      <p:cNvPr id="0" name=""/>
                      <p:cNvPicPr/>
                      <p:nvPr/>
                    </p:nvPicPr>
                    <p:blipFill>
                      <a:blip r:embed="rId4"/>
                      <a:stretch>
                        <a:fillRect/>
                      </a:stretch>
                    </p:blipFill>
                    <p:spPr>
                      <a:xfrm>
                        <a:off x="422143" y="1940124"/>
                        <a:ext cx="8202992" cy="2977753"/>
                      </a:xfrm>
                      <a:prstGeom prst="rect">
                        <a:avLst/>
                      </a:prstGeom>
                    </p:spPr>
                  </p:pic>
                </p:oleObj>
              </mc:Fallback>
            </mc:AlternateContent>
          </a:graphicData>
        </a:graphic>
      </p:graphicFrame>
      <p:sp>
        <p:nvSpPr>
          <p:cNvPr id="10" name="3 Marcador de pie de página">
            <a:extLst>
              <a:ext uri="{FF2B5EF4-FFF2-40B4-BE49-F238E27FC236}">
                <a16:creationId xmlns:a16="http://schemas.microsoft.com/office/drawing/2014/main" id="{25C1E184-20E1-46F6-B1BC-2C95A3EB38FC}"/>
              </a:ext>
            </a:extLst>
          </p:cNvPr>
          <p:cNvSpPr txBox="1">
            <a:spLocks/>
          </p:cNvSpPr>
          <p:nvPr/>
        </p:nvSpPr>
        <p:spPr>
          <a:xfrm>
            <a:off x="467544" y="630931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05465384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5216</Words>
  <Application>Microsoft Office PowerPoint</Application>
  <PresentationFormat>Presentación en pantalla (4:3)</PresentationFormat>
  <Paragraphs>1899</Paragraphs>
  <Slides>52</Slides>
  <Notes>4</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52</vt:i4>
      </vt:variant>
    </vt:vector>
  </HeadingPairs>
  <TitlesOfParts>
    <vt:vector size="61" baseType="lpstr">
      <vt:lpstr>Andalus</vt:lpstr>
      <vt:lpstr>Arial</vt:lpstr>
      <vt:lpstr>Calibri</vt:lpstr>
      <vt:lpstr>Times New Roman</vt:lpstr>
      <vt:lpstr>Verdana</vt:lpstr>
      <vt:lpstr>1_Tema de Office</vt:lpstr>
      <vt:lpstr>Tema de Office</vt:lpstr>
      <vt:lpstr>Imagen de mapa de bits</vt:lpstr>
      <vt:lpstr>Worksheet</vt:lpstr>
      <vt:lpstr>EJECUCIÓN PRESUPUESTARIA DE GASTOS  acumulada al mes de marzo de 2018 Partida 09: MINISTERIO DE EDUCACIÓN</vt:lpstr>
      <vt:lpstr>Ejecución Presupuestaria de Gastos del Ministerio de Educación acumulada al mes de marzo de 2018 </vt:lpstr>
      <vt:lpstr>Ejecución Presupuestaria de Gastos del Ministerio de Educación acumulada al mes de marzo de 2018 </vt:lpstr>
      <vt:lpstr>Ejecución Presupuestaria de Gastos del Ministerio de Educación acumulada al mes de marzo de 2018 </vt:lpstr>
      <vt:lpstr>Ejecución Presupuestaria de Gastos del Ministerio de Educación acumulada al mes de marzo de 2018 </vt:lpstr>
      <vt:lpstr>Ejecución Presupuestaria de Gastos Partida 09, Resumen por Capítulos acumulada al mes de marzo de 2018 </vt:lpstr>
      <vt:lpstr>Ejecución Presupuestaria de Gastos Partida 09, Resumen por Capítulos acumulada al mes de marzo de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216</cp:revision>
  <cp:lastPrinted>2018-06-11T15:48:09Z</cp:lastPrinted>
  <dcterms:created xsi:type="dcterms:W3CDTF">2016-06-23T13:38:47Z</dcterms:created>
  <dcterms:modified xsi:type="dcterms:W3CDTF">2018-08-09T16:07:52Z</dcterms:modified>
</cp:coreProperties>
</file>