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MODERNIZACIÓN SECTOR PÚBLICO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205A40-097F-4D96-8F5A-DB21CC33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20DD5A-DA9B-42E0-8818-9D79FD296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428342"/>
              </p:ext>
            </p:extLst>
          </p:nvPr>
        </p:nvGraphicFramePr>
        <p:xfrm>
          <a:off x="466950" y="1913220"/>
          <a:ext cx="8148874" cy="3483291"/>
        </p:xfrm>
        <a:graphic>
          <a:graphicData uri="http://schemas.openxmlformats.org/drawingml/2006/table">
            <a:tbl>
              <a:tblPr/>
              <a:tblGrid>
                <a:gridCol w="282947">
                  <a:extLst>
                    <a:ext uri="{9D8B030D-6E8A-4147-A177-3AD203B41FA5}">
                      <a16:colId xmlns:a16="http://schemas.microsoft.com/office/drawing/2014/main" val="3861856672"/>
                    </a:ext>
                  </a:extLst>
                </a:gridCol>
                <a:gridCol w="282947">
                  <a:extLst>
                    <a:ext uri="{9D8B030D-6E8A-4147-A177-3AD203B41FA5}">
                      <a16:colId xmlns:a16="http://schemas.microsoft.com/office/drawing/2014/main" val="650990809"/>
                    </a:ext>
                  </a:extLst>
                </a:gridCol>
                <a:gridCol w="282947">
                  <a:extLst>
                    <a:ext uri="{9D8B030D-6E8A-4147-A177-3AD203B41FA5}">
                      <a16:colId xmlns:a16="http://schemas.microsoft.com/office/drawing/2014/main" val="1926508366"/>
                    </a:ext>
                  </a:extLst>
                </a:gridCol>
                <a:gridCol w="2965284">
                  <a:extLst>
                    <a:ext uri="{9D8B030D-6E8A-4147-A177-3AD203B41FA5}">
                      <a16:colId xmlns:a16="http://schemas.microsoft.com/office/drawing/2014/main" val="1200862796"/>
                    </a:ext>
                  </a:extLst>
                </a:gridCol>
                <a:gridCol w="758298">
                  <a:extLst>
                    <a:ext uri="{9D8B030D-6E8A-4147-A177-3AD203B41FA5}">
                      <a16:colId xmlns:a16="http://schemas.microsoft.com/office/drawing/2014/main" val="2368435517"/>
                    </a:ext>
                  </a:extLst>
                </a:gridCol>
                <a:gridCol w="758298">
                  <a:extLst>
                    <a:ext uri="{9D8B030D-6E8A-4147-A177-3AD203B41FA5}">
                      <a16:colId xmlns:a16="http://schemas.microsoft.com/office/drawing/2014/main" val="3529080814"/>
                    </a:ext>
                  </a:extLst>
                </a:gridCol>
                <a:gridCol w="758298">
                  <a:extLst>
                    <a:ext uri="{9D8B030D-6E8A-4147-A177-3AD203B41FA5}">
                      <a16:colId xmlns:a16="http://schemas.microsoft.com/office/drawing/2014/main" val="1956323495"/>
                    </a:ext>
                  </a:extLst>
                </a:gridCol>
                <a:gridCol w="679073">
                  <a:extLst>
                    <a:ext uri="{9D8B030D-6E8A-4147-A177-3AD203B41FA5}">
                      <a16:colId xmlns:a16="http://schemas.microsoft.com/office/drawing/2014/main" val="4165685209"/>
                    </a:ext>
                  </a:extLst>
                </a:gridCol>
                <a:gridCol w="690391">
                  <a:extLst>
                    <a:ext uri="{9D8B030D-6E8A-4147-A177-3AD203B41FA5}">
                      <a16:colId xmlns:a16="http://schemas.microsoft.com/office/drawing/2014/main" val="526687005"/>
                    </a:ext>
                  </a:extLst>
                </a:gridCol>
                <a:gridCol w="690391">
                  <a:extLst>
                    <a:ext uri="{9D8B030D-6E8A-4147-A177-3AD203B41FA5}">
                      <a16:colId xmlns:a16="http://schemas.microsoft.com/office/drawing/2014/main" val="2065157293"/>
                    </a:ext>
                  </a:extLst>
                </a:gridCol>
              </a:tblGrid>
              <a:tr h="169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280152"/>
                  </a:ext>
                </a:extLst>
              </a:tr>
              <a:tr h="2704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774904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1.239.685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16343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89.237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584826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50546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7.899.078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7.644.278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69056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787722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104.897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51078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528427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791585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1.093.753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1.093.753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39156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228.520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592590"/>
                  </a:ext>
                </a:extLst>
              </a:tr>
              <a:tr h="170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84220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85193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922012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25826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68004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27025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774060"/>
                  </a:ext>
                </a:extLst>
              </a:tr>
              <a:tr h="169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274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EXPORTACIÓN DE SERVICIOS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94ED209-2B20-46BB-B8CB-0DCF0393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3AD4932-CDA0-4A2C-8E4A-348D9629E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05649"/>
              </p:ext>
            </p:extLst>
          </p:nvPr>
        </p:nvGraphicFramePr>
        <p:xfrm>
          <a:off x="500062" y="1916832"/>
          <a:ext cx="8032377" cy="2727480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3323362836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203145007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3595554099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76496099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823257052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847811518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271443922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2220490577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4268648185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1970041493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36294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0056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90715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5543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5628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4713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4051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1627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60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11944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0550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6124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7512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9554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4964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12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PRESUPUESTOS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C61E6B2-7391-4E2C-ACE5-A22ADDA5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C69F6B-654E-4D93-AACF-5A3393B0C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12827"/>
              </p:ext>
            </p:extLst>
          </p:nvPr>
        </p:nvGraphicFramePr>
        <p:xfrm>
          <a:off x="484102" y="1868116"/>
          <a:ext cx="8048335" cy="2398868"/>
        </p:xfrm>
        <a:graphic>
          <a:graphicData uri="http://schemas.openxmlformats.org/drawingml/2006/table">
            <a:tbl>
              <a:tblPr/>
              <a:tblGrid>
                <a:gridCol w="279456">
                  <a:extLst>
                    <a:ext uri="{9D8B030D-6E8A-4147-A177-3AD203B41FA5}">
                      <a16:colId xmlns:a16="http://schemas.microsoft.com/office/drawing/2014/main" val="2646307008"/>
                    </a:ext>
                  </a:extLst>
                </a:gridCol>
                <a:gridCol w="279456">
                  <a:extLst>
                    <a:ext uri="{9D8B030D-6E8A-4147-A177-3AD203B41FA5}">
                      <a16:colId xmlns:a16="http://schemas.microsoft.com/office/drawing/2014/main" val="1933584399"/>
                    </a:ext>
                  </a:extLst>
                </a:gridCol>
                <a:gridCol w="279456">
                  <a:extLst>
                    <a:ext uri="{9D8B030D-6E8A-4147-A177-3AD203B41FA5}">
                      <a16:colId xmlns:a16="http://schemas.microsoft.com/office/drawing/2014/main" val="1453372416"/>
                    </a:ext>
                  </a:extLst>
                </a:gridCol>
                <a:gridCol w="2928700">
                  <a:extLst>
                    <a:ext uri="{9D8B030D-6E8A-4147-A177-3AD203B41FA5}">
                      <a16:colId xmlns:a16="http://schemas.microsoft.com/office/drawing/2014/main" val="154095145"/>
                    </a:ext>
                  </a:extLst>
                </a:gridCol>
                <a:gridCol w="748942">
                  <a:extLst>
                    <a:ext uri="{9D8B030D-6E8A-4147-A177-3AD203B41FA5}">
                      <a16:colId xmlns:a16="http://schemas.microsoft.com/office/drawing/2014/main" val="46030026"/>
                    </a:ext>
                  </a:extLst>
                </a:gridCol>
                <a:gridCol w="748942">
                  <a:extLst>
                    <a:ext uri="{9D8B030D-6E8A-4147-A177-3AD203B41FA5}">
                      <a16:colId xmlns:a16="http://schemas.microsoft.com/office/drawing/2014/main" val="1483321565"/>
                    </a:ext>
                  </a:extLst>
                </a:gridCol>
                <a:gridCol w="748942">
                  <a:extLst>
                    <a:ext uri="{9D8B030D-6E8A-4147-A177-3AD203B41FA5}">
                      <a16:colId xmlns:a16="http://schemas.microsoft.com/office/drawing/2014/main" val="3766864825"/>
                    </a:ext>
                  </a:extLst>
                </a:gridCol>
                <a:gridCol w="670695">
                  <a:extLst>
                    <a:ext uri="{9D8B030D-6E8A-4147-A177-3AD203B41FA5}">
                      <a16:colId xmlns:a16="http://schemas.microsoft.com/office/drawing/2014/main" val="2736412015"/>
                    </a:ext>
                  </a:extLst>
                </a:gridCol>
                <a:gridCol w="681873">
                  <a:extLst>
                    <a:ext uri="{9D8B030D-6E8A-4147-A177-3AD203B41FA5}">
                      <a16:colId xmlns:a16="http://schemas.microsoft.com/office/drawing/2014/main" val="3477562015"/>
                    </a:ext>
                  </a:extLst>
                </a:gridCol>
                <a:gridCol w="681873">
                  <a:extLst>
                    <a:ext uri="{9D8B030D-6E8A-4147-A177-3AD203B41FA5}">
                      <a16:colId xmlns:a16="http://schemas.microsoft.com/office/drawing/2014/main" val="43514534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6282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9773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21.241.124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8.279.922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4884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14.209.285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-70.270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3.526.956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4328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1.587.943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8080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4882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0555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177.036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84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1464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82651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2.986.133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744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21702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17898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2.986.133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54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9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IMPUESTOS INTERNOS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6852D33-C43D-4166-9596-F5FB14BC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7B33FC-4109-426B-BF2F-67EC711C7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11315"/>
              </p:ext>
            </p:extLst>
          </p:nvPr>
        </p:nvGraphicFramePr>
        <p:xfrm>
          <a:off x="528176" y="1848885"/>
          <a:ext cx="8004262" cy="4244400"/>
        </p:xfrm>
        <a:graphic>
          <a:graphicData uri="http://schemas.openxmlformats.org/drawingml/2006/table">
            <a:tbl>
              <a:tblPr/>
              <a:tblGrid>
                <a:gridCol w="277926">
                  <a:extLst>
                    <a:ext uri="{9D8B030D-6E8A-4147-A177-3AD203B41FA5}">
                      <a16:colId xmlns:a16="http://schemas.microsoft.com/office/drawing/2014/main" val="3250030966"/>
                    </a:ext>
                  </a:extLst>
                </a:gridCol>
                <a:gridCol w="277926">
                  <a:extLst>
                    <a:ext uri="{9D8B030D-6E8A-4147-A177-3AD203B41FA5}">
                      <a16:colId xmlns:a16="http://schemas.microsoft.com/office/drawing/2014/main" val="1821867565"/>
                    </a:ext>
                  </a:extLst>
                </a:gridCol>
                <a:gridCol w="277926">
                  <a:extLst>
                    <a:ext uri="{9D8B030D-6E8A-4147-A177-3AD203B41FA5}">
                      <a16:colId xmlns:a16="http://schemas.microsoft.com/office/drawing/2014/main" val="3389910784"/>
                    </a:ext>
                  </a:extLst>
                </a:gridCol>
                <a:gridCol w="2912661">
                  <a:extLst>
                    <a:ext uri="{9D8B030D-6E8A-4147-A177-3AD203B41FA5}">
                      <a16:colId xmlns:a16="http://schemas.microsoft.com/office/drawing/2014/main" val="1867437987"/>
                    </a:ext>
                  </a:extLst>
                </a:gridCol>
                <a:gridCol w="744841">
                  <a:extLst>
                    <a:ext uri="{9D8B030D-6E8A-4147-A177-3AD203B41FA5}">
                      <a16:colId xmlns:a16="http://schemas.microsoft.com/office/drawing/2014/main" val="2541844588"/>
                    </a:ext>
                  </a:extLst>
                </a:gridCol>
                <a:gridCol w="744841">
                  <a:extLst>
                    <a:ext uri="{9D8B030D-6E8A-4147-A177-3AD203B41FA5}">
                      <a16:colId xmlns:a16="http://schemas.microsoft.com/office/drawing/2014/main" val="1083038139"/>
                    </a:ext>
                  </a:extLst>
                </a:gridCol>
                <a:gridCol w="744841">
                  <a:extLst>
                    <a:ext uri="{9D8B030D-6E8A-4147-A177-3AD203B41FA5}">
                      <a16:colId xmlns:a16="http://schemas.microsoft.com/office/drawing/2014/main" val="1345527659"/>
                    </a:ext>
                  </a:extLst>
                </a:gridCol>
                <a:gridCol w="667022">
                  <a:extLst>
                    <a:ext uri="{9D8B030D-6E8A-4147-A177-3AD203B41FA5}">
                      <a16:colId xmlns:a16="http://schemas.microsoft.com/office/drawing/2014/main" val="3628661394"/>
                    </a:ext>
                  </a:extLst>
                </a:gridCol>
                <a:gridCol w="678139">
                  <a:extLst>
                    <a:ext uri="{9D8B030D-6E8A-4147-A177-3AD203B41FA5}">
                      <a16:colId xmlns:a16="http://schemas.microsoft.com/office/drawing/2014/main" val="2278321"/>
                    </a:ext>
                  </a:extLst>
                </a:gridCol>
                <a:gridCol w="678139">
                  <a:extLst>
                    <a:ext uri="{9D8B030D-6E8A-4147-A177-3AD203B41FA5}">
                      <a16:colId xmlns:a16="http://schemas.microsoft.com/office/drawing/2014/main" val="3113174911"/>
                    </a:ext>
                  </a:extLst>
                </a:gridCol>
              </a:tblGrid>
              <a:tr h="166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367636"/>
                  </a:ext>
                </a:extLst>
              </a:tr>
              <a:tr h="2663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0976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57.938.667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5115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165.454.787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162.954.787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41.352.926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6928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16.410.944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16.644.444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5.048.108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7615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4.775.741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060177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4.775.741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05936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01551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583250"/>
                  </a:ext>
                </a:extLst>
              </a:tr>
              <a:tr h="1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5293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7684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0656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013925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452837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2046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3.632.783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5.899.283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837.070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9591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19088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0166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57387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022218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606.609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1376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74743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660816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086265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61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ADUANAS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54B005C-D33F-4C8F-BBF1-A1E80BF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6C1145-CC40-42D9-B61C-357FF6D2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33879"/>
              </p:ext>
            </p:extLst>
          </p:nvPr>
        </p:nvGraphicFramePr>
        <p:xfrm>
          <a:off x="500062" y="1911742"/>
          <a:ext cx="8032377" cy="2813402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1825654852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1687227316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948148659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2744283581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548118712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4168624317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3421102225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4127695226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509113461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998070086"/>
                    </a:ext>
                  </a:extLst>
                </a:gridCol>
              </a:tblGrid>
              <a:tr h="169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094881"/>
                  </a:ext>
                </a:extLst>
              </a:tr>
              <a:tr h="271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897625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70.698.854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20.239.097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244879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58.036.155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56.571.010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-1.465.145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14.018.719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009900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9.177.772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9.177.772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1.550.851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908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1.746.941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680406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1.746.941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998537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969882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97621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794814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22593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594151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642279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98402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371047"/>
                  </a:ext>
                </a:extLst>
              </a:tr>
              <a:tr h="16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3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TESORERÍAS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A0AC8CF-9C03-4086-81A7-910B1703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4BC847-E3AA-418E-BE84-4772B4C58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755022"/>
              </p:ext>
            </p:extLst>
          </p:nvPr>
        </p:nvGraphicFramePr>
        <p:xfrm>
          <a:off x="464662" y="1935038"/>
          <a:ext cx="8067775" cy="2430068"/>
        </p:xfrm>
        <a:graphic>
          <a:graphicData uri="http://schemas.openxmlformats.org/drawingml/2006/table">
            <a:tbl>
              <a:tblPr/>
              <a:tblGrid>
                <a:gridCol w="280131">
                  <a:extLst>
                    <a:ext uri="{9D8B030D-6E8A-4147-A177-3AD203B41FA5}">
                      <a16:colId xmlns:a16="http://schemas.microsoft.com/office/drawing/2014/main" val="2087293053"/>
                    </a:ext>
                  </a:extLst>
                </a:gridCol>
                <a:gridCol w="280131">
                  <a:extLst>
                    <a:ext uri="{9D8B030D-6E8A-4147-A177-3AD203B41FA5}">
                      <a16:colId xmlns:a16="http://schemas.microsoft.com/office/drawing/2014/main" val="3705160091"/>
                    </a:ext>
                  </a:extLst>
                </a:gridCol>
                <a:gridCol w="280131">
                  <a:extLst>
                    <a:ext uri="{9D8B030D-6E8A-4147-A177-3AD203B41FA5}">
                      <a16:colId xmlns:a16="http://schemas.microsoft.com/office/drawing/2014/main" val="2199597671"/>
                    </a:ext>
                  </a:extLst>
                </a:gridCol>
                <a:gridCol w="2935774">
                  <a:extLst>
                    <a:ext uri="{9D8B030D-6E8A-4147-A177-3AD203B41FA5}">
                      <a16:colId xmlns:a16="http://schemas.microsoft.com/office/drawing/2014/main" val="179677587"/>
                    </a:ext>
                  </a:extLst>
                </a:gridCol>
                <a:gridCol w="750751">
                  <a:extLst>
                    <a:ext uri="{9D8B030D-6E8A-4147-A177-3AD203B41FA5}">
                      <a16:colId xmlns:a16="http://schemas.microsoft.com/office/drawing/2014/main" val="436426570"/>
                    </a:ext>
                  </a:extLst>
                </a:gridCol>
                <a:gridCol w="750751">
                  <a:extLst>
                    <a:ext uri="{9D8B030D-6E8A-4147-A177-3AD203B41FA5}">
                      <a16:colId xmlns:a16="http://schemas.microsoft.com/office/drawing/2014/main" val="1741077667"/>
                    </a:ext>
                  </a:extLst>
                </a:gridCol>
                <a:gridCol w="750751">
                  <a:extLst>
                    <a:ext uri="{9D8B030D-6E8A-4147-A177-3AD203B41FA5}">
                      <a16:colId xmlns:a16="http://schemas.microsoft.com/office/drawing/2014/main" val="67649307"/>
                    </a:ext>
                  </a:extLst>
                </a:gridCol>
                <a:gridCol w="672315">
                  <a:extLst>
                    <a:ext uri="{9D8B030D-6E8A-4147-A177-3AD203B41FA5}">
                      <a16:colId xmlns:a16="http://schemas.microsoft.com/office/drawing/2014/main" val="934438074"/>
                    </a:ext>
                  </a:extLst>
                </a:gridCol>
                <a:gridCol w="683520">
                  <a:extLst>
                    <a:ext uri="{9D8B030D-6E8A-4147-A177-3AD203B41FA5}">
                      <a16:colId xmlns:a16="http://schemas.microsoft.com/office/drawing/2014/main" val="1494153887"/>
                    </a:ext>
                  </a:extLst>
                </a:gridCol>
                <a:gridCol w="683520">
                  <a:extLst>
                    <a:ext uri="{9D8B030D-6E8A-4147-A177-3AD203B41FA5}">
                      <a16:colId xmlns:a16="http://schemas.microsoft.com/office/drawing/2014/main" val="1848373756"/>
                    </a:ext>
                  </a:extLst>
                </a:gridCol>
              </a:tblGrid>
              <a:tr h="1664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005437"/>
                  </a:ext>
                </a:extLst>
              </a:tr>
              <a:tr h="266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498717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55.419.994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16.725.544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203646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12.470.049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13005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1.998.997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716983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1.270.273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22198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1.270.273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51162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451502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08719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09160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70736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707036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086308"/>
                  </a:ext>
                </a:extLst>
              </a:tr>
              <a:tr h="166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0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COMPRAS Y CONTRATACIÓN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104BEE-0D03-47D0-91F9-CF62AE25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8D706F-32A0-404F-892D-75F712322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06508"/>
              </p:ext>
            </p:extLst>
          </p:nvPr>
        </p:nvGraphicFramePr>
        <p:xfrm>
          <a:off x="465798" y="1935036"/>
          <a:ext cx="8066643" cy="2214047"/>
        </p:xfrm>
        <a:graphic>
          <a:graphicData uri="http://schemas.openxmlformats.org/drawingml/2006/table">
            <a:tbl>
              <a:tblPr/>
              <a:tblGrid>
                <a:gridCol w="280092">
                  <a:extLst>
                    <a:ext uri="{9D8B030D-6E8A-4147-A177-3AD203B41FA5}">
                      <a16:colId xmlns:a16="http://schemas.microsoft.com/office/drawing/2014/main" val="2242654580"/>
                    </a:ext>
                  </a:extLst>
                </a:gridCol>
                <a:gridCol w="280092">
                  <a:extLst>
                    <a:ext uri="{9D8B030D-6E8A-4147-A177-3AD203B41FA5}">
                      <a16:colId xmlns:a16="http://schemas.microsoft.com/office/drawing/2014/main" val="3138713090"/>
                    </a:ext>
                  </a:extLst>
                </a:gridCol>
                <a:gridCol w="280092">
                  <a:extLst>
                    <a:ext uri="{9D8B030D-6E8A-4147-A177-3AD203B41FA5}">
                      <a16:colId xmlns:a16="http://schemas.microsoft.com/office/drawing/2014/main" val="2498705183"/>
                    </a:ext>
                  </a:extLst>
                </a:gridCol>
                <a:gridCol w="2935361">
                  <a:extLst>
                    <a:ext uri="{9D8B030D-6E8A-4147-A177-3AD203B41FA5}">
                      <a16:colId xmlns:a16="http://schemas.microsoft.com/office/drawing/2014/main" val="3187670288"/>
                    </a:ext>
                  </a:extLst>
                </a:gridCol>
                <a:gridCol w="750646">
                  <a:extLst>
                    <a:ext uri="{9D8B030D-6E8A-4147-A177-3AD203B41FA5}">
                      <a16:colId xmlns:a16="http://schemas.microsoft.com/office/drawing/2014/main" val="2425878962"/>
                    </a:ext>
                  </a:extLst>
                </a:gridCol>
                <a:gridCol w="750646">
                  <a:extLst>
                    <a:ext uri="{9D8B030D-6E8A-4147-A177-3AD203B41FA5}">
                      <a16:colId xmlns:a16="http://schemas.microsoft.com/office/drawing/2014/main" val="1374660871"/>
                    </a:ext>
                  </a:extLst>
                </a:gridCol>
                <a:gridCol w="750646">
                  <a:extLst>
                    <a:ext uri="{9D8B030D-6E8A-4147-A177-3AD203B41FA5}">
                      <a16:colId xmlns:a16="http://schemas.microsoft.com/office/drawing/2014/main" val="3422689949"/>
                    </a:ext>
                  </a:extLst>
                </a:gridCol>
                <a:gridCol w="672220">
                  <a:extLst>
                    <a:ext uri="{9D8B030D-6E8A-4147-A177-3AD203B41FA5}">
                      <a16:colId xmlns:a16="http://schemas.microsoft.com/office/drawing/2014/main" val="1099550037"/>
                    </a:ext>
                  </a:extLst>
                </a:gridCol>
                <a:gridCol w="683424">
                  <a:extLst>
                    <a:ext uri="{9D8B030D-6E8A-4147-A177-3AD203B41FA5}">
                      <a16:colId xmlns:a16="http://schemas.microsoft.com/office/drawing/2014/main" val="1504166330"/>
                    </a:ext>
                  </a:extLst>
                </a:gridCol>
                <a:gridCol w="683424">
                  <a:extLst>
                    <a:ext uri="{9D8B030D-6E8A-4147-A177-3AD203B41FA5}">
                      <a16:colId xmlns:a16="http://schemas.microsoft.com/office/drawing/2014/main" val="3892179004"/>
                    </a:ext>
                  </a:extLst>
                </a:gridCol>
              </a:tblGrid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493305"/>
                  </a:ext>
                </a:extLst>
              </a:tr>
              <a:tr h="281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40064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1.832.112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184194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1.131.102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72527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489.669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303062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8396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835539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29688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8351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2817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69086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776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VALORES Y SEGUROS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EC22A55-306F-458B-B96E-4D025439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5FBF06-58B0-4273-8DAF-70CEE3468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8908"/>
              </p:ext>
            </p:extLst>
          </p:nvPr>
        </p:nvGraphicFramePr>
        <p:xfrm>
          <a:off x="487526" y="1932414"/>
          <a:ext cx="8044916" cy="2864745"/>
        </p:xfrm>
        <a:graphic>
          <a:graphicData uri="http://schemas.openxmlformats.org/drawingml/2006/table">
            <a:tbl>
              <a:tblPr/>
              <a:tblGrid>
                <a:gridCol w="279338">
                  <a:extLst>
                    <a:ext uri="{9D8B030D-6E8A-4147-A177-3AD203B41FA5}">
                      <a16:colId xmlns:a16="http://schemas.microsoft.com/office/drawing/2014/main" val="3758725777"/>
                    </a:ext>
                  </a:extLst>
                </a:gridCol>
                <a:gridCol w="279338">
                  <a:extLst>
                    <a:ext uri="{9D8B030D-6E8A-4147-A177-3AD203B41FA5}">
                      <a16:colId xmlns:a16="http://schemas.microsoft.com/office/drawing/2014/main" val="770792008"/>
                    </a:ext>
                  </a:extLst>
                </a:gridCol>
                <a:gridCol w="279338">
                  <a:extLst>
                    <a:ext uri="{9D8B030D-6E8A-4147-A177-3AD203B41FA5}">
                      <a16:colId xmlns:a16="http://schemas.microsoft.com/office/drawing/2014/main" val="3971500149"/>
                    </a:ext>
                  </a:extLst>
                </a:gridCol>
                <a:gridCol w="2927454">
                  <a:extLst>
                    <a:ext uri="{9D8B030D-6E8A-4147-A177-3AD203B41FA5}">
                      <a16:colId xmlns:a16="http://schemas.microsoft.com/office/drawing/2014/main" val="3901142563"/>
                    </a:ext>
                  </a:extLst>
                </a:gridCol>
                <a:gridCol w="748624">
                  <a:extLst>
                    <a:ext uri="{9D8B030D-6E8A-4147-A177-3AD203B41FA5}">
                      <a16:colId xmlns:a16="http://schemas.microsoft.com/office/drawing/2014/main" val="2428215033"/>
                    </a:ext>
                  </a:extLst>
                </a:gridCol>
                <a:gridCol w="748624">
                  <a:extLst>
                    <a:ext uri="{9D8B030D-6E8A-4147-A177-3AD203B41FA5}">
                      <a16:colId xmlns:a16="http://schemas.microsoft.com/office/drawing/2014/main" val="1495246439"/>
                    </a:ext>
                  </a:extLst>
                </a:gridCol>
                <a:gridCol w="748624">
                  <a:extLst>
                    <a:ext uri="{9D8B030D-6E8A-4147-A177-3AD203B41FA5}">
                      <a16:colId xmlns:a16="http://schemas.microsoft.com/office/drawing/2014/main" val="1385096171"/>
                    </a:ext>
                  </a:extLst>
                </a:gridCol>
                <a:gridCol w="670410">
                  <a:extLst>
                    <a:ext uri="{9D8B030D-6E8A-4147-A177-3AD203B41FA5}">
                      <a16:colId xmlns:a16="http://schemas.microsoft.com/office/drawing/2014/main" val="2914289740"/>
                    </a:ext>
                  </a:extLst>
                </a:gridCol>
                <a:gridCol w="681583">
                  <a:extLst>
                    <a:ext uri="{9D8B030D-6E8A-4147-A177-3AD203B41FA5}">
                      <a16:colId xmlns:a16="http://schemas.microsoft.com/office/drawing/2014/main" val="3986313709"/>
                    </a:ext>
                  </a:extLst>
                </a:gridCol>
                <a:gridCol w="681583">
                  <a:extLst>
                    <a:ext uri="{9D8B030D-6E8A-4147-A177-3AD203B41FA5}">
                      <a16:colId xmlns:a16="http://schemas.microsoft.com/office/drawing/2014/main" val="3541970977"/>
                    </a:ext>
                  </a:extLst>
                </a:gridCol>
              </a:tblGrid>
              <a:tr h="172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440703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419627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012314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5246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447728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73462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34851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520292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089287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30590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24416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345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53533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18929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47788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959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BANCOS E INSTITUCIONES FINANCIERAS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519BFE4-CD2A-4E75-ACA1-3528FCBC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FA5119-5749-4D0C-A841-E407FF34A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58282"/>
              </p:ext>
            </p:extLst>
          </p:nvPr>
        </p:nvGraphicFramePr>
        <p:xfrm>
          <a:off x="500063" y="1916832"/>
          <a:ext cx="8115763" cy="3220398"/>
        </p:xfrm>
        <a:graphic>
          <a:graphicData uri="http://schemas.openxmlformats.org/drawingml/2006/table">
            <a:tbl>
              <a:tblPr/>
              <a:tblGrid>
                <a:gridCol w="281798">
                  <a:extLst>
                    <a:ext uri="{9D8B030D-6E8A-4147-A177-3AD203B41FA5}">
                      <a16:colId xmlns:a16="http://schemas.microsoft.com/office/drawing/2014/main" val="2325621128"/>
                    </a:ext>
                  </a:extLst>
                </a:gridCol>
                <a:gridCol w="281798">
                  <a:extLst>
                    <a:ext uri="{9D8B030D-6E8A-4147-A177-3AD203B41FA5}">
                      <a16:colId xmlns:a16="http://schemas.microsoft.com/office/drawing/2014/main" val="3319379872"/>
                    </a:ext>
                  </a:extLst>
                </a:gridCol>
                <a:gridCol w="281798">
                  <a:extLst>
                    <a:ext uri="{9D8B030D-6E8A-4147-A177-3AD203B41FA5}">
                      <a16:colId xmlns:a16="http://schemas.microsoft.com/office/drawing/2014/main" val="3877763538"/>
                    </a:ext>
                  </a:extLst>
                </a:gridCol>
                <a:gridCol w="2953235">
                  <a:extLst>
                    <a:ext uri="{9D8B030D-6E8A-4147-A177-3AD203B41FA5}">
                      <a16:colId xmlns:a16="http://schemas.microsoft.com/office/drawing/2014/main" val="2172358839"/>
                    </a:ext>
                  </a:extLst>
                </a:gridCol>
                <a:gridCol w="755216">
                  <a:extLst>
                    <a:ext uri="{9D8B030D-6E8A-4147-A177-3AD203B41FA5}">
                      <a16:colId xmlns:a16="http://schemas.microsoft.com/office/drawing/2014/main" val="3854311320"/>
                    </a:ext>
                  </a:extLst>
                </a:gridCol>
                <a:gridCol w="755216">
                  <a:extLst>
                    <a:ext uri="{9D8B030D-6E8A-4147-A177-3AD203B41FA5}">
                      <a16:colId xmlns:a16="http://schemas.microsoft.com/office/drawing/2014/main" val="1068829001"/>
                    </a:ext>
                  </a:extLst>
                </a:gridCol>
                <a:gridCol w="755216">
                  <a:extLst>
                    <a:ext uri="{9D8B030D-6E8A-4147-A177-3AD203B41FA5}">
                      <a16:colId xmlns:a16="http://schemas.microsoft.com/office/drawing/2014/main" val="1778437738"/>
                    </a:ext>
                  </a:extLst>
                </a:gridCol>
                <a:gridCol w="676314">
                  <a:extLst>
                    <a:ext uri="{9D8B030D-6E8A-4147-A177-3AD203B41FA5}">
                      <a16:colId xmlns:a16="http://schemas.microsoft.com/office/drawing/2014/main" val="842784203"/>
                    </a:ext>
                  </a:extLst>
                </a:gridCol>
                <a:gridCol w="687586">
                  <a:extLst>
                    <a:ext uri="{9D8B030D-6E8A-4147-A177-3AD203B41FA5}">
                      <a16:colId xmlns:a16="http://schemas.microsoft.com/office/drawing/2014/main" val="548160404"/>
                    </a:ext>
                  </a:extLst>
                </a:gridCol>
                <a:gridCol w="687586">
                  <a:extLst>
                    <a:ext uri="{9D8B030D-6E8A-4147-A177-3AD203B41FA5}">
                      <a16:colId xmlns:a16="http://schemas.microsoft.com/office/drawing/2014/main" val="286003737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4695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6764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68.401.276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23.706.853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9690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3.283.356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105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996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011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38826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40296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524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749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3500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2917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969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9855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1107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838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6196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675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686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NACIONAL DEL SERVICIO CIVIL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5722D6D-63F9-41BA-A33D-CE723BF6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2D5CE6-F72D-4246-BB36-AF7FD65E0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17842"/>
              </p:ext>
            </p:extLst>
          </p:nvPr>
        </p:nvGraphicFramePr>
        <p:xfrm>
          <a:off x="470382" y="1882980"/>
          <a:ext cx="8062059" cy="2050079"/>
        </p:xfrm>
        <a:graphic>
          <a:graphicData uri="http://schemas.openxmlformats.org/drawingml/2006/table">
            <a:tbl>
              <a:tblPr/>
              <a:tblGrid>
                <a:gridCol w="279933">
                  <a:extLst>
                    <a:ext uri="{9D8B030D-6E8A-4147-A177-3AD203B41FA5}">
                      <a16:colId xmlns:a16="http://schemas.microsoft.com/office/drawing/2014/main" val="3479322801"/>
                    </a:ext>
                  </a:extLst>
                </a:gridCol>
                <a:gridCol w="279933">
                  <a:extLst>
                    <a:ext uri="{9D8B030D-6E8A-4147-A177-3AD203B41FA5}">
                      <a16:colId xmlns:a16="http://schemas.microsoft.com/office/drawing/2014/main" val="3869182090"/>
                    </a:ext>
                  </a:extLst>
                </a:gridCol>
                <a:gridCol w="279933">
                  <a:extLst>
                    <a:ext uri="{9D8B030D-6E8A-4147-A177-3AD203B41FA5}">
                      <a16:colId xmlns:a16="http://schemas.microsoft.com/office/drawing/2014/main" val="350558011"/>
                    </a:ext>
                  </a:extLst>
                </a:gridCol>
                <a:gridCol w="2933693">
                  <a:extLst>
                    <a:ext uri="{9D8B030D-6E8A-4147-A177-3AD203B41FA5}">
                      <a16:colId xmlns:a16="http://schemas.microsoft.com/office/drawing/2014/main" val="1480984614"/>
                    </a:ext>
                  </a:extLst>
                </a:gridCol>
                <a:gridCol w="750219">
                  <a:extLst>
                    <a:ext uri="{9D8B030D-6E8A-4147-A177-3AD203B41FA5}">
                      <a16:colId xmlns:a16="http://schemas.microsoft.com/office/drawing/2014/main" val="1937644811"/>
                    </a:ext>
                  </a:extLst>
                </a:gridCol>
                <a:gridCol w="750219">
                  <a:extLst>
                    <a:ext uri="{9D8B030D-6E8A-4147-A177-3AD203B41FA5}">
                      <a16:colId xmlns:a16="http://schemas.microsoft.com/office/drawing/2014/main" val="12760004"/>
                    </a:ext>
                  </a:extLst>
                </a:gridCol>
                <a:gridCol w="750219">
                  <a:extLst>
                    <a:ext uri="{9D8B030D-6E8A-4147-A177-3AD203B41FA5}">
                      <a16:colId xmlns:a16="http://schemas.microsoft.com/office/drawing/2014/main" val="497738024"/>
                    </a:ext>
                  </a:extLst>
                </a:gridCol>
                <a:gridCol w="671838">
                  <a:extLst>
                    <a:ext uri="{9D8B030D-6E8A-4147-A177-3AD203B41FA5}">
                      <a16:colId xmlns:a16="http://schemas.microsoft.com/office/drawing/2014/main" val="1907328887"/>
                    </a:ext>
                  </a:extLst>
                </a:gridCol>
                <a:gridCol w="683036">
                  <a:extLst>
                    <a:ext uri="{9D8B030D-6E8A-4147-A177-3AD203B41FA5}">
                      <a16:colId xmlns:a16="http://schemas.microsoft.com/office/drawing/2014/main" val="1801654266"/>
                    </a:ext>
                  </a:extLst>
                </a:gridCol>
                <a:gridCol w="683036">
                  <a:extLst>
                    <a:ext uri="{9D8B030D-6E8A-4147-A177-3AD203B41FA5}">
                      <a16:colId xmlns:a16="http://schemas.microsoft.com/office/drawing/2014/main" val="410990480"/>
                    </a:ext>
                  </a:extLst>
                </a:gridCol>
              </a:tblGrid>
              <a:tr h="176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680048"/>
                  </a:ext>
                </a:extLst>
              </a:tr>
              <a:tr h="282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108203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2.223.375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212938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1.230.524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72163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900.469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35156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638099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26509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5775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623510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794616"/>
                  </a:ext>
                </a:extLst>
              </a:tr>
              <a:tr h="176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927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en marzo ascendió a </a:t>
            </a:r>
            <a:r>
              <a:rPr lang="es-CL" sz="1600" b="1" dirty="0">
                <a:latin typeface="+mn-lt"/>
              </a:rPr>
              <a:t>$63.761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12,7%</a:t>
            </a:r>
            <a:r>
              <a:rPr lang="es-CL" sz="1600" dirty="0">
                <a:latin typeface="+mn-lt"/>
              </a:rPr>
              <a:t> respecto al presupuesto inicial, erogación en línea con la registrada a igual mes del año 2017, levemente mayor en 0,6 puntos porcentuales respecto al gasto acumulado a igual periodo del año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considera modificaciones por </a:t>
            </a:r>
            <a:r>
              <a:rPr lang="es-CL" sz="1600" b="1" dirty="0">
                <a:latin typeface="+mn-lt"/>
              </a:rPr>
              <a:t>$1.921 millones</a:t>
            </a:r>
            <a:r>
              <a:rPr lang="es-CL" sz="1600" dirty="0">
                <a:latin typeface="+mn-lt"/>
              </a:rPr>
              <a:t>, incrementando principalmente los subtítulos 34 “servicio de la deuda” ($1.579 millones); 29 “adquisición de activos no financieros” ($2.266 millones);  y, el subtítulo 23 “prestaciones de seguridad social” ($2.131 millones); mientras que los subtítulos que presentan reducciones son el 21 “gastos en personal” ($4.035 millones); y, 24 “transferencias corrientes” ($254 millones)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Respecto a los subtítulos, a la fecha el mayor gasto se registra en los subtítulo 23 “prestaciones de seguridad social” con una ejecución de </a:t>
            </a:r>
            <a:r>
              <a:rPr lang="es-CL" sz="1600" b="1" dirty="0">
                <a:latin typeface="+mn-lt"/>
              </a:rPr>
              <a:t>374% </a:t>
            </a:r>
            <a:r>
              <a:rPr lang="es-CL" sz="1600" dirty="0">
                <a:latin typeface="+mn-lt"/>
              </a:rPr>
              <a:t>explicada por la aplicación de la ley de Incentivo al Retiro; y, subtítulo 34 “servicio de la deuda” con una ejecución de</a:t>
            </a:r>
            <a:r>
              <a:rPr lang="es-CL" sz="1600" b="1" dirty="0">
                <a:latin typeface="+mn-lt"/>
              </a:rPr>
              <a:t> 355,3%</a:t>
            </a:r>
            <a:r>
              <a:rPr lang="es-CL" sz="1600" dirty="0">
                <a:latin typeface="+mn-lt"/>
              </a:rPr>
              <a:t> gasto </a:t>
            </a:r>
            <a:r>
              <a:rPr lang="es-CL" sz="1600" dirty="0"/>
              <a:t>destinado a</a:t>
            </a:r>
            <a:r>
              <a:rPr lang="es-CL" sz="1600" dirty="0">
                <a:latin typeface="+mn-lt"/>
              </a:rPr>
              <a:t>l pago de las obligaciones devengadas al 31 de diciembre de 2017 </a:t>
            </a:r>
            <a:r>
              <a:rPr lang="es-CL" sz="1600" dirty="0"/>
              <a:t>(deuda flotante).  De los cuales, </a:t>
            </a:r>
            <a:r>
              <a:rPr lang="es-CL" sz="1600" b="1" u="sng" dirty="0"/>
              <a:t>la Dirección de Presupuestos, el Servicio De Impuestos Internos, el Servicio Nacional de Aduanas y la Superintendencia de Casinos de Juego</a:t>
            </a:r>
            <a:r>
              <a:rPr lang="es-CL" sz="1600" u="sng" dirty="0"/>
              <a:t> No presentan los Decretos modificatorios respectivos</a:t>
            </a:r>
            <a:r>
              <a:rPr lang="es-CL" sz="1600" b="1" i="1" dirty="0">
                <a:latin typeface="+mn-lt"/>
              </a:rPr>
              <a:t>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UNIDAD DE ANÁLISIS FINANCIERO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3D6BF88-7942-4E98-A2B2-864C66D5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EC07B9-9837-4CC1-8D28-95583E5DF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175891"/>
              </p:ext>
            </p:extLst>
          </p:nvPr>
        </p:nvGraphicFramePr>
        <p:xfrm>
          <a:off x="500061" y="1916426"/>
          <a:ext cx="8125071" cy="2234562"/>
        </p:xfrm>
        <a:graphic>
          <a:graphicData uri="http://schemas.openxmlformats.org/drawingml/2006/table">
            <a:tbl>
              <a:tblPr/>
              <a:tblGrid>
                <a:gridCol w="282120">
                  <a:extLst>
                    <a:ext uri="{9D8B030D-6E8A-4147-A177-3AD203B41FA5}">
                      <a16:colId xmlns:a16="http://schemas.microsoft.com/office/drawing/2014/main" val="616831444"/>
                    </a:ext>
                  </a:extLst>
                </a:gridCol>
                <a:gridCol w="282120">
                  <a:extLst>
                    <a:ext uri="{9D8B030D-6E8A-4147-A177-3AD203B41FA5}">
                      <a16:colId xmlns:a16="http://schemas.microsoft.com/office/drawing/2014/main" val="993717817"/>
                    </a:ext>
                  </a:extLst>
                </a:gridCol>
                <a:gridCol w="282120">
                  <a:extLst>
                    <a:ext uri="{9D8B030D-6E8A-4147-A177-3AD203B41FA5}">
                      <a16:colId xmlns:a16="http://schemas.microsoft.com/office/drawing/2014/main" val="2609484665"/>
                    </a:ext>
                  </a:extLst>
                </a:gridCol>
                <a:gridCol w="2956625">
                  <a:extLst>
                    <a:ext uri="{9D8B030D-6E8A-4147-A177-3AD203B41FA5}">
                      <a16:colId xmlns:a16="http://schemas.microsoft.com/office/drawing/2014/main" val="2585445934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2410162885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1020639742"/>
                    </a:ext>
                  </a:extLst>
                </a:gridCol>
                <a:gridCol w="756083">
                  <a:extLst>
                    <a:ext uri="{9D8B030D-6E8A-4147-A177-3AD203B41FA5}">
                      <a16:colId xmlns:a16="http://schemas.microsoft.com/office/drawing/2014/main" val="1903553908"/>
                    </a:ext>
                  </a:extLst>
                </a:gridCol>
                <a:gridCol w="677089">
                  <a:extLst>
                    <a:ext uri="{9D8B030D-6E8A-4147-A177-3AD203B41FA5}">
                      <a16:colId xmlns:a16="http://schemas.microsoft.com/office/drawing/2014/main" val="1942558085"/>
                    </a:ext>
                  </a:extLst>
                </a:gridCol>
                <a:gridCol w="688374">
                  <a:extLst>
                    <a:ext uri="{9D8B030D-6E8A-4147-A177-3AD203B41FA5}">
                      <a16:colId xmlns:a16="http://schemas.microsoft.com/office/drawing/2014/main" val="712483707"/>
                    </a:ext>
                  </a:extLst>
                </a:gridCol>
                <a:gridCol w="688374">
                  <a:extLst>
                    <a:ext uri="{9D8B030D-6E8A-4147-A177-3AD203B41FA5}">
                      <a16:colId xmlns:a16="http://schemas.microsoft.com/office/drawing/2014/main" val="135777204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3402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10408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3.436.659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070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631.660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882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259.575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5731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5549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3678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9000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1519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5856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8462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54325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100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CASINOS DE JUEGO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AACECF0-6125-44D3-9241-D53E4172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30F576-48A7-4700-BCCF-7E23F7EE1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154201"/>
              </p:ext>
            </p:extLst>
          </p:nvPr>
        </p:nvGraphicFramePr>
        <p:xfrm>
          <a:off x="448664" y="1988065"/>
          <a:ext cx="8083774" cy="2016997"/>
        </p:xfrm>
        <a:graphic>
          <a:graphicData uri="http://schemas.openxmlformats.org/drawingml/2006/table">
            <a:tbl>
              <a:tblPr/>
              <a:tblGrid>
                <a:gridCol w="277984">
                  <a:extLst>
                    <a:ext uri="{9D8B030D-6E8A-4147-A177-3AD203B41FA5}">
                      <a16:colId xmlns:a16="http://schemas.microsoft.com/office/drawing/2014/main" val="2162968946"/>
                    </a:ext>
                  </a:extLst>
                </a:gridCol>
                <a:gridCol w="277984">
                  <a:extLst>
                    <a:ext uri="{9D8B030D-6E8A-4147-A177-3AD203B41FA5}">
                      <a16:colId xmlns:a16="http://schemas.microsoft.com/office/drawing/2014/main" val="174019370"/>
                    </a:ext>
                  </a:extLst>
                </a:gridCol>
                <a:gridCol w="277984">
                  <a:extLst>
                    <a:ext uri="{9D8B030D-6E8A-4147-A177-3AD203B41FA5}">
                      <a16:colId xmlns:a16="http://schemas.microsoft.com/office/drawing/2014/main" val="464520716"/>
                    </a:ext>
                  </a:extLst>
                </a:gridCol>
                <a:gridCol w="2913272">
                  <a:extLst>
                    <a:ext uri="{9D8B030D-6E8A-4147-A177-3AD203B41FA5}">
                      <a16:colId xmlns:a16="http://schemas.microsoft.com/office/drawing/2014/main" val="3786384222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1233876272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3469651589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54011785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925851908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1559981063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832777589"/>
                    </a:ext>
                  </a:extLst>
                </a:gridCol>
              </a:tblGrid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122937"/>
                  </a:ext>
                </a:extLst>
              </a:tr>
              <a:tr h="278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243516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1.103.013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431496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659.630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01516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1.441.743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1.386.909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202.130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920554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789483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71884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669120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087557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1368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309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DEFENSA DEL ESTADO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64B0460-1E27-4446-8CD2-E3B51B3F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D6E0AE-656F-4EE9-86E6-9F7A98933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569716"/>
              </p:ext>
            </p:extLst>
          </p:nvPr>
        </p:nvGraphicFramePr>
        <p:xfrm>
          <a:off x="500062" y="1988840"/>
          <a:ext cx="8032373" cy="1728193"/>
        </p:xfrm>
        <a:graphic>
          <a:graphicData uri="http://schemas.openxmlformats.org/drawingml/2006/table">
            <a:tbl>
              <a:tblPr/>
              <a:tblGrid>
                <a:gridCol w="276216">
                  <a:extLst>
                    <a:ext uri="{9D8B030D-6E8A-4147-A177-3AD203B41FA5}">
                      <a16:colId xmlns:a16="http://schemas.microsoft.com/office/drawing/2014/main" val="4165381666"/>
                    </a:ext>
                  </a:extLst>
                </a:gridCol>
                <a:gridCol w="276216">
                  <a:extLst>
                    <a:ext uri="{9D8B030D-6E8A-4147-A177-3AD203B41FA5}">
                      <a16:colId xmlns:a16="http://schemas.microsoft.com/office/drawing/2014/main" val="2907587501"/>
                    </a:ext>
                  </a:extLst>
                </a:gridCol>
                <a:gridCol w="276216">
                  <a:extLst>
                    <a:ext uri="{9D8B030D-6E8A-4147-A177-3AD203B41FA5}">
                      <a16:colId xmlns:a16="http://schemas.microsoft.com/office/drawing/2014/main" val="2666392566"/>
                    </a:ext>
                  </a:extLst>
                </a:gridCol>
                <a:gridCol w="2894749">
                  <a:extLst>
                    <a:ext uri="{9D8B030D-6E8A-4147-A177-3AD203B41FA5}">
                      <a16:colId xmlns:a16="http://schemas.microsoft.com/office/drawing/2014/main" val="2970536534"/>
                    </a:ext>
                  </a:extLst>
                </a:gridCol>
                <a:gridCol w="740260">
                  <a:extLst>
                    <a:ext uri="{9D8B030D-6E8A-4147-A177-3AD203B41FA5}">
                      <a16:colId xmlns:a16="http://schemas.microsoft.com/office/drawing/2014/main" val="3573411924"/>
                    </a:ext>
                  </a:extLst>
                </a:gridCol>
                <a:gridCol w="740260">
                  <a:extLst>
                    <a:ext uri="{9D8B030D-6E8A-4147-A177-3AD203B41FA5}">
                      <a16:colId xmlns:a16="http://schemas.microsoft.com/office/drawing/2014/main" val="2592665268"/>
                    </a:ext>
                  </a:extLst>
                </a:gridCol>
                <a:gridCol w="740260">
                  <a:extLst>
                    <a:ext uri="{9D8B030D-6E8A-4147-A177-3AD203B41FA5}">
                      <a16:colId xmlns:a16="http://schemas.microsoft.com/office/drawing/2014/main" val="4028434117"/>
                    </a:ext>
                  </a:extLst>
                </a:gridCol>
                <a:gridCol w="740260">
                  <a:extLst>
                    <a:ext uri="{9D8B030D-6E8A-4147-A177-3AD203B41FA5}">
                      <a16:colId xmlns:a16="http://schemas.microsoft.com/office/drawing/2014/main" val="2782517721"/>
                    </a:ext>
                  </a:extLst>
                </a:gridCol>
                <a:gridCol w="673968">
                  <a:extLst>
                    <a:ext uri="{9D8B030D-6E8A-4147-A177-3AD203B41FA5}">
                      <a16:colId xmlns:a16="http://schemas.microsoft.com/office/drawing/2014/main" val="106457417"/>
                    </a:ext>
                  </a:extLst>
                </a:gridCol>
                <a:gridCol w="673968">
                  <a:extLst>
                    <a:ext uri="{9D8B030D-6E8A-4147-A177-3AD203B41FA5}">
                      <a16:colId xmlns:a16="http://schemas.microsoft.com/office/drawing/2014/main" val="1113073173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854327"/>
                  </a:ext>
                </a:extLst>
              </a:tr>
              <a:tr h="2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19179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21.239.753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4.823.028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6844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4.421.907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39578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237.556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30477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46241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618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2362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427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PARA EL MERCADO FINANCIERO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5B82FF6-F108-4A54-B3DA-8FCF3607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82C2EC-F475-47B3-8781-D79B89A1D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865868"/>
              </p:ext>
            </p:extLst>
          </p:nvPr>
        </p:nvGraphicFramePr>
        <p:xfrm>
          <a:off x="486374" y="2021023"/>
          <a:ext cx="8138763" cy="2776134"/>
        </p:xfrm>
        <a:graphic>
          <a:graphicData uri="http://schemas.openxmlformats.org/drawingml/2006/table">
            <a:tbl>
              <a:tblPr/>
              <a:tblGrid>
                <a:gridCol w="279875">
                  <a:extLst>
                    <a:ext uri="{9D8B030D-6E8A-4147-A177-3AD203B41FA5}">
                      <a16:colId xmlns:a16="http://schemas.microsoft.com/office/drawing/2014/main" val="1974949659"/>
                    </a:ext>
                  </a:extLst>
                </a:gridCol>
                <a:gridCol w="279875">
                  <a:extLst>
                    <a:ext uri="{9D8B030D-6E8A-4147-A177-3AD203B41FA5}">
                      <a16:colId xmlns:a16="http://schemas.microsoft.com/office/drawing/2014/main" val="3974322680"/>
                    </a:ext>
                  </a:extLst>
                </a:gridCol>
                <a:gridCol w="279875">
                  <a:extLst>
                    <a:ext uri="{9D8B030D-6E8A-4147-A177-3AD203B41FA5}">
                      <a16:colId xmlns:a16="http://schemas.microsoft.com/office/drawing/2014/main" val="2031497514"/>
                    </a:ext>
                  </a:extLst>
                </a:gridCol>
                <a:gridCol w="2933088">
                  <a:extLst>
                    <a:ext uri="{9D8B030D-6E8A-4147-A177-3AD203B41FA5}">
                      <a16:colId xmlns:a16="http://schemas.microsoft.com/office/drawing/2014/main" val="4026696609"/>
                    </a:ext>
                  </a:extLst>
                </a:gridCol>
                <a:gridCol w="750065">
                  <a:extLst>
                    <a:ext uri="{9D8B030D-6E8A-4147-A177-3AD203B41FA5}">
                      <a16:colId xmlns:a16="http://schemas.microsoft.com/office/drawing/2014/main" val="487371058"/>
                    </a:ext>
                  </a:extLst>
                </a:gridCol>
                <a:gridCol w="750065">
                  <a:extLst>
                    <a:ext uri="{9D8B030D-6E8A-4147-A177-3AD203B41FA5}">
                      <a16:colId xmlns:a16="http://schemas.microsoft.com/office/drawing/2014/main" val="3980537510"/>
                    </a:ext>
                  </a:extLst>
                </a:gridCol>
                <a:gridCol w="750065">
                  <a:extLst>
                    <a:ext uri="{9D8B030D-6E8A-4147-A177-3AD203B41FA5}">
                      <a16:colId xmlns:a16="http://schemas.microsoft.com/office/drawing/2014/main" val="3019140258"/>
                    </a:ext>
                  </a:extLst>
                </a:gridCol>
                <a:gridCol w="750065">
                  <a:extLst>
                    <a:ext uri="{9D8B030D-6E8A-4147-A177-3AD203B41FA5}">
                      <a16:colId xmlns:a16="http://schemas.microsoft.com/office/drawing/2014/main" val="4232961558"/>
                    </a:ext>
                  </a:extLst>
                </a:gridCol>
                <a:gridCol w="682895">
                  <a:extLst>
                    <a:ext uri="{9D8B030D-6E8A-4147-A177-3AD203B41FA5}">
                      <a16:colId xmlns:a16="http://schemas.microsoft.com/office/drawing/2014/main" val="2663160761"/>
                    </a:ext>
                  </a:extLst>
                </a:gridCol>
                <a:gridCol w="682895">
                  <a:extLst>
                    <a:ext uri="{9D8B030D-6E8A-4147-A177-3AD203B41FA5}">
                      <a16:colId xmlns:a16="http://schemas.microsoft.com/office/drawing/2014/main" val="4154319759"/>
                    </a:ext>
                  </a:extLst>
                </a:gridCol>
              </a:tblGrid>
              <a:tr h="167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584903"/>
                  </a:ext>
                </a:extLst>
              </a:tr>
              <a:tr h="267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57119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4.083.135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279338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3.740.298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94451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40500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79957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225432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997018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67942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39871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443997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158351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92399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43463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14978"/>
                  </a:ext>
                </a:extLst>
              </a:tr>
              <a:tr h="16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97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75,3%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(36,9%),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(14%), el </a:t>
            </a:r>
            <a:r>
              <a:rPr lang="es-CL" sz="1600" b="1" dirty="0"/>
              <a:t>Servicio de Tesorería </a:t>
            </a:r>
            <a:r>
              <a:rPr lang="es-CL" sz="1600" dirty="0"/>
              <a:t>(10,8%)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(13,5%), los que al mes de marzo alcanzaron niveles de ejecución de 3</a:t>
            </a:r>
            <a:r>
              <a:rPr lang="es-CL" sz="1600" b="1" dirty="0"/>
              <a:t>1,2%, 28,6%, 30,2% y 34,7%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Presupuestos</a:t>
            </a:r>
            <a:r>
              <a:rPr lang="es-CL" sz="1600" dirty="0"/>
              <a:t> es la que presenta el mayor avance con un 39%, explicado principalmente por el mayor gasto en “deuda flotante” que a la fecha observa una ejecución de $2.987 millones sin que se registren los respectivos decretos modificatorios, gasto que representa el 36% de la erogación efectuada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el </a:t>
            </a:r>
            <a:r>
              <a:rPr lang="es-CL" sz="1600" b="1" dirty="0"/>
              <a:t>Programa Exportación de Servicios </a:t>
            </a:r>
            <a:r>
              <a:rPr lang="es-CL" sz="1600" dirty="0"/>
              <a:t>es el que presenta la erogación menor con un 0,4%.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BD2275-37F7-440C-8B6E-1F9D90E1A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485126"/>
              </p:ext>
            </p:extLst>
          </p:nvPr>
        </p:nvGraphicFramePr>
        <p:xfrm>
          <a:off x="470382" y="1868116"/>
          <a:ext cx="8145441" cy="2332688"/>
        </p:xfrm>
        <a:graphic>
          <a:graphicData uri="http://schemas.openxmlformats.org/drawingml/2006/table">
            <a:tbl>
              <a:tblPr/>
              <a:tblGrid>
                <a:gridCol w="801093">
                  <a:extLst>
                    <a:ext uri="{9D8B030D-6E8A-4147-A177-3AD203B41FA5}">
                      <a16:colId xmlns:a16="http://schemas.microsoft.com/office/drawing/2014/main" val="355944748"/>
                    </a:ext>
                  </a:extLst>
                </a:gridCol>
                <a:gridCol w="2681270">
                  <a:extLst>
                    <a:ext uri="{9D8B030D-6E8A-4147-A177-3AD203B41FA5}">
                      <a16:colId xmlns:a16="http://schemas.microsoft.com/office/drawing/2014/main" val="1946397707"/>
                    </a:ext>
                  </a:extLst>
                </a:gridCol>
                <a:gridCol w="801093">
                  <a:extLst>
                    <a:ext uri="{9D8B030D-6E8A-4147-A177-3AD203B41FA5}">
                      <a16:colId xmlns:a16="http://schemas.microsoft.com/office/drawing/2014/main" val="1762995173"/>
                    </a:ext>
                  </a:extLst>
                </a:gridCol>
                <a:gridCol w="801093">
                  <a:extLst>
                    <a:ext uri="{9D8B030D-6E8A-4147-A177-3AD203B41FA5}">
                      <a16:colId xmlns:a16="http://schemas.microsoft.com/office/drawing/2014/main" val="1197393108"/>
                    </a:ext>
                  </a:extLst>
                </a:gridCol>
                <a:gridCol w="801093">
                  <a:extLst>
                    <a:ext uri="{9D8B030D-6E8A-4147-A177-3AD203B41FA5}">
                      <a16:colId xmlns:a16="http://schemas.microsoft.com/office/drawing/2014/main" val="2196243089"/>
                    </a:ext>
                  </a:extLst>
                </a:gridCol>
                <a:gridCol w="801093">
                  <a:extLst>
                    <a:ext uri="{9D8B030D-6E8A-4147-A177-3AD203B41FA5}">
                      <a16:colId xmlns:a16="http://schemas.microsoft.com/office/drawing/2014/main" val="1407698830"/>
                    </a:ext>
                  </a:extLst>
                </a:gridCol>
                <a:gridCol w="729353">
                  <a:extLst>
                    <a:ext uri="{9D8B030D-6E8A-4147-A177-3AD203B41FA5}">
                      <a16:colId xmlns:a16="http://schemas.microsoft.com/office/drawing/2014/main" val="3555786244"/>
                    </a:ext>
                  </a:extLst>
                </a:gridCol>
                <a:gridCol w="729353">
                  <a:extLst>
                    <a:ext uri="{9D8B030D-6E8A-4147-A177-3AD203B41FA5}">
                      <a16:colId xmlns:a16="http://schemas.microsoft.com/office/drawing/2014/main" val="466469926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548760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2970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500.945.726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502.866.841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1.921.115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147.303.410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4309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346.094.259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342.058.844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-4.035.415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88.223.990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6153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68.240.360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68.419.026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178.666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13.905.282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5533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2.131.411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2.131.411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7.971.845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5741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20.941.678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20.687.352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-254.326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2.686.878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1243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98051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1922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13.065.155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15.331.655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1.136.113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6272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682.548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682.548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0669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2.467.092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4.046.537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1.579.445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14.375.727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86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28764970-A4C6-49A3-9892-D10C3C36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3CDF4C7-D3C2-4CD8-9D81-82FBF9362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5" y="1882101"/>
            <a:ext cx="4087440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DD04FF5-8484-4EE5-B6A3-108F7E22F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221" y="1882101"/>
            <a:ext cx="4087441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C691897D-A044-4029-ACFC-A70D9332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846EEF7-B63E-4D66-9C64-2F3A4A62C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40323"/>
              </p:ext>
            </p:extLst>
          </p:nvPr>
        </p:nvGraphicFramePr>
        <p:xfrm>
          <a:off x="500062" y="1700808"/>
          <a:ext cx="8115763" cy="3777056"/>
        </p:xfrm>
        <a:graphic>
          <a:graphicData uri="http://schemas.openxmlformats.org/drawingml/2006/table">
            <a:tbl>
              <a:tblPr/>
              <a:tblGrid>
                <a:gridCol w="305450">
                  <a:extLst>
                    <a:ext uri="{9D8B030D-6E8A-4147-A177-3AD203B41FA5}">
                      <a16:colId xmlns:a16="http://schemas.microsoft.com/office/drawing/2014/main" val="1258284322"/>
                    </a:ext>
                  </a:extLst>
                </a:gridCol>
                <a:gridCol w="305450">
                  <a:extLst>
                    <a:ext uri="{9D8B030D-6E8A-4147-A177-3AD203B41FA5}">
                      <a16:colId xmlns:a16="http://schemas.microsoft.com/office/drawing/2014/main" val="1872024167"/>
                    </a:ext>
                  </a:extLst>
                </a:gridCol>
                <a:gridCol w="2739871">
                  <a:extLst>
                    <a:ext uri="{9D8B030D-6E8A-4147-A177-3AD203B41FA5}">
                      <a16:colId xmlns:a16="http://schemas.microsoft.com/office/drawing/2014/main" val="547089485"/>
                    </a:ext>
                  </a:extLst>
                </a:gridCol>
                <a:gridCol w="818601">
                  <a:extLst>
                    <a:ext uri="{9D8B030D-6E8A-4147-A177-3AD203B41FA5}">
                      <a16:colId xmlns:a16="http://schemas.microsoft.com/office/drawing/2014/main" val="157062098"/>
                    </a:ext>
                  </a:extLst>
                </a:gridCol>
                <a:gridCol w="818601">
                  <a:extLst>
                    <a:ext uri="{9D8B030D-6E8A-4147-A177-3AD203B41FA5}">
                      <a16:colId xmlns:a16="http://schemas.microsoft.com/office/drawing/2014/main" val="4180652451"/>
                    </a:ext>
                  </a:extLst>
                </a:gridCol>
                <a:gridCol w="818601">
                  <a:extLst>
                    <a:ext uri="{9D8B030D-6E8A-4147-A177-3AD203B41FA5}">
                      <a16:colId xmlns:a16="http://schemas.microsoft.com/office/drawing/2014/main" val="4121184280"/>
                    </a:ext>
                  </a:extLst>
                </a:gridCol>
                <a:gridCol w="818601">
                  <a:extLst>
                    <a:ext uri="{9D8B030D-6E8A-4147-A177-3AD203B41FA5}">
                      <a16:colId xmlns:a16="http://schemas.microsoft.com/office/drawing/2014/main" val="3932100868"/>
                    </a:ext>
                  </a:extLst>
                </a:gridCol>
                <a:gridCol w="745294">
                  <a:extLst>
                    <a:ext uri="{9D8B030D-6E8A-4147-A177-3AD203B41FA5}">
                      <a16:colId xmlns:a16="http://schemas.microsoft.com/office/drawing/2014/main" val="3546175536"/>
                    </a:ext>
                  </a:extLst>
                </a:gridCol>
                <a:gridCol w="745294">
                  <a:extLst>
                    <a:ext uri="{9D8B030D-6E8A-4147-A177-3AD203B41FA5}">
                      <a16:colId xmlns:a16="http://schemas.microsoft.com/office/drawing/2014/main" val="2377864792"/>
                    </a:ext>
                  </a:extLst>
                </a:gridCol>
              </a:tblGrid>
              <a:tr h="17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868374"/>
                  </a:ext>
                </a:extLst>
              </a:tr>
              <a:tr h="285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786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34.989.066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34.734.266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5.687.329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335049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y Administración General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1.563.124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45186"/>
                  </a:ext>
                </a:extLst>
              </a:tr>
              <a:tr h="285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Unidad Administradora de los Tribunales Tributarios y Aduaneros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1.989.300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38707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Integrado de Comercio Exterior (SICEX)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877.458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07500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Modernización Sector Público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8.799.285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1.239.685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994936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Exportación de Servicios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11554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21.241.124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295.025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8.279.922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02623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57.938.667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36064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70.698.854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300.971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20.239.097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51965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55.419.994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16.725.544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923157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1.832.112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469900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36762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68.401.276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470.882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23.706.853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54847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2.223.375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671093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3.436.659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891.742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13749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1.103.013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449494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21.239.753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4.823.028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44378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4.083.135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7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D2AA644-0A10-4832-841D-BB90112D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FCE7D4-73C5-4992-A6CD-B24E518FA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179244"/>
              </p:ext>
            </p:extLst>
          </p:nvPr>
        </p:nvGraphicFramePr>
        <p:xfrm>
          <a:off x="445072" y="1874951"/>
          <a:ext cx="8170753" cy="3154676"/>
        </p:xfrm>
        <a:graphic>
          <a:graphicData uri="http://schemas.openxmlformats.org/drawingml/2006/table">
            <a:tbl>
              <a:tblPr/>
              <a:tblGrid>
                <a:gridCol w="283707">
                  <a:extLst>
                    <a:ext uri="{9D8B030D-6E8A-4147-A177-3AD203B41FA5}">
                      <a16:colId xmlns:a16="http://schemas.microsoft.com/office/drawing/2014/main" val="2053991467"/>
                    </a:ext>
                  </a:extLst>
                </a:gridCol>
                <a:gridCol w="283707">
                  <a:extLst>
                    <a:ext uri="{9D8B030D-6E8A-4147-A177-3AD203B41FA5}">
                      <a16:colId xmlns:a16="http://schemas.microsoft.com/office/drawing/2014/main" val="947978835"/>
                    </a:ext>
                  </a:extLst>
                </a:gridCol>
                <a:gridCol w="283707">
                  <a:extLst>
                    <a:ext uri="{9D8B030D-6E8A-4147-A177-3AD203B41FA5}">
                      <a16:colId xmlns:a16="http://schemas.microsoft.com/office/drawing/2014/main" val="393479044"/>
                    </a:ext>
                  </a:extLst>
                </a:gridCol>
                <a:gridCol w="2973246">
                  <a:extLst>
                    <a:ext uri="{9D8B030D-6E8A-4147-A177-3AD203B41FA5}">
                      <a16:colId xmlns:a16="http://schemas.microsoft.com/office/drawing/2014/main" val="3078291462"/>
                    </a:ext>
                  </a:extLst>
                </a:gridCol>
                <a:gridCol w="760334">
                  <a:extLst>
                    <a:ext uri="{9D8B030D-6E8A-4147-A177-3AD203B41FA5}">
                      <a16:colId xmlns:a16="http://schemas.microsoft.com/office/drawing/2014/main" val="3754192662"/>
                    </a:ext>
                  </a:extLst>
                </a:gridCol>
                <a:gridCol w="760334">
                  <a:extLst>
                    <a:ext uri="{9D8B030D-6E8A-4147-A177-3AD203B41FA5}">
                      <a16:colId xmlns:a16="http://schemas.microsoft.com/office/drawing/2014/main" val="2865162812"/>
                    </a:ext>
                  </a:extLst>
                </a:gridCol>
                <a:gridCol w="760334">
                  <a:extLst>
                    <a:ext uri="{9D8B030D-6E8A-4147-A177-3AD203B41FA5}">
                      <a16:colId xmlns:a16="http://schemas.microsoft.com/office/drawing/2014/main" val="237442030"/>
                    </a:ext>
                  </a:extLst>
                </a:gridCol>
                <a:gridCol w="680896">
                  <a:extLst>
                    <a:ext uri="{9D8B030D-6E8A-4147-A177-3AD203B41FA5}">
                      <a16:colId xmlns:a16="http://schemas.microsoft.com/office/drawing/2014/main" val="2324978840"/>
                    </a:ext>
                  </a:extLst>
                </a:gridCol>
                <a:gridCol w="692244">
                  <a:extLst>
                    <a:ext uri="{9D8B030D-6E8A-4147-A177-3AD203B41FA5}">
                      <a16:colId xmlns:a16="http://schemas.microsoft.com/office/drawing/2014/main" val="2900737739"/>
                    </a:ext>
                  </a:extLst>
                </a:gridCol>
                <a:gridCol w="692244">
                  <a:extLst>
                    <a:ext uri="{9D8B030D-6E8A-4147-A177-3AD203B41FA5}">
                      <a16:colId xmlns:a16="http://schemas.microsoft.com/office/drawing/2014/main" val="3557931935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73275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269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587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1.224.539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0714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309.388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811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3128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73235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577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1778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1445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00443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25764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Fondos Soberanos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807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- OCDE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7034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207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8481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06492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1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06: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UNIDAD ADMINISTRADORA DE LOS TRIBUNALES TRIBUTARIOS Y ADUANEROS 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73EE509-E3EE-491C-B9BF-7FF9E7B18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DC828B-CEF8-46A0-87DB-BF340C34E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25008"/>
              </p:ext>
            </p:extLst>
          </p:nvPr>
        </p:nvGraphicFramePr>
        <p:xfrm>
          <a:off x="500062" y="1988840"/>
          <a:ext cx="8115763" cy="1512165"/>
        </p:xfrm>
        <a:graphic>
          <a:graphicData uri="http://schemas.openxmlformats.org/drawingml/2006/table">
            <a:tbl>
              <a:tblPr/>
              <a:tblGrid>
                <a:gridCol w="281798">
                  <a:extLst>
                    <a:ext uri="{9D8B030D-6E8A-4147-A177-3AD203B41FA5}">
                      <a16:colId xmlns:a16="http://schemas.microsoft.com/office/drawing/2014/main" val="2588014157"/>
                    </a:ext>
                  </a:extLst>
                </a:gridCol>
                <a:gridCol w="281798">
                  <a:extLst>
                    <a:ext uri="{9D8B030D-6E8A-4147-A177-3AD203B41FA5}">
                      <a16:colId xmlns:a16="http://schemas.microsoft.com/office/drawing/2014/main" val="1055042077"/>
                    </a:ext>
                  </a:extLst>
                </a:gridCol>
                <a:gridCol w="281798">
                  <a:extLst>
                    <a:ext uri="{9D8B030D-6E8A-4147-A177-3AD203B41FA5}">
                      <a16:colId xmlns:a16="http://schemas.microsoft.com/office/drawing/2014/main" val="1829500658"/>
                    </a:ext>
                  </a:extLst>
                </a:gridCol>
                <a:gridCol w="2953235">
                  <a:extLst>
                    <a:ext uri="{9D8B030D-6E8A-4147-A177-3AD203B41FA5}">
                      <a16:colId xmlns:a16="http://schemas.microsoft.com/office/drawing/2014/main" val="2013254133"/>
                    </a:ext>
                  </a:extLst>
                </a:gridCol>
                <a:gridCol w="755216">
                  <a:extLst>
                    <a:ext uri="{9D8B030D-6E8A-4147-A177-3AD203B41FA5}">
                      <a16:colId xmlns:a16="http://schemas.microsoft.com/office/drawing/2014/main" val="3132144596"/>
                    </a:ext>
                  </a:extLst>
                </a:gridCol>
                <a:gridCol w="755216">
                  <a:extLst>
                    <a:ext uri="{9D8B030D-6E8A-4147-A177-3AD203B41FA5}">
                      <a16:colId xmlns:a16="http://schemas.microsoft.com/office/drawing/2014/main" val="2338929915"/>
                    </a:ext>
                  </a:extLst>
                </a:gridCol>
                <a:gridCol w="755216">
                  <a:extLst>
                    <a:ext uri="{9D8B030D-6E8A-4147-A177-3AD203B41FA5}">
                      <a16:colId xmlns:a16="http://schemas.microsoft.com/office/drawing/2014/main" val="3477861828"/>
                    </a:ext>
                  </a:extLst>
                </a:gridCol>
                <a:gridCol w="676314">
                  <a:extLst>
                    <a:ext uri="{9D8B030D-6E8A-4147-A177-3AD203B41FA5}">
                      <a16:colId xmlns:a16="http://schemas.microsoft.com/office/drawing/2014/main" val="3866642280"/>
                    </a:ext>
                  </a:extLst>
                </a:gridCol>
                <a:gridCol w="687586">
                  <a:extLst>
                    <a:ext uri="{9D8B030D-6E8A-4147-A177-3AD203B41FA5}">
                      <a16:colId xmlns:a16="http://schemas.microsoft.com/office/drawing/2014/main" val="1478467371"/>
                    </a:ext>
                  </a:extLst>
                </a:gridCol>
                <a:gridCol w="687586">
                  <a:extLst>
                    <a:ext uri="{9D8B030D-6E8A-4147-A177-3AD203B41FA5}">
                      <a16:colId xmlns:a16="http://schemas.microsoft.com/office/drawing/2014/main" val="1683685515"/>
                    </a:ext>
                  </a:extLst>
                </a:gridCol>
              </a:tblGrid>
              <a:tr h="175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141768"/>
                  </a:ext>
                </a:extLst>
              </a:tr>
              <a:tr h="281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816208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1.989.300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77359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364.263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27556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05764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1.603.592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048721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1.603.592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325966"/>
                  </a:ext>
                </a:extLst>
              </a:tr>
              <a:tr h="175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1.603.592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92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INTEGRADO DE COMERCIO EXTERIOR (SICEX)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9B50637-679F-483E-A151-61BE025E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5BE401-3F9D-4190-9655-322D7B5C9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112149"/>
              </p:ext>
            </p:extLst>
          </p:nvPr>
        </p:nvGraphicFramePr>
        <p:xfrm>
          <a:off x="474968" y="1951869"/>
          <a:ext cx="8150167" cy="1905950"/>
        </p:xfrm>
        <a:graphic>
          <a:graphicData uri="http://schemas.openxmlformats.org/drawingml/2006/table">
            <a:tbl>
              <a:tblPr/>
              <a:tblGrid>
                <a:gridCol w="282992">
                  <a:extLst>
                    <a:ext uri="{9D8B030D-6E8A-4147-A177-3AD203B41FA5}">
                      <a16:colId xmlns:a16="http://schemas.microsoft.com/office/drawing/2014/main" val="224979157"/>
                    </a:ext>
                  </a:extLst>
                </a:gridCol>
                <a:gridCol w="282992">
                  <a:extLst>
                    <a:ext uri="{9D8B030D-6E8A-4147-A177-3AD203B41FA5}">
                      <a16:colId xmlns:a16="http://schemas.microsoft.com/office/drawing/2014/main" val="2766466716"/>
                    </a:ext>
                  </a:extLst>
                </a:gridCol>
                <a:gridCol w="282992">
                  <a:extLst>
                    <a:ext uri="{9D8B030D-6E8A-4147-A177-3AD203B41FA5}">
                      <a16:colId xmlns:a16="http://schemas.microsoft.com/office/drawing/2014/main" val="4153138314"/>
                    </a:ext>
                  </a:extLst>
                </a:gridCol>
                <a:gridCol w="2965755">
                  <a:extLst>
                    <a:ext uri="{9D8B030D-6E8A-4147-A177-3AD203B41FA5}">
                      <a16:colId xmlns:a16="http://schemas.microsoft.com/office/drawing/2014/main" val="1542192928"/>
                    </a:ext>
                  </a:extLst>
                </a:gridCol>
                <a:gridCol w="758418">
                  <a:extLst>
                    <a:ext uri="{9D8B030D-6E8A-4147-A177-3AD203B41FA5}">
                      <a16:colId xmlns:a16="http://schemas.microsoft.com/office/drawing/2014/main" val="3239484036"/>
                    </a:ext>
                  </a:extLst>
                </a:gridCol>
                <a:gridCol w="758418">
                  <a:extLst>
                    <a:ext uri="{9D8B030D-6E8A-4147-A177-3AD203B41FA5}">
                      <a16:colId xmlns:a16="http://schemas.microsoft.com/office/drawing/2014/main" val="1909121199"/>
                    </a:ext>
                  </a:extLst>
                </a:gridCol>
                <a:gridCol w="758418">
                  <a:extLst>
                    <a:ext uri="{9D8B030D-6E8A-4147-A177-3AD203B41FA5}">
                      <a16:colId xmlns:a16="http://schemas.microsoft.com/office/drawing/2014/main" val="1715864212"/>
                    </a:ext>
                  </a:extLst>
                </a:gridCol>
                <a:gridCol w="679180">
                  <a:extLst>
                    <a:ext uri="{9D8B030D-6E8A-4147-A177-3AD203B41FA5}">
                      <a16:colId xmlns:a16="http://schemas.microsoft.com/office/drawing/2014/main" val="2210281993"/>
                    </a:ext>
                  </a:extLst>
                </a:gridCol>
                <a:gridCol w="690501">
                  <a:extLst>
                    <a:ext uri="{9D8B030D-6E8A-4147-A177-3AD203B41FA5}">
                      <a16:colId xmlns:a16="http://schemas.microsoft.com/office/drawing/2014/main" val="1067833445"/>
                    </a:ext>
                  </a:extLst>
                </a:gridCol>
                <a:gridCol w="690501">
                  <a:extLst>
                    <a:ext uri="{9D8B030D-6E8A-4147-A177-3AD203B41FA5}">
                      <a16:colId xmlns:a16="http://schemas.microsoft.com/office/drawing/2014/main" val="3765562435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0429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7002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877.458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661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63.845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9172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072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6823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8357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4778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775.928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898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2735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0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5192</Words>
  <Application>Microsoft Office PowerPoint</Application>
  <PresentationFormat>Presentación en pantalla (4:3)</PresentationFormat>
  <Paragraphs>2817</Paragraphs>
  <Slides>23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08: MINISTERIO DE HACIENDA</vt:lpstr>
      <vt:lpstr>Ejecución Presupuestaria de Gastos del Ministerio de Hacienda  acumulada al mes de marzo de 2018</vt:lpstr>
      <vt:lpstr>Presentación de PowerPoint</vt:lpstr>
      <vt:lpstr>Ejecución Presupuestaria de Gastos del Ministerio de Hacienda  acumulada al mes de marzo de 2018</vt:lpstr>
      <vt:lpstr>Ejecución Presupuestaria de Gastos del Ministerio de Hacienda  acumulada al mes de marzo de 2018</vt:lpstr>
      <vt:lpstr>Ejecución Presupuestaria de Gastos Partida 08, Resumen por Capítulos acumulada al mes de marzo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173</cp:revision>
  <cp:lastPrinted>2016-07-04T14:42:46Z</cp:lastPrinted>
  <dcterms:created xsi:type="dcterms:W3CDTF">2016-06-23T13:38:47Z</dcterms:created>
  <dcterms:modified xsi:type="dcterms:W3CDTF">2018-08-09T23:20:32Z</dcterms:modified>
</cp:coreProperties>
</file>