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6D25DB0-4A73-4CD8-8CD7-3CDB15EB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F0C7C4-F668-49E6-8883-75BED1FE3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61499"/>
              </p:ext>
            </p:extLst>
          </p:nvPr>
        </p:nvGraphicFramePr>
        <p:xfrm>
          <a:off x="426944" y="1988840"/>
          <a:ext cx="8105496" cy="2160244"/>
        </p:xfrm>
        <a:graphic>
          <a:graphicData uri="http://schemas.openxmlformats.org/drawingml/2006/table">
            <a:tbl>
              <a:tblPr/>
              <a:tblGrid>
                <a:gridCol w="281833">
                  <a:extLst>
                    <a:ext uri="{9D8B030D-6E8A-4147-A177-3AD203B41FA5}">
                      <a16:colId xmlns:a16="http://schemas.microsoft.com/office/drawing/2014/main" val="3009125610"/>
                    </a:ext>
                  </a:extLst>
                </a:gridCol>
                <a:gridCol w="281833">
                  <a:extLst>
                    <a:ext uri="{9D8B030D-6E8A-4147-A177-3AD203B41FA5}">
                      <a16:colId xmlns:a16="http://schemas.microsoft.com/office/drawing/2014/main" val="616286690"/>
                    </a:ext>
                  </a:extLst>
                </a:gridCol>
                <a:gridCol w="281833">
                  <a:extLst>
                    <a:ext uri="{9D8B030D-6E8A-4147-A177-3AD203B41FA5}">
                      <a16:colId xmlns:a16="http://schemas.microsoft.com/office/drawing/2014/main" val="3300750931"/>
                    </a:ext>
                  </a:extLst>
                </a:gridCol>
                <a:gridCol w="2942328">
                  <a:extLst>
                    <a:ext uri="{9D8B030D-6E8A-4147-A177-3AD203B41FA5}">
                      <a16:colId xmlns:a16="http://schemas.microsoft.com/office/drawing/2014/main" val="497496744"/>
                    </a:ext>
                  </a:extLst>
                </a:gridCol>
                <a:gridCol w="755310">
                  <a:extLst>
                    <a:ext uri="{9D8B030D-6E8A-4147-A177-3AD203B41FA5}">
                      <a16:colId xmlns:a16="http://schemas.microsoft.com/office/drawing/2014/main" val="1365939364"/>
                    </a:ext>
                  </a:extLst>
                </a:gridCol>
                <a:gridCol w="755310">
                  <a:extLst>
                    <a:ext uri="{9D8B030D-6E8A-4147-A177-3AD203B41FA5}">
                      <a16:colId xmlns:a16="http://schemas.microsoft.com/office/drawing/2014/main" val="3333837803"/>
                    </a:ext>
                  </a:extLst>
                </a:gridCol>
                <a:gridCol w="755310">
                  <a:extLst>
                    <a:ext uri="{9D8B030D-6E8A-4147-A177-3AD203B41FA5}">
                      <a16:colId xmlns:a16="http://schemas.microsoft.com/office/drawing/2014/main" val="1744019098"/>
                    </a:ext>
                  </a:extLst>
                </a:gridCol>
                <a:gridCol w="676397">
                  <a:extLst>
                    <a:ext uri="{9D8B030D-6E8A-4147-A177-3AD203B41FA5}">
                      <a16:colId xmlns:a16="http://schemas.microsoft.com/office/drawing/2014/main" val="4125052645"/>
                    </a:ext>
                  </a:extLst>
                </a:gridCol>
                <a:gridCol w="687671">
                  <a:extLst>
                    <a:ext uri="{9D8B030D-6E8A-4147-A177-3AD203B41FA5}">
                      <a16:colId xmlns:a16="http://schemas.microsoft.com/office/drawing/2014/main" val="1389058228"/>
                    </a:ext>
                  </a:extLst>
                </a:gridCol>
                <a:gridCol w="687671">
                  <a:extLst>
                    <a:ext uri="{9D8B030D-6E8A-4147-A177-3AD203B41FA5}">
                      <a16:colId xmlns:a16="http://schemas.microsoft.com/office/drawing/2014/main" val="4151804091"/>
                    </a:ext>
                  </a:extLst>
                </a:gridCol>
              </a:tblGrid>
              <a:tr h="18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32063"/>
                  </a:ext>
                </a:extLst>
              </a:tr>
              <a:tr h="297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03524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05424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30590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33318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4451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5393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1012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6552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8816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994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08: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INNOVACIÓN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E6D1E4-BDF3-4FF2-95EB-858247E4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5606D66-39AC-407E-A12D-1F2825DCD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6430"/>
              </p:ext>
            </p:extLst>
          </p:nvPr>
        </p:nvGraphicFramePr>
        <p:xfrm>
          <a:off x="414336" y="1916833"/>
          <a:ext cx="8201487" cy="1080117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22168116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40218513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88319896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7249600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86468403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12745205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975405688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72872972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59538111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592863805"/>
                    </a:ext>
                  </a:extLst>
                </a:gridCol>
              </a:tblGrid>
              <a:tr h="192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00329"/>
                  </a:ext>
                </a:extLst>
              </a:tr>
              <a:tr h="308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66857"/>
                  </a:ext>
                </a:extLst>
              </a:tr>
              <a:tr h="192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51432"/>
                  </a:ext>
                </a:extLst>
              </a:tr>
              <a:tr h="192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45834"/>
                  </a:ext>
                </a:extLst>
              </a:tr>
              <a:tr h="192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44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MILLENIUM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B415DAB-D475-4038-AC6F-A01D5BCB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9CE584-C17A-44BD-93DA-D484221C7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64883"/>
              </p:ext>
            </p:extLst>
          </p:nvPr>
        </p:nvGraphicFramePr>
        <p:xfrm>
          <a:off x="468086" y="1916832"/>
          <a:ext cx="8064355" cy="2016220"/>
        </p:xfrm>
        <a:graphic>
          <a:graphicData uri="http://schemas.openxmlformats.org/drawingml/2006/table">
            <a:tbl>
              <a:tblPr/>
              <a:tblGrid>
                <a:gridCol w="280402">
                  <a:extLst>
                    <a:ext uri="{9D8B030D-6E8A-4147-A177-3AD203B41FA5}">
                      <a16:colId xmlns:a16="http://schemas.microsoft.com/office/drawing/2014/main" val="2302919008"/>
                    </a:ext>
                  </a:extLst>
                </a:gridCol>
                <a:gridCol w="280402">
                  <a:extLst>
                    <a:ext uri="{9D8B030D-6E8A-4147-A177-3AD203B41FA5}">
                      <a16:colId xmlns:a16="http://schemas.microsoft.com/office/drawing/2014/main" val="2260696939"/>
                    </a:ext>
                  </a:extLst>
                </a:gridCol>
                <a:gridCol w="280402">
                  <a:extLst>
                    <a:ext uri="{9D8B030D-6E8A-4147-A177-3AD203B41FA5}">
                      <a16:colId xmlns:a16="http://schemas.microsoft.com/office/drawing/2014/main" val="3973101508"/>
                    </a:ext>
                  </a:extLst>
                </a:gridCol>
                <a:gridCol w="2927394">
                  <a:extLst>
                    <a:ext uri="{9D8B030D-6E8A-4147-A177-3AD203B41FA5}">
                      <a16:colId xmlns:a16="http://schemas.microsoft.com/office/drawing/2014/main" val="2879770239"/>
                    </a:ext>
                  </a:extLst>
                </a:gridCol>
                <a:gridCol w="751477">
                  <a:extLst>
                    <a:ext uri="{9D8B030D-6E8A-4147-A177-3AD203B41FA5}">
                      <a16:colId xmlns:a16="http://schemas.microsoft.com/office/drawing/2014/main" val="4261851805"/>
                    </a:ext>
                  </a:extLst>
                </a:gridCol>
                <a:gridCol w="751477">
                  <a:extLst>
                    <a:ext uri="{9D8B030D-6E8A-4147-A177-3AD203B41FA5}">
                      <a16:colId xmlns:a16="http://schemas.microsoft.com/office/drawing/2014/main" val="3741927657"/>
                    </a:ext>
                  </a:extLst>
                </a:gridCol>
                <a:gridCol w="751477">
                  <a:extLst>
                    <a:ext uri="{9D8B030D-6E8A-4147-A177-3AD203B41FA5}">
                      <a16:colId xmlns:a16="http://schemas.microsoft.com/office/drawing/2014/main" val="2439358013"/>
                    </a:ext>
                  </a:extLst>
                </a:gridCol>
                <a:gridCol w="672964">
                  <a:extLst>
                    <a:ext uri="{9D8B030D-6E8A-4147-A177-3AD203B41FA5}">
                      <a16:colId xmlns:a16="http://schemas.microsoft.com/office/drawing/2014/main" val="146035441"/>
                    </a:ext>
                  </a:extLst>
                </a:gridCol>
                <a:gridCol w="684180">
                  <a:extLst>
                    <a:ext uri="{9D8B030D-6E8A-4147-A177-3AD203B41FA5}">
                      <a16:colId xmlns:a16="http://schemas.microsoft.com/office/drawing/2014/main" val="1481973757"/>
                    </a:ext>
                  </a:extLst>
                </a:gridCol>
                <a:gridCol w="684180">
                  <a:extLst>
                    <a:ext uri="{9D8B030D-6E8A-4147-A177-3AD203B41FA5}">
                      <a16:colId xmlns:a16="http://schemas.microsoft.com/office/drawing/2014/main" val="3348332760"/>
                    </a:ext>
                  </a:extLst>
                </a:gridCol>
              </a:tblGrid>
              <a:tr h="173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06475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35340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8280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33849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87617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70500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21078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23578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2369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678130"/>
                  </a:ext>
                </a:extLst>
              </a:tr>
              <a:tr h="173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3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CONSUMIDOR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AFAD9F5-2923-4F28-A3CD-DC321C3D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6C4645-93FB-496A-9DEB-B232CE740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281766"/>
              </p:ext>
            </p:extLst>
          </p:nvPr>
        </p:nvGraphicFramePr>
        <p:xfrm>
          <a:off x="500062" y="1868116"/>
          <a:ext cx="8032376" cy="2929037"/>
        </p:xfrm>
        <a:graphic>
          <a:graphicData uri="http://schemas.openxmlformats.org/drawingml/2006/table">
            <a:tbl>
              <a:tblPr/>
              <a:tblGrid>
                <a:gridCol w="294334">
                  <a:extLst>
                    <a:ext uri="{9D8B030D-6E8A-4147-A177-3AD203B41FA5}">
                      <a16:colId xmlns:a16="http://schemas.microsoft.com/office/drawing/2014/main" val="959131723"/>
                    </a:ext>
                  </a:extLst>
                </a:gridCol>
                <a:gridCol w="294334">
                  <a:extLst>
                    <a:ext uri="{9D8B030D-6E8A-4147-A177-3AD203B41FA5}">
                      <a16:colId xmlns:a16="http://schemas.microsoft.com/office/drawing/2014/main" val="2459268322"/>
                    </a:ext>
                  </a:extLst>
                </a:gridCol>
                <a:gridCol w="294334">
                  <a:extLst>
                    <a:ext uri="{9D8B030D-6E8A-4147-A177-3AD203B41FA5}">
                      <a16:colId xmlns:a16="http://schemas.microsoft.com/office/drawing/2014/main" val="2627600950"/>
                    </a:ext>
                  </a:extLst>
                </a:gridCol>
                <a:gridCol w="2640176">
                  <a:extLst>
                    <a:ext uri="{9D8B030D-6E8A-4147-A177-3AD203B41FA5}">
                      <a16:colId xmlns:a16="http://schemas.microsoft.com/office/drawing/2014/main" val="3239173221"/>
                    </a:ext>
                  </a:extLst>
                </a:gridCol>
                <a:gridCol w="788815">
                  <a:extLst>
                    <a:ext uri="{9D8B030D-6E8A-4147-A177-3AD203B41FA5}">
                      <a16:colId xmlns:a16="http://schemas.microsoft.com/office/drawing/2014/main" val="3336305192"/>
                    </a:ext>
                  </a:extLst>
                </a:gridCol>
                <a:gridCol w="788815">
                  <a:extLst>
                    <a:ext uri="{9D8B030D-6E8A-4147-A177-3AD203B41FA5}">
                      <a16:colId xmlns:a16="http://schemas.microsoft.com/office/drawing/2014/main" val="1523485798"/>
                    </a:ext>
                  </a:extLst>
                </a:gridCol>
                <a:gridCol w="788815">
                  <a:extLst>
                    <a:ext uri="{9D8B030D-6E8A-4147-A177-3AD203B41FA5}">
                      <a16:colId xmlns:a16="http://schemas.microsoft.com/office/drawing/2014/main" val="3836571970"/>
                    </a:ext>
                  </a:extLst>
                </a:gridCol>
                <a:gridCol w="706403">
                  <a:extLst>
                    <a:ext uri="{9D8B030D-6E8A-4147-A177-3AD203B41FA5}">
                      <a16:colId xmlns:a16="http://schemas.microsoft.com/office/drawing/2014/main" val="2306922469"/>
                    </a:ext>
                  </a:extLst>
                </a:gridCol>
                <a:gridCol w="718175">
                  <a:extLst>
                    <a:ext uri="{9D8B030D-6E8A-4147-A177-3AD203B41FA5}">
                      <a16:colId xmlns:a16="http://schemas.microsoft.com/office/drawing/2014/main" val="3164085387"/>
                    </a:ext>
                  </a:extLst>
                </a:gridCol>
                <a:gridCol w="718175">
                  <a:extLst>
                    <a:ext uri="{9D8B030D-6E8A-4147-A177-3AD203B41FA5}">
                      <a16:colId xmlns:a16="http://schemas.microsoft.com/office/drawing/2014/main" val="2924416595"/>
                    </a:ext>
                  </a:extLst>
                </a:gridCol>
              </a:tblGrid>
              <a:tr h="176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9769"/>
                  </a:ext>
                </a:extLst>
              </a:tr>
              <a:tr h="282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48689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2.448.113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74060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1.896.817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92921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7135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866144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84443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81056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58185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628661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54680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61365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49287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27295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04918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9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5D210883-83C9-457A-8553-DBA98882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E1DA9A-4B08-4B61-9080-8ED98F8D5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94261"/>
              </p:ext>
            </p:extLst>
          </p:nvPr>
        </p:nvGraphicFramePr>
        <p:xfrm>
          <a:off x="437240" y="1860970"/>
          <a:ext cx="8178583" cy="3440232"/>
        </p:xfrm>
        <a:graphic>
          <a:graphicData uri="http://schemas.openxmlformats.org/drawingml/2006/table">
            <a:tbl>
              <a:tblPr/>
              <a:tblGrid>
                <a:gridCol w="284374">
                  <a:extLst>
                    <a:ext uri="{9D8B030D-6E8A-4147-A177-3AD203B41FA5}">
                      <a16:colId xmlns:a16="http://schemas.microsoft.com/office/drawing/2014/main" val="3373998643"/>
                    </a:ext>
                  </a:extLst>
                </a:gridCol>
                <a:gridCol w="284374">
                  <a:extLst>
                    <a:ext uri="{9D8B030D-6E8A-4147-A177-3AD203B41FA5}">
                      <a16:colId xmlns:a16="http://schemas.microsoft.com/office/drawing/2014/main" val="686212715"/>
                    </a:ext>
                  </a:extLst>
                </a:gridCol>
                <a:gridCol w="284374">
                  <a:extLst>
                    <a:ext uri="{9D8B030D-6E8A-4147-A177-3AD203B41FA5}">
                      <a16:colId xmlns:a16="http://schemas.microsoft.com/office/drawing/2014/main" val="2849043904"/>
                    </a:ext>
                  </a:extLst>
                </a:gridCol>
                <a:gridCol w="2968860">
                  <a:extLst>
                    <a:ext uri="{9D8B030D-6E8A-4147-A177-3AD203B41FA5}">
                      <a16:colId xmlns:a16="http://schemas.microsoft.com/office/drawing/2014/main" val="223811040"/>
                    </a:ext>
                  </a:extLst>
                </a:gridCol>
                <a:gridCol w="762121">
                  <a:extLst>
                    <a:ext uri="{9D8B030D-6E8A-4147-A177-3AD203B41FA5}">
                      <a16:colId xmlns:a16="http://schemas.microsoft.com/office/drawing/2014/main" val="2487127946"/>
                    </a:ext>
                  </a:extLst>
                </a:gridCol>
                <a:gridCol w="762121">
                  <a:extLst>
                    <a:ext uri="{9D8B030D-6E8A-4147-A177-3AD203B41FA5}">
                      <a16:colId xmlns:a16="http://schemas.microsoft.com/office/drawing/2014/main" val="2829508583"/>
                    </a:ext>
                  </a:extLst>
                </a:gridCol>
                <a:gridCol w="762121">
                  <a:extLst>
                    <a:ext uri="{9D8B030D-6E8A-4147-A177-3AD203B41FA5}">
                      <a16:colId xmlns:a16="http://schemas.microsoft.com/office/drawing/2014/main" val="1183076650"/>
                    </a:ext>
                  </a:extLst>
                </a:gridCol>
                <a:gridCol w="682496">
                  <a:extLst>
                    <a:ext uri="{9D8B030D-6E8A-4147-A177-3AD203B41FA5}">
                      <a16:colId xmlns:a16="http://schemas.microsoft.com/office/drawing/2014/main" val="1996728504"/>
                    </a:ext>
                  </a:extLst>
                </a:gridCol>
                <a:gridCol w="693871">
                  <a:extLst>
                    <a:ext uri="{9D8B030D-6E8A-4147-A177-3AD203B41FA5}">
                      <a16:colId xmlns:a16="http://schemas.microsoft.com/office/drawing/2014/main" val="3895771961"/>
                    </a:ext>
                  </a:extLst>
                </a:gridCol>
                <a:gridCol w="693871">
                  <a:extLst>
                    <a:ext uri="{9D8B030D-6E8A-4147-A177-3AD203B41FA5}">
                      <a16:colId xmlns:a16="http://schemas.microsoft.com/office/drawing/2014/main" val="2934550770"/>
                    </a:ext>
                  </a:extLst>
                </a:gridCol>
              </a:tblGrid>
              <a:tr h="175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26950"/>
                  </a:ext>
                </a:extLst>
              </a:tr>
              <a:tr h="280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6233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10.396.652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67910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1.477.349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01650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639246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8.292.680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103270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39000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22543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26926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348097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53970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68098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98649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13385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72342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875218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65852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41447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9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PESQUERO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7B17E6-DB54-475A-A12D-62887F04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7B81F9-E4A6-490D-A06E-5E5A5FFA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18496"/>
              </p:ext>
            </p:extLst>
          </p:nvPr>
        </p:nvGraphicFramePr>
        <p:xfrm>
          <a:off x="414336" y="1862040"/>
          <a:ext cx="8201487" cy="1854989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40812894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09721951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026150402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95273096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65807246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63144144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44752295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63626559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5038255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89605960"/>
                    </a:ext>
                  </a:extLst>
                </a:gridCol>
              </a:tblGrid>
              <a:tr h="193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54408"/>
                  </a:ext>
                </a:extLst>
              </a:tr>
              <a:tr h="309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900981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2.134.524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385573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03227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03016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2.015.492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43671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2.015.492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147932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2.010.452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89143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84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1C7FF2C-6285-4582-80E2-A658DED5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B418C7-1C01-4A7E-AACF-B30402F95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57403"/>
              </p:ext>
            </p:extLst>
          </p:nvPr>
        </p:nvGraphicFramePr>
        <p:xfrm>
          <a:off x="414336" y="1878615"/>
          <a:ext cx="8118102" cy="3932422"/>
        </p:xfrm>
        <a:graphic>
          <a:graphicData uri="http://schemas.openxmlformats.org/drawingml/2006/table">
            <a:tbl>
              <a:tblPr/>
              <a:tblGrid>
                <a:gridCol w="282271">
                  <a:extLst>
                    <a:ext uri="{9D8B030D-6E8A-4147-A177-3AD203B41FA5}">
                      <a16:colId xmlns:a16="http://schemas.microsoft.com/office/drawing/2014/main" val="1160843899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677386079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2180804883"/>
                    </a:ext>
                  </a:extLst>
                </a:gridCol>
                <a:gridCol w="2946905">
                  <a:extLst>
                    <a:ext uri="{9D8B030D-6E8A-4147-A177-3AD203B41FA5}">
                      <a16:colId xmlns:a16="http://schemas.microsoft.com/office/drawing/2014/main" val="1827589508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4207795387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3661385164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1336014410"/>
                    </a:ext>
                  </a:extLst>
                </a:gridCol>
                <a:gridCol w="677449">
                  <a:extLst>
                    <a:ext uri="{9D8B030D-6E8A-4147-A177-3AD203B41FA5}">
                      <a16:colId xmlns:a16="http://schemas.microsoft.com/office/drawing/2014/main" val="1288442494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1057559834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889291090"/>
                    </a:ext>
                  </a:extLst>
                </a:gridCol>
              </a:tblGrid>
              <a:tr h="169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37790"/>
                  </a:ext>
                </a:extLst>
              </a:tr>
              <a:tr h="271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19915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41043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5.105.205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18205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846.732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5566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14895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38664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158949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88335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47219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70707"/>
                  </a:ext>
                </a:extLst>
              </a:tr>
              <a:tr h="27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5353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555958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41986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329433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12988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10755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65312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61558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76480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63144"/>
                  </a:ext>
                </a:extLst>
              </a:tr>
              <a:tr h="16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43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E1E3D9-FB6A-4949-A2AE-302438C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BC5CB0-DA41-473D-8DCD-F4A3644C0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06088"/>
              </p:ext>
            </p:extLst>
          </p:nvPr>
        </p:nvGraphicFramePr>
        <p:xfrm>
          <a:off x="417808" y="1935039"/>
          <a:ext cx="8198015" cy="4328602"/>
        </p:xfrm>
        <a:graphic>
          <a:graphicData uri="http://schemas.openxmlformats.org/drawingml/2006/table">
            <a:tbl>
              <a:tblPr/>
              <a:tblGrid>
                <a:gridCol w="282690">
                  <a:extLst>
                    <a:ext uri="{9D8B030D-6E8A-4147-A177-3AD203B41FA5}">
                      <a16:colId xmlns:a16="http://schemas.microsoft.com/office/drawing/2014/main" val="3857270993"/>
                    </a:ext>
                  </a:extLst>
                </a:gridCol>
                <a:gridCol w="282690">
                  <a:extLst>
                    <a:ext uri="{9D8B030D-6E8A-4147-A177-3AD203B41FA5}">
                      <a16:colId xmlns:a16="http://schemas.microsoft.com/office/drawing/2014/main" val="3002040741"/>
                    </a:ext>
                  </a:extLst>
                </a:gridCol>
                <a:gridCol w="282690">
                  <a:extLst>
                    <a:ext uri="{9D8B030D-6E8A-4147-A177-3AD203B41FA5}">
                      <a16:colId xmlns:a16="http://schemas.microsoft.com/office/drawing/2014/main" val="333544386"/>
                    </a:ext>
                  </a:extLst>
                </a:gridCol>
                <a:gridCol w="3019131">
                  <a:extLst>
                    <a:ext uri="{9D8B030D-6E8A-4147-A177-3AD203B41FA5}">
                      <a16:colId xmlns:a16="http://schemas.microsoft.com/office/drawing/2014/main" val="1668539753"/>
                    </a:ext>
                  </a:extLst>
                </a:gridCol>
                <a:gridCol w="757610">
                  <a:extLst>
                    <a:ext uri="{9D8B030D-6E8A-4147-A177-3AD203B41FA5}">
                      <a16:colId xmlns:a16="http://schemas.microsoft.com/office/drawing/2014/main" val="1500563257"/>
                    </a:ext>
                  </a:extLst>
                </a:gridCol>
                <a:gridCol w="757610">
                  <a:extLst>
                    <a:ext uri="{9D8B030D-6E8A-4147-A177-3AD203B41FA5}">
                      <a16:colId xmlns:a16="http://schemas.microsoft.com/office/drawing/2014/main" val="1487389234"/>
                    </a:ext>
                  </a:extLst>
                </a:gridCol>
                <a:gridCol w="757610">
                  <a:extLst>
                    <a:ext uri="{9D8B030D-6E8A-4147-A177-3AD203B41FA5}">
                      <a16:colId xmlns:a16="http://schemas.microsoft.com/office/drawing/2014/main" val="2363023460"/>
                    </a:ext>
                  </a:extLst>
                </a:gridCol>
                <a:gridCol w="678456">
                  <a:extLst>
                    <a:ext uri="{9D8B030D-6E8A-4147-A177-3AD203B41FA5}">
                      <a16:colId xmlns:a16="http://schemas.microsoft.com/office/drawing/2014/main" val="2191741556"/>
                    </a:ext>
                  </a:extLst>
                </a:gridCol>
                <a:gridCol w="689764">
                  <a:extLst>
                    <a:ext uri="{9D8B030D-6E8A-4147-A177-3AD203B41FA5}">
                      <a16:colId xmlns:a16="http://schemas.microsoft.com/office/drawing/2014/main" val="2556828613"/>
                    </a:ext>
                  </a:extLst>
                </a:gridCol>
                <a:gridCol w="689764">
                  <a:extLst>
                    <a:ext uri="{9D8B030D-6E8A-4147-A177-3AD203B41FA5}">
                      <a16:colId xmlns:a16="http://schemas.microsoft.com/office/drawing/2014/main" val="4290686207"/>
                    </a:ext>
                  </a:extLst>
                </a:gridCol>
              </a:tblGrid>
              <a:tr h="169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63945"/>
                  </a:ext>
                </a:extLst>
              </a:tr>
              <a:tr h="270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09073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187.246.149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24711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6.502.182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9980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2.291.073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94888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941.284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9412840,0%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9412840,0%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650653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223.242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2232420,0%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2232420,0%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52785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718.042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32730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31.278.481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38467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9.358.954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67049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73254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247.484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50200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16932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401.102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20212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54811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468.388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53086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930357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1.157.170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15575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421942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85174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41397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872.532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15882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5.595.295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990716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491.328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461165"/>
                  </a:ext>
                </a:extLst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92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5F85955-9187-4B63-83DA-C4CC660D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38C906-E200-45B1-8D2C-C56B1F761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97285"/>
              </p:ext>
            </p:extLst>
          </p:nvPr>
        </p:nvGraphicFramePr>
        <p:xfrm>
          <a:off x="419416" y="1885830"/>
          <a:ext cx="8196408" cy="4207462"/>
        </p:xfrm>
        <a:graphic>
          <a:graphicData uri="http://schemas.openxmlformats.org/drawingml/2006/table">
            <a:tbl>
              <a:tblPr/>
              <a:tblGrid>
                <a:gridCol w="282635">
                  <a:extLst>
                    <a:ext uri="{9D8B030D-6E8A-4147-A177-3AD203B41FA5}">
                      <a16:colId xmlns:a16="http://schemas.microsoft.com/office/drawing/2014/main" val="3859691376"/>
                    </a:ext>
                  </a:extLst>
                </a:gridCol>
                <a:gridCol w="282635">
                  <a:extLst>
                    <a:ext uri="{9D8B030D-6E8A-4147-A177-3AD203B41FA5}">
                      <a16:colId xmlns:a16="http://schemas.microsoft.com/office/drawing/2014/main" val="109138373"/>
                    </a:ext>
                  </a:extLst>
                </a:gridCol>
                <a:gridCol w="282635">
                  <a:extLst>
                    <a:ext uri="{9D8B030D-6E8A-4147-A177-3AD203B41FA5}">
                      <a16:colId xmlns:a16="http://schemas.microsoft.com/office/drawing/2014/main" val="882884071"/>
                    </a:ext>
                  </a:extLst>
                </a:gridCol>
                <a:gridCol w="3018539">
                  <a:extLst>
                    <a:ext uri="{9D8B030D-6E8A-4147-A177-3AD203B41FA5}">
                      <a16:colId xmlns:a16="http://schemas.microsoft.com/office/drawing/2014/main" val="1268762186"/>
                    </a:ext>
                  </a:extLst>
                </a:gridCol>
                <a:gridCol w="757461">
                  <a:extLst>
                    <a:ext uri="{9D8B030D-6E8A-4147-A177-3AD203B41FA5}">
                      <a16:colId xmlns:a16="http://schemas.microsoft.com/office/drawing/2014/main" val="1388286780"/>
                    </a:ext>
                  </a:extLst>
                </a:gridCol>
                <a:gridCol w="757461">
                  <a:extLst>
                    <a:ext uri="{9D8B030D-6E8A-4147-A177-3AD203B41FA5}">
                      <a16:colId xmlns:a16="http://schemas.microsoft.com/office/drawing/2014/main" val="2324998729"/>
                    </a:ext>
                  </a:extLst>
                </a:gridCol>
                <a:gridCol w="757461">
                  <a:extLst>
                    <a:ext uri="{9D8B030D-6E8A-4147-A177-3AD203B41FA5}">
                      <a16:colId xmlns:a16="http://schemas.microsoft.com/office/drawing/2014/main" val="2073335942"/>
                    </a:ext>
                  </a:extLst>
                </a:gridCol>
                <a:gridCol w="678323">
                  <a:extLst>
                    <a:ext uri="{9D8B030D-6E8A-4147-A177-3AD203B41FA5}">
                      <a16:colId xmlns:a16="http://schemas.microsoft.com/office/drawing/2014/main" val="1209579817"/>
                    </a:ext>
                  </a:extLst>
                </a:gridCol>
                <a:gridCol w="689629">
                  <a:extLst>
                    <a:ext uri="{9D8B030D-6E8A-4147-A177-3AD203B41FA5}">
                      <a16:colId xmlns:a16="http://schemas.microsoft.com/office/drawing/2014/main" val="2303765267"/>
                    </a:ext>
                  </a:extLst>
                </a:gridCol>
                <a:gridCol w="689629">
                  <a:extLst>
                    <a:ext uri="{9D8B030D-6E8A-4147-A177-3AD203B41FA5}">
                      <a16:colId xmlns:a16="http://schemas.microsoft.com/office/drawing/2014/main" val="880502537"/>
                    </a:ext>
                  </a:extLst>
                </a:gridCol>
              </a:tblGrid>
              <a:tr h="171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36146"/>
                  </a:ext>
                </a:extLst>
              </a:tr>
              <a:tr h="27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4041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6.891.767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78194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4.281.657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7483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207044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0726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14.594.240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14412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11.973.066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0808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35063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6946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328.126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61502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138.985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3017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229.168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098680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557.435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267732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326.576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6928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101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171.722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51473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73.093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80110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161.194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04320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141.883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9357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199.879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80966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0312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53697"/>
                  </a:ext>
                </a:extLst>
              </a:tr>
              <a:tr h="17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89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CCE488-3B5B-49BD-A975-C188DFC1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501F91-2019-466E-92E1-B96E49470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154888"/>
              </p:ext>
            </p:extLst>
          </p:nvPr>
        </p:nvGraphicFramePr>
        <p:xfrm>
          <a:off x="415520" y="1930827"/>
          <a:ext cx="8116922" cy="4162473"/>
        </p:xfrm>
        <a:graphic>
          <a:graphicData uri="http://schemas.openxmlformats.org/drawingml/2006/table">
            <a:tbl>
              <a:tblPr/>
              <a:tblGrid>
                <a:gridCol w="279894">
                  <a:extLst>
                    <a:ext uri="{9D8B030D-6E8A-4147-A177-3AD203B41FA5}">
                      <a16:colId xmlns:a16="http://schemas.microsoft.com/office/drawing/2014/main" val="2815338956"/>
                    </a:ext>
                  </a:extLst>
                </a:gridCol>
                <a:gridCol w="279894">
                  <a:extLst>
                    <a:ext uri="{9D8B030D-6E8A-4147-A177-3AD203B41FA5}">
                      <a16:colId xmlns:a16="http://schemas.microsoft.com/office/drawing/2014/main" val="3844482753"/>
                    </a:ext>
                  </a:extLst>
                </a:gridCol>
                <a:gridCol w="279894">
                  <a:extLst>
                    <a:ext uri="{9D8B030D-6E8A-4147-A177-3AD203B41FA5}">
                      <a16:colId xmlns:a16="http://schemas.microsoft.com/office/drawing/2014/main" val="3609163158"/>
                    </a:ext>
                  </a:extLst>
                </a:gridCol>
                <a:gridCol w="2989265">
                  <a:extLst>
                    <a:ext uri="{9D8B030D-6E8A-4147-A177-3AD203B41FA5}">
                      <a16:colId xmlns:a16="http://schemas.microsoft.com/office/drawing/2014/main" val="355999083"/>
                    </a:ext>
                  </a:extLst>
                </a:gridCol>
                <a:gridCol w="750116">
                  <a:extLst>
                    <a:ext uri="{9D8B030D-6E8A-4147-A177-3AD203B41FA5}">
                      <a16:colId xmlns:a16="http://schemas.microsoft.com/office/drawing/2014/main" val="2057609731"/>
                    </a:ext>
                  </a:extLst>
                </a:gridCol>
                <a:gridCol w="750116">
                  <a:extLst>
                    <a:ext uri="{9D8B030D-6E8A-4147-A177-3AD203B41FA5}">
                      <a16:colId xmlns:a16="http://schemas.microsoft.com/office/drawing/2014/main" val="1404851378"/>
                    </a:ext>
                  </a:extLst>
                </a:gridCol>
                <a:gridCol w="750116">
                  <a:extLst>
                    <a:ext uri="{9D8B030D-6E8A-4147-A177-3AD203B41FA5}">
                      <a16:colId xmlns:a16="http://schemas.microsoft.com/office/drawing/2014/main" val="4255764689"/>
                    </a:ext>
                  </a:extLst>
                </a:gridCol>
                <a:gridCol w="671745">
                  <a:extLst>
                    <a:ext uri="{9D8B030D-6E8A-4147-A177-3AD203B41FA5}">
                      <a16:colId xmlns:a16="http://schemas.microsoft.com/office/drawing/2014/main" val="3510074926"/>
                    </a:ext>
                  </a:extLst>
                </a:gridCol>
                <a:gridCol w="682941">
                  <a:extLst>
                    <a:ext uri="{9D8B030D-6E8A-4147-A177-3AD203B41FA5}">
                      <a16:colId xmlns:a16="http://schemas.microsoft.com/office/drawing/2014/main" val="233423778"/>
                    </a:ext>
                  </a:extLst>
                </a:gridCol>
                <a:gridCol w="682941">
                  <a:extLst>
                    <a:ext uri="{9D8B030D-6E8A-4147-A177-3AD203B41FA5}">
                      <a16:colId xmlns:a16="http://schemas.microsoft.com/office/drawing/2014/main" val="3457393696"/>
                    </a:ext>
                  </a:extLst>
                </a:gridCol>
              </a:tblGrid>
              <a:tr h="176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82849"/>
                  </a:ext>
                </a:extLst>
              </a:tr>
              <a:tr h="28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939360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33279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62905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026454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65856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32294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14997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68432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133395,0%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133395,0%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92985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26466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823730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204.040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34914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23247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11.156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79919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31753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159.847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37276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131.401.929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891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126.737.972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353663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4.663.957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30561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4.663.957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9351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062731"/>
                  </a:ext>
                </a:extLst>
              </a:tr>
              <a:tr h="17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0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marzo registraron erogaciones del 11,6% y 23%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del mes de marzo ascendió a $78.485 millones, es decir, un 5,9% respecto de la ley inicial, con un gasto superior de 1,4 puntos porcentuales al registrado a igual mes del año 2017.  Con ello, la ejecución acumulada al primer trimestre de 2018 ascendió al 18,3%, superior en 10,3 puntos porcentuales a igual periodo del ejercicio anterior, manteniendo una tasa de ejecución mayor en cada uno de los meses registrados.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incremento consolidado de $958 millones.  Afectando principalmente los subtítulos “prestaciones de seguridad social” en $1.200 millones y “transferencias corrientes” en $618 millones.  Por su parte el subtítulo 22 “bienes y servicios de consumo”, experimenta una disminución por un monto de $953 millones</a:t>
            </a:r>
            <a:r>
              <a:rPr lang="es-CL" sz="16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2C6655A-24D7-4606-B4BF-E7AA8E09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38C8530-C885-4088-B42C-7E6918ADF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88491"/>
              </p:ext>
            </p:extLst>
          </p:nvPr>
        </p:nvGraphicFramePr>
        <p:xfrm>
          <a:off x="414336" y="1919047"/>
          <a:ext cx="8201490" cy="2806097"/>
        </p:xfrm>
        <a:graphic>
          <a:graphicData uri="http://schemas.openxmlformats.org/drawingml/2006/table">
            <a:tbl>
              <a:tblPr/>
              <a:tblGrid>
                <a:gridCol w="282810">
                  <a:extLst>
                    <a:ext uri="{9D8B030D-6E8A-4147-A177-3AD203B41FA5}">
                      <a16:colId xmlns:a16="http://schemas.microsoft.com/office/drawing/2014/main" val="771988526"/>
                    </a:ext>
                  </a:extLst>
                </a:gridCol>
                <a:gridCol w="282810">
                  <a:extLst>
                    <a:ext uri="{9D8B030D-6E8A-4147-A177-3AD203B41FA5}">
                      <a16:colId xmlns:a16="http://schemas.microsoft.com/office/drawing/2014/main" val="1856849210"/>
                    </a:ext>
                  </a:extLst>
                </a:gridCol>
                <a:gridCol w="282810">
                  <a:extLst>
                    <a:ext uri="{9D8B030D-6E8A-4147-A177-3AD203B41FA5}">
                      <a16:colId xmlns:a16="http://schemas.microsoft.com/office/drawing/2014/main" val="2957892260"/>
                    </a:ext>
                  </a:extLst>
                </a:gridCol>
                <a:gridCol w="3020410">
                  <a:extLst>
                    <a:ext uri="{9D8B030D-6E8A-4147-A177-3AD203B41FA5}">
                      <a16:colId xmlns:a16="http://schemas.microsoft.com/office/drawing/2014/main" val="1303602119"/>
                    </a:ext>
                  </a:extLst>
                </a:gridCol>
                <a:gridCol w="757931">
                  <a:extLst>
                    <a:ext uri="{9D8B030D-6E8A-4147-A177-3AD203B41FA5}">
                      <a16:colId xmlns:a16="http://schemas.microsoft.com/office/drawing/2014/main" val="2063628118"/>
                    </a:ext>
                  </a:extLst>
                </a:gridCol>
                <a:gridCol w="757931">
                  <a:extLst>
                    <a:ext uri="{9D8B030D-6E8A-4147-A177-3AD203B41FA5}">
                      <a16:colId xmlns:a16="http://schemas.microsoft.com/office/drawing/2014/main" val="2875214543"/>
                    </a:ext>
                  </a:extLst>
                </a:gridCol>
                <a:gridCol w="757931">
                  <a:extLst>
                    <a:ext uri="{9D8B030D-6E8A-4147-A177-3AD203B41FA5}">
                      <a16:colId xmlns:a16="http://schemas.microsoft.com/office/drawing/2014/main" val="1865707781"/>
                    </a:ext>
                  </a:extLst>
                </a:gridCol>
                <a:gridCol w="678743">
                  <a:extLst>
                    <a:ext uri="{9D8B030D-6E8A-4147-A177-3AD203B41FA5}">
                      <a16:colId xmlns:a16="http://schemas.microsoft.com/office/drawing/2014/main" val="2693339501"/>
                    </a:ext>
                  </a:extLst>
                </a:gridCol>
                <a:gridCol w="690057">
                  <a:extLst>
                    <a:ext uri="{9D8B030D-6E8A-4147-A177-3AD203B41FA5}">
                      <a16:colId xmlns:a16="http://schemas.microsoft.com/office/drawing/2014/main" val="1210980148"/>
                    </a:ext>
                  </a:extLst>
                </a:gridCol>
                <a:gridCol w="690057">
                  <a:extLst>
                    <a:ext uri="{9D8B030D-6E8A-4147-A177-3AD203B41FA5}">
                      <a16:colId xmlns:a16="http://schemas.microsoft.com/office/drawing/2014/main" val="1300016335"/>
                    </a:ext>
                  </a:extLst>
                </a:gridCol>
              </a:tblGrid>
              <a:tr h="179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06398"/>
                  </a:ext>
                </a:extLst>
              </a:tr>
              <a:tr h="287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44225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12.258.838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140400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12.258.838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4527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5817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7.114.357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1665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5.144.481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697535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767.800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5908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460.000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491376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460.000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97968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08557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26006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14438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61642"/>
                  </a:ext>
                </a:extLst>
              </a:tr>
              <a:tr h="17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9" marR="8159" marT="8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59" marR="8159" marT="81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B28129-DF69-4D03-9A2B-84B44E17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8540254-C955-4413-BCA0-E0077921B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216312"/>
              </p:ext>
            </p:extLst>
          </p:nvPr>
        </p:nvGraphicFramePr>
        <p:xfrm>
          <a:off x="414336" y="1935036"/>
          <a:ext cx="8201487" cy="385271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51279818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2769524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293386930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96753221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28137032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07371574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34467931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29543090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0053215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68867587"/>
                    </a:ext>
                  </a:extLst>
                </a:gridCol>
              </a:tblGrid>
              <a:tr h="170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77605"/>
                  </a:ext>
                </a:extLst>
              </a:tr>
              <a:tr h="272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3936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40.853.080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12.470.568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087766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23.306.484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5.748.181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5341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02602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701.328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7013280,0%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772046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701.328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7013280,0%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137485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238182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73587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86695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90773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38253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122290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95829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43860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73613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644325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02946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18839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76566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  <a:tr h="17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F873A0-2C62-46D3-A125-FA496CA3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99249B0-CBA6-480C-BE92-D4F70E9CD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21081"/>
              </p:ext>
            </p:extLst>
          </p:nvPr>
        </p:nvGraphicFramePr>
        <p:xfrm>
          <a:off x="421688" y="1935036"/>
          <a:ext cx="8194136" cy="2214046"/>
        </p:xfrm>
        <a:graphic>
          <a:graphicData uri="http://schemas.openxmlformats.org/drawingml/2006/table">
            <a:tbl>
              <a:tblPr/>
              <a:tblGrid>
                <a:gridCol w="284915">
                  <a:extLst>
                    <a:ext uri="{9D8B030D-6E8A-4147-A177-3AD203B41FA5}">
                      <a16:colId xmlns:a16="http://schemas.microsoft.com/office/drawing/2014/main" val="2185124203"/>
                    </a:ext>
                  </a:extLst>
                </a:gridCol>
                <a:gridCol w="284915">
                  <a:extLst>
                    <a:ext uri="{9D8B030D-6E8A-4147-A177-3AD203B41FA5}">
                      <a16:colId xmlns:a16="http://schemas.microsoft.com/office/drawing/2014/main" val="2570008216"/>
                    </a:ext>
                  </a:extLst>
                </a:gridCol>
                <a:gridCol w="284915">
                  <a:extLst>
                    <a:ext uri="{9D8B030D-6E8A-4147-A177-3AD203B41FA5}">
                      <a16:colId xmlns:a16="http://schemas.microsoft.com/office/drawing/2014/main" val="2649741801"/>
                    </a:ext>
                  </a:extLst>
                </a:gridCol>
                <a:gridCol w="2974505">
                  <a:extLst>
                    <a:ext uri="{9D8B030D-6E8A-4147-A177-3AD203B41FA5}">
                      <a16:colId xmlns:a16="http://schemas.microsoft.com/office/drawing/2014/main" val="3095076944"/>
                    </a:ext>
                  </a:extLst>
                </a:gridCol>
                <a:gridCol w="763570">
                  <a:extLst>
                    <a:ext uri="{9D8B030D-6E8A-4147-A177-3AD203B41FA5}">
                      <a16:colId xmlns:a16="http://schemas.microsoft.com/office/drawing/2014/main" val="1085684385"/>
                    </a:ext>
                  </a:extLst>
                </a:gridCol>
                <a:gridCol w="763570">
                  <a:extLst>
                    <a:ext uri="{9D8B030D-6E8A-4147-A177-3AD203B41FA5}">
                      <a16:colId xmlns:a16="http://schemas.microsoft.com/office/drawing/2014/main" val="2726491197"/>
                    </a:ext>
                  </a:extLst>
                </a:gridCol>
                <a:gridCol w="763570">
                  <a:extLst>
                    <a:ext uri="{9D8B030D-6E8A-4147-A177-3AD203B41FA5}">
                      <a16:colId xmlns:a16="http://schemas.microsoft.com/office/drawing/2014/main" val="2425519200"/>
                    </a:ext>
                  </a:extLst>
                </a:gridCol>
                <a:gridCol w="683794">
                  <a:extLst>
                    <a:ext uri="{9D8B030D-6E8A-4147-A177-3AD203B41FA5}">
                      <a16:colId xmlns:a16="http://schemas.microsoft.com/office/drawing/2014/main" val="1758578747"/>
                    </a:ext>
                  </a:extLst>
                </a:gridCol>
                <a:gridCol w="695191">
                  <a:extLst>
                    <a:ext uri="{9D8B030D-6E8A-4147-A177-3AD203B41FA5}">
                      <a16:colId xmlns:a16="http://schemas.microsoft.com/office/drawing/2014/main" val="3633985159"/>
                    </a:ext>
                  </a:extLst>
                </a:gridCol>
                <a:gridCol w="695191">
                  <a:extLst>
                    <a:ext uri="{9D8B030D-6E8A-4147-A177-3AD203B41FA5}">
                      <a16:colId xmlns:a16="http://schemas.microsoft.com/office/drawing/2014/main" val="3491458521"/>
                    </a:ext>
                  </a:extLst>
                </a:gridCol>
              </a:tblGrid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06546"/>
                  </a:ext>
                </a:extLst>
              </a:tr>
              <a:tr h="281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3090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3813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9204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8431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70589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72282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11705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83169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13345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0998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1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CENSOS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2D4726F-0CBE-40E4-A8E5-2D82B6A5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572860-731D-4B44-B82E-C1A8A0D24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15030"/>
              </p:ext>
            </p:extLst>
          </p:nvPr>
        </p:nvGraphicFramePr>
        <p:xfrm>
          <a:off x="414336" y="1935036"/>
          <a:ext cx="8201487" cy="2286055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42975377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9587077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8273634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69238905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5745645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91174572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1939331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46101194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37211212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342331295"/>
                    </a:ext>
                  </a:extLst>
                </a:gridCol>
              </a:tblGrid>
              <a:tr h="181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129137"/>
                  </a:ext>
                </a:extLst>
              </a:tr>
              <a:tr h="290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42868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832.937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84286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406879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95605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32608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835551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82705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830853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21498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68282"/>
                  </a:ext>
                </a:extLst>
              </a:tr>
              <a:tr h="18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8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ECONÓMICA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01D9878-7E72-4AEF-BCEF-415D085E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B3A04D-C3CE-426D-9839-847A99263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293139"/>
              </p:ext>
            </p:extLst>
          </p:nvPr>
        </p:nvGraphicFramePr>
        <p:xfrm>
          <a:off x="414336" y="1932414"/>
          <a:ext cx="8201487" cy="2216667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35980169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30936991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32370434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417086736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8361166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6745824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01667232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48152418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16860639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127662777"/>
                    </a:ext>
                  </a:extLst>
                </a:gridCol>
              </a:tblGrid>
              <a:tr h="1759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784622"/>
                  </a:ext>
                </a:extLst>
              </a:tr>
              <a:tr h="281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284368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88662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80759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08545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2973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35889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77357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56649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6844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60421"/>
                  </a:ext>
                </a:extLst>
              </a:tr>
              <a:tr h="175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0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041F439-562D-4B68-9D31-E70D185A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6CDC02-FF6A-4237-99E1-5D498C530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66012"/>
              </p:ext>
            </p:extLst>
          </p:nvPr>
        </p:nvGraphicFramePr>
        <p:xfrm>
          <a:off x="447520" y="1916832"/>
          <a:ext cx="8168302" cy="3240362"/>
        </p:xfrm>
        <a:graphic>
          <a:graphicData uri="http://schemas.openxmlformats.org/drawingml/2006/table">
            <a:tbl>
              <a:tblPr/>
              <a:tblGrid>
                <a:gridCol w="284016">
                  <a:extLst>
                    <a:ext uri="{9D8B030D-6E8A-4147-A177-3AD203B41FA5}">
                      <a16:colId xmlns:a16="http://schemas.microsoft.com/office/drawing/2014/main" val="2723592460"/>
                    </a:ext>
                  </a:extLst>
                </a:gridCol>
                <a:gridCol w="284016">
                  <a:extLst>
                    <a:ext uri="{9D8B030D-6E8A-4147-A177-3AD203B41FA5}">
                      <a16:colId xmlns:a16="http://schemas.microsoft.com/office/drawing/2014/main" val="1513363474"/>
                    </a:ext>
                  </a:extLst>
                </a:gridCol>
                <a:gridCol w="284016">
                  <a:extLst>
                    <a:ext uri="{9D8B030D-6E8A-4147-A177-3AD203B41FA5}">
                      <a16:colId xmlns:a16="http://schemas.microsoft.com/office/drawing/2014/main" val="1126093938"/>
                    </a:ext>
                  </a:extLst>
                </a:gridCol>
                <a:gridCol w="2965128">
                  <a:extLst>
                    <a:ext uri="{9D8B030D-6E8A-4147-A177-3AD203B41FA5}">
                      <a16:colId xmlns:a16="http://schemas.microsoft.com/office/drawing/2014/main" val="135503436"/>
                    </a:ext>
                  </a:extLst>
                </a:gridCol>
                <a:gridCol w="761163">
                  <a:extLst>
                    <a:ext uri="{9D8B030D-6E8A-4147-A177-3AD203B41FA5}">
                      <a16:colId xmlns:a16="http://schemas.microsoft.com/office/drawing/2014/main" val="1120934456"/>
                    </a:ext>
                  </a:extLst>
                </a:gridCol>
                <a:gridCol w="761163">
                  <a:extLst>
                    <a:ext uri="{9D8B030D-6E8A-4147-A177-3AD203B41FA5}">
                      <a16:colId xmlns:a16="http://schemas.microsoft.com/office/drawing/2014/main" val="2542517779"/>
                    </a:ext>
                  </a:extLst>
                </a:gridCol>
                <a:gridCol w="761163">
                  <a:extLst>
                    <a:ext uri="{9D8B030D-6E8A-4147-A177-3AD203B41FA5}">
                      <a16:colId xmlns:a16="http://schemas.microsoft.com/office/drawing/2014/main" val="1953861949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2762806744"/>
                    </a:ext>
                  </a:extLst>
                </a:gridCol>
                <a:gridCol w="692999">
                  <a:extLst>
                    <a:ext uri="{9D8B030D-6E8A-4147-A177-3AD203B41FA5}">
                      <a16:colId xmlns:a16="http://schemas.microsoft.com/office/drawing/2014/main" val="3582270198"/>
                    </a:ext>
                  </a:extLst>
                </a:gridCol>
                <a:gridCol w="692999">
                  <a:extLst>
                    <a:ext uri="{9D8B030D-6E8A-4147-A177-3AD203B41FA5}">
                      <a16:colId xmlns:a16="http://schemas.microsoft.com/office/drawing/2014/main" val="3365899450"/>
                    </a:ext>
                  </a:extLst>
                </a:gridCol>
              </a:tblGrid>
              <a:tr h="174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709185"/>
                  </a:ext>
                </a:extLst>
              </a:tr>
              <a:tr h="278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91345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74138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2.079.268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08193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399583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9449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245053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29544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95017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4436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95545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0439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01970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79521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10756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43092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3405"/>
                  </a:ext>
                </a:extLst>
              </a:tr>
              <a:tr h="1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2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INTERNACIONAL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E7A1506-D7F9-4EEA-BDAC-DE63839A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03D11C-E570-427A-9C35-0A00EBCBE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13015"/>
              </p:ext>
            </p:extLst>
          </p:nvPr>
        </p:nvGraphicFramePr>
        <p:xfrm>
          <a:off x="414336" y="1921408"/>
          <a:ext cx="8118102" cy="2011647"/>
        </p:xfrm>
        <a:graphic>
          <a:graphicData uri="http://schemas.openxmlformats.org/drawingml/2006/table">
            <a:tbl>
              <a:tblPr/>
              <a:tblGrid>
                <a:gridCol w="282271">
                  <a:extLst>
                    <a:ext uri="{9D8B030D-6E8A-4147-A177-3AD203B41FA5}">
                      <a16:colId xmlns:a16="http://schemas.microsoft.com/office/drawing/2014/main" val="259671176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2804251050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497851800"/>
                    </a:ext>
                  </a:extLst>
                </a:gridCol>
                <a:gridCol w="2946905">
                  <a:extLst>
                    <a:ext uri="{9D8B030D-6E8A-4147-A177-3AD203B41FA5}">
                      <a16:colId xmlns:a16="http://schemas.microsoft.com/office/drawing/2014/main" val="158397502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3239047748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1821972877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2833317813"/>
                    </a:ext>
                  </a:extLst>
                </a:gridCol>
                <a:gridCol w="677449">
                  <a:extLst>
                    <a:ext uri="{9D8B030D-6E8A-4147-A177-3AD203B41FA5}">
                      <a16:colId xmlns:a16="http://schemas.microsoft.com/office/drawing/2014/main" val="607131955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2324280665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73666778"/>
                    </a:ext>
                  </a:extLst>
                </a:gridCol>
              </a:tblGrid>
              <a:tr h="18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960837"/>
                  </a:ext>
                </a:extLst>
              </a:tr>
              <a:tr h="303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73349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450.219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8569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498797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445888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2391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86066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516174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73577"/>
                  </a:ext>
                </a:extLst>
              </a:tr>
              <a:tr h="18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25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TÉCNICA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4D0B04D-8077-4923-A57C-F3B32428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09C69D-5EFF-4A64-B973-B24DA2176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35867"/>
              </p:ext>
            </p:extLst>
          </p:nvPr>
        </p:nvGraphicFramePr>
        <p:xfrm>
          <a:off x="414336" y="1914468"/>
          <a:ext cx="8201487" cy="3530757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21182317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12510498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610493689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99190748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7517175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5162241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07201770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99446747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7942752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18272531"/>
                    </a:ext>
                  </a:extLst>
                </a:gridCol>
              </a:tblGrid>
              <a:tr h="171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31993"/>
                  </a:ext>
                </a:extLst>
              </a:tr>
              <a:tr h="274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30671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6.325.946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41498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2.407.457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56825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661295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454.517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50132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67683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65500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2.707.929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54759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2.707.929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29513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15974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877806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55849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1.131.754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099097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71674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81401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85225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53148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12670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20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COMITÉ INNOVA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FB1F3BB-1843-4EB9-8055-4190FCF6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3C8E65B-F792-463A-B47A-BAEACD846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7445"/>
              </p:ext>
            </p:extLst>
          </p:nvPr>
        </p:nvGraphicFramePr>
        <p:xfrm>
          <a:off x="414336" y="1916426"/>
          <a:ext cx="8210798" cy="2232657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10891969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87892256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702780934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0245666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00878071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3085880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496263534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403904814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4109757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403373893"/>
                    </a:ext>
                  </a:extLst>
                </a:gridCol>
              </a:tblGrid>
              <a:tr h="177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645543"/>
                  </a:ext>
                </a:extLst>
              </a:tr>
              <a:tr h="283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2673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6.369.645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1384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533.796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86196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24596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890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1523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5.768.127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313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5.768.127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78958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5.768.127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91742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8821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39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PROMOCIÓN DE LA INVERSIÓN EXTRANJERA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3975FB-7A1E-4B3D-8D8D-E2D50961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8FECD5-1009-441A-8769-5A83D5B00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64274"/>
              </p:ext>
            </p:extLst>
          </p:nvPr>
        </p:nvGraphicFramePr>
        <p:xfrm>
          <a:off x="414336" y="1982345"/>
          <a:ext cx="8201487" cy="2598785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55651198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01270482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22869947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94224835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9805737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58730197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93740145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12545770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92561499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260300060"/>
                    </a:ext>
                  </a:extLst>
                </a:gridCol>
              </a:tblGrid>
              <a:tr h="17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21641"/>
                  </a:ext>
                </a:extLst>
              </a:tr>
              <a:tr h="284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582164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1.094.101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451745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17841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03383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29905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52991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326704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69335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56135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8020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37806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36818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5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 ejecución por Programa, las mayores tasas de ejecución del presupuesto vigente corresponde al  </a:t>
            </a:r>
            <a:r>
              <a:rPr lang="pt-BR" sz="1600" dirty="0"/>
              <a:t>Programa Censo que registra </a:t>
            </a:r>
            <a:r>
              <a:rPr lang="es-CL" sz="1600" dirty="0"/>
              <a:t>un</a:t>
            </a:r>
            <a:r>
              <a:rPr lang="pt-BR" sz="1600" dirty="0"/>
              <a:t> 45,8%; seguido de INE </a:t>
            </a:r>
            <a:r>
              <a:rPr lang="es-CL" sz="1600" dirty="0"/>
              <a:t>con</a:t>
            </a:r>
            <a:r>
              <a:rPr lang="pt-BR" sz="1600" dirty="0"/>
              <a:t> </a:t>
            </a:r>
            <a:r>
              <a:rPr lang="es-CL" sz="1600" dirty="0"/>
              <a:t>un</a:t>
            </a:r>
            <a:r>
              <a:rPr lang="pt-BR" sz="1600" dirty="0"/>
              <a:t> 30,5%.  La menor </a:t>
            </a:r>
            <a:r>
              <a:rPr lang="es-CL" sz="1600" dirty="0"/>
              <a:t>tasa de 1,4% corresponde al Programa Iniciativa Científica </a:t>
            </a:r>
            <a:r>
              <a:rPr lang="es-CL" sz="1600" dirty="0" err="1"/>
              <a:t>Millenium</a:t>
            </a:r>
            <a:r>
              <a:rPr lang="pt-BR" sz="1600" dirty="0"/>
              <a:t>. Por </a:t>
            </a:r>
            <a:r>
              <a:rPr lang="es-CL" sz="1600" dirty="0"/>
              <a:t>su</a:t>
            </a:r>
            <a:r>
              <a:rPr lang="pt-BR" sz="1600" dirty="0"/>
              <a:t> parte e</a:t>
            </a:r>
            <a:r>
              <a:rPr lang="es-CL" sz="1600" dirty="0"/>
              <a:t>l Programa CORFO concentra el 64,3% del presupuesto de la Partida y alcanzó  a  marzo una ejecución de  19,1% del presupuesto aprobado por el Congreso.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el mayor gasto se registra en los subtítulo 23 </a:t>
            </a:r>
            <a:r>
              <a:rPr lang="es-CL" sz="1600" b="1" dirty="0"/>
              <a:t>“prestaciones de seguridad social” </a:t>
            </a:r>
            <a:r>
              <a:rPr lang="es-CL" sz="1600" dirty="0"/>
              <a:t>con una ejecución de </a:t>
            </a:r>
            <a:r>
              <a:rPr lang="es-CL" sz="1600" b="1" dirty="0"/>
              <a:t>153,6%</a:t>
            </a:r>
            <a:r>
              <a:rPr lang="es-CL" sz="1600" dirty="0"/>
              <a:t> explicado por la aplicación de la ley de Incentivo al Retiro; seguido del subtítulo 34 </a:t>
            </a:r>
            <a:r>
              <a:rPr lang="es-CL" sz="1600" b="1" dirty="0"/>
              <a:t>“servicio de la deuda” </a:t>
            </a:r>
            <a:r>
              <a:rPr lang="es-CL" sz="1600" dirty="0"/>
              <a:t>con una ejecución de</a:t>
            </a:r>
            <a:r>
              <a:rPr lang="es-CL" sz="1600" b="1" dirty="0"/>
              <a:t> 94,2%,</a:t>
            </a:r>
            <a:r>
              <a:rPr lang="es-CL" sz="1600" dirty="0"/>
              <a:t> destinado al pago de las obligaciones devengadas al 31 de diciembre de 2017 (deuda flotante).</a:t>
            </a:r>
            <a:endParaRPr lang="es-CL" sz="16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INDUSTRIAL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C0EEF3-DE6C-4722-A246-DBB1A881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FC7BEF-870A-4FF2-AF9F-01F38B44B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0314"/>
              </p:ext>
            </p:extLst>
          </p:nvPr>
        </p:nvGraphicFramePr>
        <p:xfrm>
          <a:off x="414336" y="1988784"/>
          <a:ext cx="8210798" cy="2088290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80179133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54557242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859877198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271679845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09061002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64532058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773661447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13029217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16365405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007793974"/>
                    </a:ext>
                  </a:extLst>
                </a:gridCol>
              </a:tblGrid>
              <a:tr h="18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7073"/>
                  </a:ext>
                </a:extLst>
              </a:tr>
              <a:tr h="288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39114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03818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1.386.763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039748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11872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44191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88929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32379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83038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08158"/>
                  </a:ext>
                </a:extLst>
              </a:tr>
              <a:tr h="18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6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45594B7-C36E-494E-84FC-C66E1CBC303D}"/>
              </a:ext>
            </a:extLst>
          </p:cNvPr>
          <p:cNvSpPr txBox="1">
            <a:spLocks/>
          </p:cNvSpPr>
          <p:nvPr/>
        </p:nvSpPr>
        <p:spPr>
          <a:xfrm>
            <a:off x="500062" y="6309998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634335-5040-438D-BD60-4903F65C5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38337"/>
              </p:ext>
            </p:extLst>
          </p:nvPr>
        </p:nvGraphicFramePr>
        <p:xfrm>
          <a:off x="417287" y="1994568"/>
          <a:ext cx="8207849" cy="3234633"/>
        </p:xfrm>
        <a:graphic>
          <a:graphicData uri="http://schemas.openxmlformats.org/drawingml/2006/table">
            <a:tbl>
              <a:tblPr/>
              <a:tblGrid>
                <a:gridCol w="283812">
                  <a:extLst>
                    <a:ext uri="{9D8B030D-6E8A-4147-A177-3AD203B41FA5}">
                      <a16:colId xmlns:a16="http://schemas.microsoft.com/office/drawing/2014/main" val="815153822"/>
                    </a:ext>
                  </a:extLst>
                </a:gridCol>
                <a:gridCol w="283812">
                  <a:extLst>
                    <a:ext uri="{9D8B030D-6E8A-4147-A177-3AD203B41FA5}">
                      <a16:colId xmlns:a16="http://schemas.microsoft.com/office/drawing/2014/main" val="1811547006"/>
                    </a:ext>
                  </a:extLst>
                </a:gridCol>
                <a:gridCol w="283812">
                  <a:extLst>
                    <a:ext uri="{9D8B030D-6E8A-4147-A177-3AD203B41FA5}">
                      <a16:colId xmlns:a16="http://schemas.microsoft.com/office/drawing/2014/main" val="2917640274"/>
                    </a:ext>
                  </a:extLst>
                </a:gridCol>
                <a:gridCol w="3008409">
                  <a:extLst>
                    <a:ext uri="{9D8B030D-6E8A-4147-A177-3AD203B41FA5}">
                      <a16:colId xmlns:a16="http://schemas.microsoft.com/office/drawing/2014/main" val="2562179908"/>
                    </a:ext>
                  </a:extLst>
                </a:gridCol>
                <a:gridCol w="760617">
                  <a:extLst>
                    <a:ext uri="{9D8B030D-6E8A-4147-A177-3AD203B41FA5}">
                      <a16:colId xmlns:a16="http://schemas.microsoft.com/office/drawing/2014/main" val="1983033213"/>
                    </a:ext>
                  </a:extLst>
                </a:gridCol>
                <a:gridCol w="760617">
                  <a:extLst>
                    <a:ext uri="{9D8B030D-6E8A-4147-A177-3AD203B41FA5}">
                      <a16:colId xmlns:a16="http://schemas.microsoft.com/office/drawing/2014/main" val="2832379649"/>
                    </a:ext>
                  </a:extLst>
                </a:gridCol>
                <a:gridCol w="760617">
                  <a:extLst>
                    <a:ext uri="{9D8B030D-6E8A-4147-A177-3AD203B41FA5}">
                      <a16:colId xmlns:a16="http://schemas.microsoft.com/office/drawing/2014/main" val="2348531503"/>
                    </a:ext>
                  </a:extLst>
                </a:gridCol>
                <a:gridCol w="681149">
                  <a:extLst>
                    <a:ext uri="{9D8B030D-6E8A-4147-A177-3AD203B41FA5}">
                      <a16:colId xmlns:a16="http://schemas.microsoft.com/office/drawing/2014/main" val="2042625129"/>
                    </a:ext>
                  </a:extLst>
                </a:gridCol>
                <a:gridCol w="692502">
                  <a:extLst>
                    <a:ext uri="{9D8B030D-6E8A-4147-A177-3AD203B41FA5}">
                      <a16:colId xmlns:a16="http://schemas.microsoft.com/office/drawing/2014/main" val="4156206910"/>
                    </a:ext>
                  </a:extLst>
                </a:gridCol>
                <a:gridCol w="692502">
                  <a:extLst>
                    <a:ext uri="{9D8B030D-6E8A-4147-A177-3AD203B41FA5}">
                      <a16:colId xmlns:a16="http://schemas.microsoft.com/office/drawing/2014/main" val="2873091318"/>
                    </a:ext>
                  </a:extLst>
                </a:gridCol>
              </a:tblGrid>
              <a:tr h="173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72846"/>
                  </a:ext>
                </a:extLst>
              </a:tr>
              <a:tr h="27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41369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387.429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35934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5232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47.596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86300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157905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83023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50190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163818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8646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07069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24029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77568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07331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02347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8812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28076"/>
                  </a:ext>
                </a:extLst>
              </a:tr>
              <a:tr h="173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21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REEMPRENDIMIENTO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740BC5E-13A3-466B-900C-72948B76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D50D34-41DE-4771-8F70-A3909DEBF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91561"/>
              </p:ext>
            </p:extLst>
          </p:nvPr>
        </p:nvGraphicFramePr>
        <p:xfrm>
          <a:off x="414336" y="1988840"/>
          <a:ext cx="8210797" cy="3335657"/>
        </p:xfrm>
        <a:graphic>
          <a:graphicData uri="http://schemas.openxmlformats.org/drawingml/2006/table">
            <a:tbl>
              <a:tblPr/>
              <a:tblGrid>
                <a:gridCol w="285097">
                  <a:extLst>
                    <a:ext uri="{9D8B030D-6E8A-4147-A177-3AD203B41FA5}">
                      <a16:colId xmlns:a16="http://schemas.microsoft.com/office/drawing/2014/main" val="294335097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365745322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1343074615"/>
                    </a:ext>
                  </a:extLst>
                </a:gridCol>
                <a:gridCol w="2987819">
                  <a:extLst>
                    <a:ext uri="{9D8B030D-6E8A-4147-A177-3AD203B41FA5}">
                      <a16:colId xmlns:a16="http://schemas.microsoft.com/office/drawing/2014/main" val="1135663394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303838844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517230209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616398564"/>
                    </a:ext>
                  </a:extLst>
                </a:gridCol>
                <a:gridCol w="684233">
                  <a:extLst>
                    <a:ext uri="{9D8B030D-6E8A-4147-A177-3AD203B41FA5}">
                      <a16:colId xmlns:a16="http://schemas.microsoft.com/office/drawing/2014/main" val="6727770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2931902178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395159836"/>
                    </a:ext>
                  </a:extLst>
                </a:gridCol>
              </a:tblGrid>
              <a:tr h="178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48079"/>
                  </a:ext>
                </a:extLst>
              </a:tr>
              <a:tr h="285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7985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1.417.588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22970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52358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52293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225307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46793"/>
                  </a:ext>
                </a:extLst>
              </a:tr>
              <a:tr h="19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497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40125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6722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973281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640786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29745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78754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38731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62018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75644"/>
                  </a:ext>
                </a:extLst>
              </a:tr>
              <a:tr h="17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81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EC0823-0778-4860-BA93-CADF8CF93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53445"/>
              </p:ext>
            </p:extLst>
          </p:nvPr>
        </p:nvGraphicFramePr>
        <p:xfrm>
          <a:off x="426952" y="1662444"/>
          <a:ext cx="8105486" cy="2702664"/>
        </p:xfrm>
        <a:graphic>
          <a:graphicData uri="http://schemas.openxmlformats.org/drawingml/2006/table">
            <a:tbl>
              <a:tblPr/>
              <a:tblGrid>
                <a:gridCol w="757152">
                  <a:extLst>
                    <a:ext uri="{9D8B030D-6E8A-4147-A177-3AD203B41FA5}">
                      <a16:colId xmlns:a16="http://schemas.microsoft.com/office/drawing/2014/main" val="2316406660"/>
                    </a:ext>
                  </a:extLst>
                </a:gridCol>
                <a:gridCol w="2941030">
                  <a:extLst>
                    <a:ext uri="{9D8B030D-6E8A-4147-A177-3AD203B41FA5}">
                      <a16:colId xmlns:a16="http://schemas.microsoft.com/office/drawing/2014/main" val="2699971931"/>
                    </a:ext>
                  </a:extLst>
                </a:gridCol>
                <a:gridCol w="757152">
                  <a:extLst>
                    <a:ext uri="{9D8B030D-6E8A-4147-A177-3AD203B41FA5}">
                      <a16:colId xmlns:a16="http://schemas.microsoft.com/office/drawing/2014/main" val="3756816573"/>
                    </a:ext>
                  </a:extLst>
                </a:gridCol>
                <a:gridCol w="757152">
                  <a:extLst>
                    <a:ext uri="{9D8B030D-6E8A-4147-A177-3AD203B41FA5}">
                      <a16:colId xmlns:a16="http://schemas.microsoft.com/office/drawing/2014/main" val="3700186975"/>
                    </a:ext>
                  </a:extLst>
                </a:gridCol>
                <a:gridCol w="757152">
                  <a:extLst>
                    <a:ext uri="{9D8B030D-6E8A-4147-A177-3AD203B41FA5}">
                      <a16:colId xmlns:a16="http://schemas.microsoft.com/office/drawing/2014/main" val="2697070409"/>
                    </a:ext>
                  </a:extLst>
                </a:gridCol>
                <a:gridCol w="757152">
                  <a:extLst>
                    <a:ext uri="{9D8B030D-6E8A-4147-A177-3AD203B41FA5}">
                      <a16:colId xmlns:a16="http://schemas.microsoft.com/office/drawing/2014/main" val="4268485756"/>
                    </a:ext>
                  </a:extLst>
                </a:gridCol>
                <a:gridCol w="689348">
                  <a:extLst>
                    <a:ext uri="{9D8B030D-6E8A-4147-A177-3AD203B41FA5}">
                      <a16:colId xmlns:a16="http://schemas.microsoft.com/office/drawing/2014/main" val="1943063141"/>
                    </a:ext>
                  </a:extLst>
                </a:gridCol>
                <a:gridCol w="689348">
                  <a:extLst>
                    <a:ext uri="{9D8B030D-6E8A-4147-A177-3AD203B41FA5}">
                      <a16:colId xmlns:a16="http://schemas.microsoft.com/office/drawing/2014/main" val="2044589967"/>
                    </a:ext>
                  </a:extLst>
                </a:gridCol>
              </a:tblGrid>
              <a:tr h="18511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28851"/>
                  </a:ext>
                </a:extLst>
              </a:tr>
              <a:tr h="29618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53335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1.324.551.271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958.743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242.401.777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947273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130.762.689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90.396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33.351.255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789210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46.634.593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-953.000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6.617.395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70661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1.516.820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1.200.051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2.330.582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67102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409.405.250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618.296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46.277.628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21389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1.573.852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9375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123.857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412856,7%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412856,7%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24583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6.890.866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31588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131.401.929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40327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12.258.838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745367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1.412.695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48636"/>
                  </a:ext>
                </a:extLst>
              </a:tr>
              <a:tr h="18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6.413.020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4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090BA3F-9A8F-4803-B2C1-6AAA64F1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447158-77BA-4F06-9CCB-23AFCE20C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111227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50FD20D-B233-4C91-8069-5EC8AA46C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034" y="1881424"/>
            <a:ext cx="4111228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C5CA768-58EA-4A8A-9BCB-AAE1A6CF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DD52FB-0E5F-48EA-BB80-D355FE4BC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88838"/>
              </p:ext>
            </p:extLst>
          </p:nvPr>
        </p:nvGraphicFramePr>
        <p:xfrm>
          <a:off x="528176" y="1700808"/>
          <a:ext cx="8087649" cy="4476143"/>
        </p:xfrm>
        <a:graphic>
          <a:graphicData uri="http://schemas.openxmlformats.org/drawingml/2006/table">
            <a:tbl>
              <a:tblPr/>
              <a:tblGrid>
                <a:gridCol w="310620">
                  <a:extLst>
                    <a:ext uri="{9D8B030D-6E8A-4147-A177-3AD203B41FA5}">
                      <a16:colId xmlns:a16="http://schemas.microsoft.com/office/drawing/2014/main" val="810143803"/>
                    </a:ext>
                  </a:extLst>
                </a:gridCol>
                <a:gridCol w="287612">
                  <a:extLst>
                    <a:ext uri="{9D8B030D-6E8A-4147-A177-3AD203B41FA5}">
                      <a16:colId xmlns:a16="http://schemas.microsoft.com/office/drawing/2014/main" val="3537682127"/>
                    </a:ext>
                  </a:extLst>
                </a:gridCol>
                <a:gridCol w="3002667">
                  <a:extLst>
                    <a:ext uri="{9D8B030D-6E8A-4147-A177-3AD203B41FA5}">
                      <a16:colId xmlns:a16="http://schemas.microsoft.com/office/drawing/2014/main" val="4125913813"/>
                    </a:ext>
                  </a:extLst>
                </a:gridCol>
                <a:gridCol w="770801">
                  <a:extLst>
                    <a:ext uri="{9D8B030D-6E8A-4147-A177-3AD203B41FA5}">
                      <a16:colId xmlns:a16="http://schemas.microsoft.com/office/drawing/2014/main" val="4195953761"/>
                    </a:ext>
                  </a:extLst>
                </a:gridCol>
                <a:gridCol w="770801">
                  <a:extLst>
                    <a:ext uri="{9D8B030D-6E8A-4147-A177-3AD203B41FA5}">
                      <a16:colId xmlns:a16="http://schemas.microsoft.com/office/drawing/2014/main" val="2863928127"/>
                    </a:ext>
                  </a:extLst>
                </a:gridCol>
                <a:gridCol w="770801">
                  <a:extLst>
                    <a:ext uri="{9D8B030D-6E8A-4147-A177-3AD203B41FA5}">
                      <a16:colId xmlns:a16="http://schemas.microsoft.com/office/drawing/2014/main" val="3328774455"/>
                    </a:ext>
                  </a:extLst>
                </a:gridCol>
                <a:gridCol w="770801">
                  <a:extLst>
                    <a:ext uri="{9D8B030D-6E8A-4147-A177-3AD203B41FA5}">
                      <a16:colId xmlns:a16="http://schemas.microsoft.com/office/drawing/2014/main" val="2074883729"/>
                    </a:ext>
                  </a:extLst>
                </a:gridCol>
                <a:gridCol w="701773">
                  <a:extLst>
                    <a:ext uri="{9D8B030D-6E8A-4147-A177-3AD203B41FA5}">
                      <a16:colId xmlns:a16="http://schemas.microsoft.com/office/drawing/2014/main" val="3965896291"/>
                    </a:ext>
                  </a:extLst>
                </a:gridCol>
                <a:gridCol w="701773">
                  <a:extLst>
                    <a:ext uri="{9D8B030D-6E8A-4147-A177-3AD203B41FA5}">
                      <a16:colId xmlns:a16="http://schemas.microsoft.com/office/drawing/2014/main" val="1538917037"/>
                    </a:ext>
                  </a:extLst>
                </a:gridCol>
              </a:tblGrid>
              <a:tr h="168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18720"/>
                  </a:ext>
                </a:extLst>
              </a:tr>
              <a:tr h="26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00978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19.338.493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98993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12.613.998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961839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6.361.134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93398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998879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165.564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63463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2.448.113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229294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41.081.278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12.531.176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85724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10.396.652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87570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2.134.524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98503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878990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187.246.149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217285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42.673.144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13.303.505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554549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40.853.080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12.470.568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95149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832.937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95677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1.495.238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85031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3.747.721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505044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3.297.502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88029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450.219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68801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6.325.946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78080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6.369.645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11573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1.094.101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05077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1.596.318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82608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387.429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61134"/>
                  </a:ext>
                </a:extLst>
              </a:tr>
              <a:tr h="16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1.417.588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4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92BEF86-B476-4DBE-B4BE-9CEA22C1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F21790-EBE0-4900-829A-D886608DE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71180"/>
              </p:ext>
            </p:extLst>
          </p:nvPr>
        </p:nvGraphicFramePr>
        <p:xfrm>
          <a:off x="500062" y="1868116"/>
          <a:ext cx="8032378" cy="3905957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:a16="http://schemas.microsoft.com/office/drawing/2014/main" val="1817484683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637654470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1931368317"/>
                    </a:ext>
                  </a:extLst>
                </a:gridCol>
                <a:gridCol w="2915787">
                  <a:extLst>
                    <a:ext uri="{9D8B030D-6E8A-4147-A177-3AD203B41FA5}">
                      <a16:colId xmlns:a16="http://schemas.microsoft.com/office/drawing/2014/main" val="4051148901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4212330083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1653108467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758189766"/>
                    </a:ext>
                  </a:extLst>
                </a:gridCol>
                <a:gridCol w="670296">
                  <a:extLst>
                    <a:ext uri="{9D8B030D-6E8A-4147-A177-3AD203B41FA5}">
                      <a16:colId xmlns:a16="http://schemas.microsoft.com/office/drawing/2014/main" val="1951776766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1383102621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259250744"/>
                    </a:ext>
                  </a:extLst>
                </a:gridCol>
              </a:tblGrid>
              <a:tr h="175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007316"/>
                  </a:ext>
                </a:extLst>
              </a:tr>
              <a:tr h="280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13493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41895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2.051.154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436413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08656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5889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27471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7.602.006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18170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70465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68212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65211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4.290.359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03602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63555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99648"/>
                  </a:ext>
                </a:extLst>
              </a:tr>
              <a:tr h="144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17937"/>
                  </a:ext>
                </a:extLst>
              </a:tr>
              <a:tr h="15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24162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I&amp;D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22376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56770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3014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99053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02070"/>
                  </a:ext>
                </a:extLst>
              </a:tr>
              <a:tr h="175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0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64E7B5F-25A6-41AD-8890-8379D604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284321-2B42-41F9-8B9E-A49D4FEB8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3176"/>
              </p:ext>
            </p:extLst>
          </p:nvPr>
        </p:nvGraphicFramePr>
        <p:xfrm>
          <a:off x="500062" y="1877223"/>
          <a:ext cx="8032377" cy="3856034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:a16="http://schemas.microsoft.com/office/drawing/2014/main" val="3094187379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2348229567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1645571090"/>
                    </a:ext>
                  </a:extLst>
                </a:gridCol>
                <a:gridCol w="2915786">
                  <a:extLst>
                    <a:ext uri="{9D8B030D-6E8A-4147-A177-3AD203B41FA5}">
                      <a16:colId xmlns:a16="http://schemas.microsoft.com/office/drawing/2014/main" val="1149779348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1957560834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650265019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3727968600"/>
                    </a:ext>
                  </a:extLst>
                </a:gridCol>
                <a:gridCol w="670296">
                  <a:extLst>
                    <a:ext uri="{9D8B030D-6E8A-4147-A177-3AD203B41FA5}">
                      <a16:colId xmlns:a16="http://schemas.microsoft.com/office/drawing/2014/main" val="2039122393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1856850828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4216174058"/>
                    </a:ext>
                  </a:extLst>
                </a:gridCol>
              </a:tblGrid>
              <a:tr h="170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569520"/>
                  </a:ext>
                </a:extLst>
              </a:tr>
              <a:tr h="272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0125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90359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71063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77046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64284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0095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7436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47696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5034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77479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68973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17364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96911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8828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314303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015798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2.592.502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64872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09514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1.730.609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21674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082196"/>
                  </a:ext>
                </a:extLst>
              </a:tr>
              <a:tr h="170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653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0A08A5D-B229-4DF9-83BE-A874449B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558F40-AB1D-4833-B487-4DEF26902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87262"/>
              </p:ext>
            </p:extLst>
          </p:nvPr>
        </p:nvGraphicFramePr>
        <p:xfrm>
          <a:off x="414336" y="1988840"/>
          <a:ext cx="8118102" cy="3745100"/>
        </p:xfrm>
        <a:graphic>
          <a:graphicData uri="http://schemas.openxmlformats.org/drawingml/2006/table">
            <a:tbl>
              <a:tblPr/>
              <a:tblGrid>
                <a:gridCol w="282271">
                  <a:extLst>
                    <a:ext uri="{9D8B030D-6E8A-4147-A177-3AD203B41FA5}">
                      <a16:colId xmlns:a16="http://schemas.microsoft.com/office/drawing/2014/main" val="929914059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3107606973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1606627273"/>
                    </a:ext>
                  </a:extLst>
                </a:gridCol>
                <a:gridCol w="2946905">
                  <a:extLst>
                    <a:ext uri="{9D8B030D-6E8A-4147-A177-3AD203B41FA5}">
                      <a16:colId xmlns:a16="http://schemas.microsoft.com/office/drawing/2014/main" val="2002816201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267293375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3029540380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3115379784"/>
                    </a:ext>
                  </a:extLst>
                </a:gridCol>
                <a:gridCol w="677449">
                  <a:extLst>
                    <a:ext uri="{9D8B030D-6E8A-4147-A177-3AD203B41FA5}">
                      <a16:colId xmlns:a16="http://schemas.microsoft.com/office/drawing/2014/main" val="3233904834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2204453574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3577531562"/>
                    </a:ext>
                  </a:extLst>
                </a:gridCol>
              </a:tblGrid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220054"/>
                  </a:ext>
                </a:extLst>
              </a:tr>
              <a:tr h="2768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33823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6.361.134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243722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84628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8362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67909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92389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79695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953447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79972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42663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30307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800254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77214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92026"/>
                  </a:ext>
                </a:extLst>
              </a:tr>
              <a:tr h="181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19512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56363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60809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45194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85992"/>
                  </a:ext>
                </a:extLst>
              </a:tr>
              <a:tr h="173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39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8429</Words>
  <Application>Microsoft Office PowerPoint</Application>
  <PresentationFormat>Presentación en pantalla (4:3)</PresentationFormat>
  <Paragraphs>4655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08: MINISTERIO DE ECONOMÍA, FOMENTO Y TURISMO</vt:lpstr>
      <vt:lpstr>Ejecución Presupuestaria de Gastos del Ministerio de Economía, Fomento y Turismo  acumulada al mes de marzo de 2018</vt:lpstr>
      <vt:lpstr>Presentación de PowerPoint</vt:lpstr>
      <vt:lpstr>Ejecución Presupuestaria de Gastos del Ministerio de Economía, Fomento y Turismo  acumulada al mes de marzo de 2018</vt:lpstr>
      <vt:lpstr>Ejecución Presupuestaria de Gastos del Ministerio de Economía, Fomento y Turismo  acumulada al mes de marzo de 2018</vt:lpstr>
      <vt:lpstr>Ejecución Presupuestaria de Gastos Partida 07,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193</cp:revision>
  <cp:lastPrinted>2016-07-04T14:42:46Z</cp:lastPrinted>
  <dcterms:created xsi:type="dcterms:W3CDTF">2016-06-23T13:38:47Z</dcterms:created>
  <dcterms:modified xsi:type="dcterms:W3CDTF">2018-08-09T19:45:05Z</dcterms:modified>
</cp:coreProperties>
</file>