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5"/>
  </p:notesMasterIdLst>
  <p:handoutMasterIdLst>
    <p:handoutMasterId r:id="rId36"/>
  </p:handoutMasterIdLst>
  <p:sldIdLst>
    <p:sldId id="256" r:id="rId3"/>
    <p:sldId id="298" r:id="rId4"/>
    <p:sldId id="299" r:id="rId5"/>
    <p:sldId id="264" r:id="rId6"/>
    <p:sldId id="300" r:id="rId7"/>
    <p:sldId id="263" r:id="rId8"/>
    <p:sldId id="265" r:id="rId9"/>
    <p:sldId id="307" r:id="rId10"/>
    <p:sldId id="267" r:id="rId11"/>
    <p:sldId id="308" r:id="rId12"/>
    <p:sldId id="268" r:id="rId13"/>
    <p:sldId id="269" r:id="rId14"/>
    <p:sldId id="271" r:id="rId15"/>
    <p:sldId id="273" r:id="rId16"/>
    <p:sldId id="303" r:id="rId17"/>
    <p:sldId id="274" r:id="rId18"/>
    <p:sldId id="275" r:id="rId19"/>
    <p:sldId id="309" r:id="rId20"/>
    <p:sldId id="310" r:id="rId21"/>
    <p:sldId id="311" r:id="rId22"/>
    <p:sldId id="276" r:id="rId23"/>
    <p:sldId id="312" r:id="rId24"/>
    <p:sldId id="304" r:id="rId25"/>
    <p:sldId id="277" r:id="rId26"/>
    <p:sldId id="278" r:id="rId27"/>
    <p:sldId id="305" r:id="rId28"/>
    <p:sldId id="272" r:id="rId29"/>
    <p:sldId id="280" r:id="rId30"/>
    <p:sldId id="281" r:id="rId31"/>
    <p:sldId id="282" r:id="rId32"/>
    <p:sldId id="302" r:id="rId33"/>
    <p:sldId id="306" r:id="rId3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0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acumulada al mes de marzo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08: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 ECONOMÍA, FOMENTO Y TURISMO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20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01, Programa 07: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FONDO DE INNOVACIÓN PARA LA COMPETITIVIDAD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96D25DB0-4A73-4CD8-8CD7-3CDB15EB3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0F0C7C4-F668-49E6-8883-75BED1FE32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961499"/>
              </p:ext>
            </p:extLst>
          </p:nvPr>
        </p:nvGraphicFramePr>
        <p:xfrm>
          <a:off x="426944" y="1988840"/>
          <a:ext cx="8105496" cy="2160244"/>
        </p:xfrm>
        <a:graphic>
          <a:graphicData uri="http://schemas.openxmlformats.org/drawingml/2006/table">
            <a:tbl>
              <a:tblPr/>
              <a:tblGrid>
                <a:gridCol w="281833">
                  <a:extLst>
                    <a:ext uri="{9D8B030D-6E8A-4147-A177-3AD203B41FA5}">
                      <a16:colId xmlns:a16="http://schemas.microsoft.com/office/drawing/2014/main" val="3009125610"/>
                    </a:ext>
                  </a:extLst>
                </a:gridCol>
                <a:gridCol w="281833">
                  <a:extLst>
                    <a:ext uri="{9D8B030D-6E8A-4147-A177-3AD203B41FA5}">
                      <a16:colId xmlns:a16="http://schemas.microsoft.com/office/drawing/2014/main" val="616286690"/>
                    </a:ext>
                  </a:extLst>
                </a:gridCol>
                <a:gridCol w="281833">
                  <a:extLst>
                    <a:ext uri="{9D8B030D-6E8A-4147-A177-3AD203B41FA5}">
                      <a16:colId xmlns:a16="http://schemas.microsoft.com/office/drawing/2014/main" val="3300750931"/>
                    </a:ext>
                  </a:extLst>
                </a:gridCol>
                <a:gridCol w="2942328">
                  <a:extLst>
                    <a:ext uri="{9D8B030D-6E8A-4147-A177-3AD203B41FA5}">
                      <a16:colId xmlns:a16="http://schemas.microsoft.com/office/drawing/2014/main" val="497496744"/>
                    </a:ext>
                  </a:extLst>
                </a:gridCol>
                <a:gridCol w="755310">
                  <a:extLst>
                    <a:ext uri="{9D8B030D-6E8A-4147-A177-3AD203B41FA5}">
                      <a16:colId xmlns:a16="http://schemas.microsoft.com/office/drawing/2014/main" val="1365939364"/>
                    </a:ext>
                  </a:extLst>
                </a:gridCol>
                <a:gridCol w="755310">
                  <a:extLst>
                    <a:ext uri="{9D8B030D-6E8A-4147-A177-3AD203B41FA5}">
                      <a16:colId xmlns:a16="http://schemas.microsoft.com/office/drawing/2014/main" val="3333837803"/>
                    </a:ext>
                  </a:extLst>
                </a:gridCol>
                <a:gridCol w="755310">
                  <a:extLst>
                    <a:ext uri="{9D8B030D-6E8A-4147-A177-3AD203B41FA5}">
                      <a16:colId xmlns:a16="http://schemas.microsoft.com/office/drawing/2014/main" val="1744019098"/>
                    </a:ext>
                  </a:extLst>
                </a:gridCol>
                <a:gridCol w="676397">
                  <a:extLst>
                    <a:ext uri="{9D8B030D-6E8A-4147-A177-3AD203B41FA5}">
                      <a16:colId xmlns:a16="http://schemas.microsoft.com/office/drawing/2014/main" val="4125052645"/>
                    </a:ext>
                  </a:extLst>
                </a:gridCol>
                <a:gridCol w="687671">
                  <a:extLst>
                    <a:ext uri="{9D8B030D-6E8A-4147-A177-3AD203B41FA5}">
                      <a16:colId xmlns:a16="http://schemas.microsoft.com/office/drawing/2014/main" val="1389058228"/>
                    </a:ext>
                  </a:extLst>
                </a:gridCol>
                <a:gridCol w="687671">
                  <a:extLst>
                    <a:ext uri="{9D8B030D-6E8A-4147-A177-3AD203B41FA5}">
                      <a16:colId xmlns:a16="http://schemas.microsoft.com/office/drawing/2014/main" val="4151804091"/>
                    </a:ext>
                  </a:extLst>
                </a:gridCol>
              </a:tblGrid>
              <a:tr h="1862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332063"/>
                  </a:ext>
                </a:extLst>
              </a:tr>
              <a:tr h="2979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035246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CORFO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8.425.581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8.425.581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054247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Tecnológicos - CORFO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12.766.518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12.766.518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305901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Consorcios Tecnológicos - Comité Innova Chile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1.099.872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1.099.872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333180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Excelencia - CORFO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2.889.443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2.889.443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144512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Consorcios Tecnológicos - CORFO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2.759.704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2.759.704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85393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810120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165527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388160"/>
                  </a:ext>
                </a:extLst>
              </a:tr>
              <a:tr h="186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9943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77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01, Programa 08: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SECRETARÍA EJECUTIVA CONSEJO NACIONAL DE INNOVACIÓN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4E6D1E4-BDF3-4FF2-95EB-858247E40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5606D66-39AC-407E-A12D-1F2825DCD1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16430"/>
              </p:ext>
            </p:extLst>
          </p:nvPr>
        </p:nvGraphicFramePr>
        <p:xfrm>
          <a:off x="414336" y="1916833"/>
          <a:ext cx="8201487" cy="1080117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val="2221681162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1402185132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2883198965"/>
                    </a:ext>
                  </a:extLst>
                </a:gridCol>
                <a:gridCol w="2977174">
                  <a:extLst>
                    <a:ext uri="{9D8B030D-6E8A-4147-A177-3AD203B41FA5}">
                      <a16:colId xmlns:a16="http://schemas.microsoft.com/office/drawing/2014/main" val="372496008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864684030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4127452058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3975405688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val="2728729729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595381116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592863805"/>
                    </a:ext>
                  </a:extLst>
                </a:gridCol>
              </a:tblGrid>
              <a:tr h="1928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3000329"/>
                  </a:ext>
                </a:extLst>
              </a:tr>
              <a:tr h="3086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766857"/>
                  </a:ext>
                </a:extLst>
              </a:tr>
              <a:tr h="1928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197.797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451432"/>
                  </a:ext>
                </a:extLst>
              </a:tr>
              <a:tr h="192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677.440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677.440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167.893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545834"/>
                  </a:ext>
                </a:extLst>
              </a:tr>
              <a:tr h="192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322.560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322.560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442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01, Programa 11: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INICIATIVA CIENTÍFICA MILLENIUM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0B415DAB-D475-4038-AC6F-A01D5BCBF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99CE584-C17A-44BD-93DA-D484221C71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164883"/>
              </p:ext>
            </p:extLst>
          </p:nvPr>
        </p:nvGraphicFramePr>
        <p:xfrm>
          <a:off x="468086" y="1916832"/>
          <a:ext cx="8064355" cy="2016220"/>
        </p:xfrm>
        <a:graphic>
          <a:graphicData uri="http://schemas.openxmlformats.org/drawingml/2006/table">
            <a:tbl>
              <a:tblPr/>
              <a:tblGrid>
                <a:gridCol w="280402">
                  <a:extLst>
                    <a:ext uri="{9D8B030D-6E8A-4147-A177-3AD203B41FA5}">
                      <a16:colId xmlns:a16="http://schemas.microsoft.com/office/drawing/2014/main" val="2302919008"/>
                    </a:ext>
                  </a:extLst>
                </a:gridCol>
                <a:gridCol w="280402">
                  <a:extLst>
                    <a:ext uri="{9D8B030D-6E8A-4147-A177-3AD203B41FA5}">
                      <a16:colId xmlns:a16="http://schemas.microsoft.com/office/drawing/2014/main" val="2260696939"/>
                    </a:ext>
                  </a:extLst>
                </a:gridCol>
                <a:gridCol w="280402">
                  <a:extLst>
                    <a:ext uri="{9D8B030D-6E8A-4147-A177-3AD203B41FA5}">
                      <a16:colId xmlns:a16="http://schemas.microsoft.com/office/drawing/2014/main" val="3973101508"/>
                    </a:ext>
                  </a:extLst>
                </a:gridCol>
                <a:gridCol w="2927394">
                  <a:extLst>
                    <a:ext uri="{9D8B030D-6E8A-4147-A177-3AD203B41FA5}">
                      <a16:colId xmlns:a16="http://schemas.microsoft.com/office/drawing/2014/main" val="2879770239"/>
                    </a:ext>
                  </a:extLst>
                </a:gridCol>
                <a:gridCol w="751477">
                  <a:extLst>
                    <a:ext uri="{9D8B030D-6E8A-4147-A177-3AD203B41FA5}">
                      <a16:colId xmlns:a16="http://schemas.microsoft.com/office/drawing/2014/main" val="4261851805"/>
                    </a:ext>
                  </a:extLst>
                </a:gridCol>
                <a:gridCol w="751477">
                  <a:extLst>
                    <a:ext uri="{9D8B030D-6E8A-4147-A177-3AD203B41FA5}">
                      <a16:colId xmlns:a16="http://schemas.microsoft.com/office/drawing/2014/main" val="3741927657"/>
                    </a:ext>
                  </a:extLst>
                </a:gridCol>
                <a:gridCol w="751477">
                  <a:extLst>
                    <a:ext uri="{9D8B030D-6E8A-4147-A177-3AD203B41FA5}">
                      <a16:colId xmlns:a16="http://schemas.microsoft.com/office/drawing/2014/main" val="2439358013"/>
                    </a:ext>
                  </a:extLst>
                </a:gridCol>
                <a:gridCol w="672964">
                  <a:extLst>
                    <a:ext uri="{9D8B030D-6E8A-4147-A177-3AD203B41FA5}">
                      <a16:colId xmlns:a16="http://schemas.microsoft.com/office/drawing/2014/main" val="146035441"/>
                    </a:ext>
                  </a:extLst>
                </a:gridCol>
                <a:gridCol w="684180">
                  <a:extLst>
                    <a:ext uri="{9D8B030D-6E8A-4147-A177-3AD203B41FA5}">
                      <a16:colId xmlns:a16="http://schemas.microsoft.com/office/drawing/2014/main" val="1481973757"/>
                    </a:ext>
                  </a:extLst>
                </a:gridCol>
                <a:gridCol w="684180">
                  <a:extLst>
                    <a:ext uri="{9D8B030D-6E8A-4147-A177-3AD203B41FA5}">
                      <a16:colId xmlns:a16="http://schemas.microsoft.com/office/drawing/2014/main" val="3348332760"/>
                    </a:ext>
                  </a:extLst>
                </a:gridCol>
              </a:tblGrid>
              <a:tr h="1738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064751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535340"/>
                  </a:ext>
                </a:extLst>
              </a:tr>
              <a:tr h="1738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12.098.958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12.098.958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38280"/>
                  </a:ext>
                </a:extLst>
              </a:tr>
              <a:tr h="173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405.969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405.969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131.859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633849"/>
                  </a:ext>
                </a:extLst>
              </a:tr>
              <a:tr h="173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173.247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173.247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33.705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187617"/>
                  </a:ext>
                </a:extLst>
              </a:tr>
              <a:tr h="173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870500"/>
                  </a:ext>
                </a:extLst>
              </a:tr>
              <a:tr h="173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621078"/>
                  </a:ext>
                </a:extLst>
              </a:tr>
              <a:tr h="173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Millenium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11.507.604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623578"/>
                  </a:ext>
                </a:extLst>
              </a:tr>
              <a:tr h="173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32369"/>
                  </a:ext>
                </a:extLst>
              </a:tr>
              <a:tr h="173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678130"/>
                  </a:ext>
                </a:extLst>
              </a:tr>
              <a:tr h="1738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934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DEL CONSUMIDOR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9AFAD9F5-2923-4F28-A3CD-DC321C3D7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96C4645-93FB-496A-9DEB-B232CE740C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281766"/>
              </p:ext>
            </p:extLst>
          </p:nvPr>
        </p:nvGraphicFramePr>
        <p:xfrm>
          <a:off x="500062" y="1868116"/>
          <a:ext cx="8032376" cy="2929037"/>
        </p:xfrm>
        <a:graphic>
          <a:graphicData uri="http://schemas.openxmlformats.org/drawingml/2006/table">
            <a:tbl>
              <a:tblPr/>
              <a:tblGrid>
                <a:gridCol w="294334">
                  <a:extLst>
                    <a:ext uri="{9D8B030D-6E8A-4147-A177-3AD203B41FA5}">
                      <a16:colId xmlns:a16="http://schemas.microsoft.com/office/drawing/2014/main" val="959131723"/>
                    </a:ext>
                  </a:extLst>
                </a:gridCol>
                <a:gridCol w="294334">
                  <a:extLst>
                    <a:ext uri="{9D8B030D-6E8A-4147-A177-3AD203B41FA5}">
                      <a16:colId xmlns:a16="http://schemas.microsoft.com/office/drawing/2014/main" val="2459268322"/>
                    </a:ext>
                  </a:extLst>
                </a:gridCol>
                <a:gridCol w="294334">
                  <a:extLst>
                    <a:ext uri="{9D8B030D-6E8A-4147-A177-3AD203B41FA5}">
                      <a16:colId xmlns:a16="http://schemas.microsoft.com/office/drawing/2014/main" val="2627600950"/>
                    </a:ext>
                  </a:extLst>
                </a:gridCol>
                <a:gridCol w="2640176">
                  <a:extLst>
                    <a:ext uri="{9D8B030D-6E8A-4147-A177-3AD203B41FA5}">
                      <a16:colId xmlns:a16="http://schemas.microsoft.com/office/drawing/2014/main" val="3239173221"/>
                    </a:ext>
                  </a:extLst>
                </a:gridCol>
                <a:gridCol w="788815">
                  <a:extLst>
                    <a:ext uri="{9D8B030D-6E8A-4147-A177-3AD203B41FA5}">
                      <a16:colId xmlns:a16="http://schemas.microsoft.com/office/drawing/2014/main" val="3336305192"/>
                    </a:ext>
                  </a:extLst>
                </a:gridCol>
                <a:gridCol w="788815">
                  <a:extLst>
                    <a:ext uri="{9D8B030D-6E8A-4147-A177-3AD203B41FA5}">
                      <a16:colId xmlns:a16="http://schemas.microsoft.com/office/drawing/2014/main" val="1523485798"/>
                    </a:ext>
                  </a:extLst>
                </a:gridCol>
                <a:gridCol w="788815">
                  <a:extLst>
                    <a:ext uri="{9D8B030D-6E8A-4147-A177-3AD203B41FA5}">
                      <a16:colId xmlns:a16="http://schemas.microsoft.com/office/drawing/2014/main" val="3836571970"/>
                    </a:ext>
                  </a:extLst>
                </a:gridCol>
                <a:gridCol w="706403">
                  <a:extLst>
                    <a:ext uri="{9D8B030D-6E8A-4147-A177-3AD203B41FA5}">
                      <a16:colId xmlns:a16="http://schemas.microsoft.com/office/drawing/2014/main" val="2306922469"/>
                    </a:ext>
                  </a:extLst>
                </a:gridCol>
                <a:gridCol w="718175">
                  <a:extLst>
                    <a:ext uri="{9D8B030D-6E8A-4147-A177-3AD203B41FA5}">
                      <a16:colId xmlns:a16="http://schemas.microsoft.com/office/drawing/2014/main" val="3164085387"/>
                    </a:ext>
                  </a:extLst>
                </a:gridCol>
                <a:gridCol w="718175">
                  <a:extLst>
                    <a:ext uri="{9D8B030D-6E8A-4147-A177-3AD203B41FA5}">
                      <a16:colId xmlns:a16="http://schemas.microsoft.com/office/drawing/2014/main" val="2924416595"/>
                    </a:ext>
                  </a:extLst>
                </a:gridCol>
              </a:tblGrid>
              <a:tr h="1764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319769"/>
                  </a:ext>
                </a:extLst>
              </a:tr>
              <a:tr h="2823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648689"/>
                  </a:ext>
                </a:extLst>
              </a:tr>
              <a:tr h="1764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11.405.056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11.405.056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2.448.113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374060"/>
                  </a:ext>
                </a:extLst>
              </a:tr>
              <a:tr h="176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6.680.727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6.680.727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1.896.817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392921"/>
                  </a:ext>
                </a:extLst>
              </a:tr>
              <a:tr h="176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2.921.816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2.921.816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390.581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97135"/>
                  </a:ext>
                </a:extLst>
              </a:tr>
              <a:tr h="176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866144"/>
                  </a:ext>
                </a:extLst>
              </a:tr>
              <a:tr h="176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484443"/>
                  </a:ext>
                </a:extLst>
              </a:tr>
              <a:tr h="176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1.659.438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1.659.438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132.781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981056"/>
                  </a:ext>
                </a:extLst>
              </a:tr>
              <a:tr h="176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47.563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258185"/>
                  </a:ext>
                </a:extLst>
              </a:tr>
              <a:tr h="176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Aplicación Ley N°19.955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416.597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47.563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628661"/>
                  </a:ext>
                </a:extLst>
              </a:tr>
              <a:tr h="176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1.242.841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1.242.841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554680"/>
                  </a:ext>
                </a:extLst>
              </a:tr>
              <a:tr h="176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Educación Financiera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620.766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620.766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30.695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161365"/>
                  </a:ext>
                </a:extLst>
              </a:tr>
              <a:tr h="176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622.075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622.075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54.523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549287"/>
                  </a:ext>
                </a:extLst>
              </a:tr>
              <a:tr h="176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143.065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143.065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727295"/>
                  </a:ext>
                </a:extLst>
              </a:tr>
              <a:tr h="176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12.681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204918"/>
                  </a:ext>
                </a:extLst>
              </a:tr>
              <a:tr h="176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130.384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130.384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16.011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996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218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03,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PESCA Y ACUICULTURA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115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5D210883-83C9-457A-8553-DBA98882B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CE1DA9A-4B08-4B61-9080-8ED98F8D5E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494261"/>
              </p:ext>
            </p:extLst>
          </p:nvPr>
        </p:nvGraphicFramePr>
        <p:xfrm>
          <a:off x="437240" y="1860970"/>
          <a:ext cx="8178583" cy="3440232"/>
        </p:xfrm>
        <a:graphic>
          <a:graphicData uri="http://schemas.openxmlformats.org/drawingml/2006/table">
            <a:tbl>
              <a:tblPr/>
              <a:tblGrid>
                <a:gridCol w="284374">
                  <a:extLst>
                    <a:ext uri="{9D8B030D-6E8A-4147-A177-3AD203B41FA5}">
                      <a16:colId xmlns:a16="http://schemas.microsoft.com/office/drawing/2014/main" val="3373998643"/>
                    </a:ext>
                  </a:extLst>
                </a:gridCol>
                <a:gridCol w="284374">
                  <a:extLst>
                    <a:ext uri="{9D8B030D-6E8A-4147-A177-3AD203B41FA5}">
                      <a16:colId xmlns:a16="http://schemas.microsoft.com/office/drawing/2014/main" val="686212715"/>
                    </a:ext>
                  </a:extLst>
                </a:gridCol>
                <a:gridCol w="284374">
                  <a:extLst>
                    <a:ext uri="{9D8B030D-6E8A-4147-A177-3AD203B41FA5}">
                      <a16:colId xmlns:a16="http://schemas.microsoft.com/office/drawing/2014/main" val="2849043904"/>
                    </a:ext>
                  </a:extLst>
                </a:gridCol>
                <a:gridCol w="2968860">
                  <a:extLst>
                    <a:ext uri="{9D8B030D-6E8A-4147-A177-3AD203B41FA5}">
                      <a16:colId xmlns:a16="http://schemas.microsoft.com/office/drawing/2014/main" val="223811040"/>
                    </a:ext>
                  </a:extLst>
                </a:gridCol>
                <a:gridCol w="762121">
                  <a:extLst>
                    <a:ext uri="{9D8B030D-6E8A-4147-A177-3AD203B41FA5}">
                      <a16:colId xmlns:a16="http://schemas.microsoft.com/office/drawing/2014/main" val="2487127946"/>
                    </a:ext>
                  </a:extLst>
                </a:gridCol>
                <a:gridCol w="762121">
                  <a:extLst>
                    <a:ext uri="{9D8B030D-6E8A-4147-A177-3AD203B41FA5}">
                      <a16:colId xmlns:a16="http://schemas.microsoft.com/office/drawing/2014/main" val="2829508583"/>
                    </a:ext>
                  </a:extLst>
                </a:gridCol>
                <a:gridCol w="762121">
                  <a:extLst>
                    <a:ext uri="{9D8B030D-6E8A-4147-A177-3AD203B41FA5}">
                      <a16:colId xmlns:a16="http://schemas.microsoft.com/office/drawing/2014/main" val="1183076650"/>
                    </a:ext>
                  </a:extLst>
                </a:gridCol>
                <a:gridCol w="682496">
                  <a:extLst>
                    <a:ext uri="{9D8B030D-6E8A-4147-A177-3AD203B41FA5}">
                      <a16:colId xmlns:a16="http://schemas.microsoft.com/office/drawing/2014/main" val="1996728504"/>
                    </a:ext>
                  </a:extLst>
                </a:gridCol>
                <a:gridCol w="693871">
                  <a:extLst>
                    <a:ext uri="{9D8B030D-6E8A-4147-A177-3AD203B41FA5}">
                      <a16:colId xmlns:a16="http://schemas.microsoft.com/office/drawing/2014/main" val="3895771961"/>
                    </a:ext>
                  </a:extLst>
                </a:gridCol>
                <a:gridCol w="693871">
                  <a:extLst>
                    <a:ext uri="{9D8B030D-6E8A-4147-A177-3AD203B41FA5}">
                      <a16:colId xmlns:a16="http://schemas.microsoft.com/office/drawing/2014/main" val="2934550770"/>
                    </a:ext>
                  </a:extLst>
                </a:gridCol>
              </a:tblGrid>
              <a:tr h="1755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226950"/>
                  </a:ext>
                </a:extLst>
              </a:tr>
              <a:tr h="2808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56233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36.401.193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36.401.193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10.396.652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567910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5.725.616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5.725.616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1.477.349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01650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2.652.184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2.652.184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561.883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639246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27.575.605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27.575.605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8.292.680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103270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1.295.789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1.295.789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448.114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039000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 Actividades Pesca Artesanal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322543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Operacional Plataforma Científica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1.278.125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1.278.125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447.344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526926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22.636.362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22.636.362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7.716.889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348097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Administración Pesquero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5.108.502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5.108.502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653970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Economia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7.716.889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868098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3.643.454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3.643.454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127.677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798649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Investigación Pesquera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3.545.454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3.545.454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121.386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713385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Comités Científicos Técnicos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072342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447.788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447.788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875218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665852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224.302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224.302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741447"/>
                  </a:ext>
                </a:extLst>
              </a:tr>
              <a:tr h="175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222.039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792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218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03,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DE ADMINISTRACIÓN PESQUERO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115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67B17E6-DB54-475A-A12D-62887F049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67B81F9-E4A6-490D-A06E-5E5A5FFA61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018496"/>
              </p:ext>
            </p:extLst>
          </p:nvPr>
        </p:nvGraphicFramePr>
        <p:xfrm>
          <a:off x="414336" y="1862040"/>
          <a:ext cx="8201487" cy="1854989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val="1408128941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2097219518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2026150402"/>
                    </a:ext>
                  </a:extLst>
                </a:gridCol>
                <a:gridCol w="2977174">
                  <a:extLst>
                    <a:ext uri="{9D8B030D-6E8A-4147-A177-3AD203B41FA5}">
                      <a16:colId xmlns:a16="http://schemas.microsoft.com/office/drawing/2014/main" val="952730966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3658072464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1631441445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2844752295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val="2636265596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150382557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1189605960"/>
                    </a:ext>
                  </a:extLst>
                </a:gridCol>
              </a:tblGrid>
              <a:tr h="1932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754408"/>
                  </a:ext>
                </a:extLst>
              </a:tr>
              <a:tr h="3091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900981"/>
                  </a:ext>
                </a:extLst>
              </a:tr>
              <a:tr h="1932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10.120.291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9.788.587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2.134.524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385573"/>
                  </a:ext>
                </a:extLst>
              </a:tr>
              <a:tr h="193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317.248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317.248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703227"/>
                  </a:ext>
                </a:extLst>
              </a:tr>
              <a:tr h="193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99.543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42.150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703016"/>
                  </a:ext>
                </a:extLst>
              </a:tr>
              <a:tr h="193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9.703.500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9.371.796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2.015.492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843671"/>
                  </a:ext>
                </a:extLst>
              </a:tr>
              <a:tr h="193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9.703.500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9.371.796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2.015.492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147932"/>
                  </a:ext>
                </a:extLst>
              </a:tr>
              <a:tr h="193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Art. 173 Ley N° 18.892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8.882.700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8.550.996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2.010.452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389143"/>
                  </a:ext>
                </a:extLst>
              </a:tr>
              <a:tr h="1932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Repoblamiento de Algas Art.12 Ley N° 20.925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984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5079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 PESCA Y ACUICULTURA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5640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F1C7FF2C-6285-4582-80E2-A658DED52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5B418C7-1C01-4A7E-AACF-B30402F95B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057403"/>
              </p:ext>
            </p:extLst>
          </p:nvPr>
        </p:nvGraphicFramePr>
        <p:xfrm>
          <a:off x="414336" y="1878615"/>
          <a:ext cx="8118102" cy="3932422"/>
        </p:xfrm>
        <a:graphic>
          <a:graphicData uri="http://schemas.openxmlformats.org/drawingml/2006/table">
            <a:tbl>
              <a:tblPr/>
              <a:tblGrid>
                <a:gridCol w="282271">
                  <a:extLst>
                    <a:ext uri="{9D8B030D-6E8A-4147-A177-3AD203B41FA5}">
                      <a16:colId xmlns:a16="http://schemas.microsoft.com/office/drawing/2014/main" val="1160843899"/>
                    </a:ext>
                  </a:extLst>
                </a:gridCol>
                <a:gridCol w="282271">
                  <a:extLst>
                    <a:ext uri="{9D8B030D-6E8A-4147-A177-3AD203B41FA5}">
                      <a16:colId xmlns:a16="http://schemas.microsoft.com/office/drawing/2014/main" val="677386079"/>
                    </a:ext>
                  </a:extLst>
                </a:gridCol>
                <a:gridCol w="282271">
                  <a:extLst>
                    <a:ext uri="{9D8B030D-6E8A-4147-A177-3AD203B41FA5}">
                      <a16:colId xmlns:a16="http://schemas.microsoft.com/office/drawing/2014/main" val="2180804883"/>
                    </a:ext>
                  </a:extLst>
                </a:gridCol>
                <a:gridCol w="2946905">
                  <a:extLst>
                    <a:ext uri="{9D8B030D-6E8A-4147-A177-3AD203B41FA5}">
                      <a16:colId xmlns:a16="http://schemas.microsoft.com/office/drawing/2014/main" val="1827589508"/>
                    </a:ext>
                  </a:extLst>
                </a:gridCol>
                <a:gridCol w="756485">
                  <a:extLst>
                    <a:ext uri="{9D8B030D-6E8A-4147-A177-3AD203B41FA5}">
                      <a16:colId xmlns:a16="http://schemas.microsoft.com/office/drawing/2014/main" val="4207795387"/>
                    </a:ext>
                  </a:extLst>
                </a:gridCol>
                <a:gridCol w="756485">
                  <a:extLst>
                    <a:ext uri="{9D8B030D-6E8A-4147-A177-3AD203B41FA5}">
                      <a16:colId xmlns:a16="http://schemas.microsoft.com/office/drawing/2014/main" val="3661385164"/>
                    </a:ext>
                  </a:extLst>
                </a:gridCol>
                <a:gridCol w="756485">
                  <a:extLst>
                    <a:ext uri="{9D8B030D-6E8A-4147-A177-3AD203B41FA5}">
                      <a16:colId xmlns:a16="http://schemas.microsoft.com/office/drawing/2014/main" val="1336014410"/>
                    </a:ext>
                  </a:extLst>
                </a:gridCol>
                <a:gridCol w="677449">
                  <a:extLst>
                    <a:ext uri="{9D8B030D-6E8A-4147-A177-3AD203B41FA5}">
                      <a16:colId xmlns:a16="http://schemas.microsoft.com/office/drawing/2014/main" val="1288442494"/>
                    </a:ext>
                  </a:extLst>
                </a:gridCol>
                <a:gridCol w="688740">
                  <a:extLst>
                    <a:ext uri="{9D8B030D-6E8A-4147-A177-3AD203B41FA5}">
                      <a16:colId xmlns:a16="http://schemas.microsoft.com/office/drawing/2014/main" val="1057559834"/>
                    </a:ext>
                  </a:extLst>
                </a:gridCol>
                <a:gridCol w="688740">
                  <a:extLst>
                    <a:ext uri="{9D8B030D-6E8A-4147-A177-3AD203B41FA5}">
                      <a16:colId xmlns:a16="http://schemas.microsoft.com/office/drawing/2014/main" val="889291090"/>
                    </a:ext>
                  </a:extLst>
                </a:gridCol>
              </a:tblGrid>
              <a:tr h="1695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737790"/>
                  </a:ext>
                </a:extLst>
              </a:tr>
              <a:tr h="2712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319915"/>
                  </a:ext>
                </a:extLst>
              </a:tr>
              <a:tr h="1695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38.290.370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39.092.354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801.984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8.351.357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41043"/>
                  </a:ext>
                </a:extLst>
              </a:tr>
              <a:tr h="16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19.797.754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20.015.342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217.588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5.105.205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918205"/>
                  </a:ext>
                </a:extLst>
              </a:tr>
              <a:tr h="16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7.016.960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7.016.960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846.732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35566"/>
                  </a:ext>
                </a:extLst>
              </a:tr>
              <a:tr h="16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584.406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584.396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614895"/>
                  </a:ext>
                </a:extLst>
              </a:tr>
              <a:tr h="16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738664"/>
                  </a:ext>
                </a:extLst>
              </a:tr>
              <a:tr h="16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584.396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584.396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158949"/>
                  </a:ext>
                </a:extLst>
              </a:tr>
              <a:tr h="16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888335"/>
                  </a:ext>
                </a:extLst>
              </a:tr>
              <a:tr h="16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5.356.756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47219"/>
                  </a:ext>
                </a:extLst>
              </a:tr>
              <a:tr h="16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FIE-Programa para la Gestión Sanitaria en la Acuicultura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21.301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770707"/>
                  </a:ext>
                </a:extLst>
              </a:tr>
              <a:tr h="271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FIE-Sistema Integrado de Gestión Sanitaria y Ambiental de la Acuicultura con Enfoque Eco-Sistémico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35353"/>
                  </a:ext>
                </a:extLst>
              </a:tr>
              <a:tr h="16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485.655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485.655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555958"/>
                  </a:ext>
                </a:extLst>
              </a:tr>
              <a:tr h="16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241986"/>
                  </a:ext>
                </a:extLst>
              </a:tr>
              <a:tr h="16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146.141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146.141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329433"/>
                  </a:ext>
                </a:extLst>
              </a:tr>
              <a:tr h="16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90.460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212988"/>
                  </a:ext>
                </a:extLst>
              </a:tr>
              <a:tr h="16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246.148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246.148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010755"/>
                  </a:ext>
                </a:extLst>
              </a:tr>
              <a:tr h="16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644.895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865312"/>
                  </a:ext>
                </a:extLst>
              </a:tr>
              <a:tr h="16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644.895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361558"/>
                  </a:ext>
                </a:extLst>
              </a:tr>
              <a:tr h="16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de la Pesca Artesanal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5.633.235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644.895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76480"/>
                  </a:ext>
                </a:extLst>
              </a:tr>
              <a:tr h="16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163144"/>
                  </a:ext>
                </a:extLst>
              </a:tr>
              <a:tr h="169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1.720.264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437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7104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CORPORACIÓN DE FOMENTO DE LA PRODUCCIÓN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4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16E1E3D9-FB6A-4949-A2AE-302438CA7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EBC5CB0-DA41-473D-8DCD-F4A3644C0C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606088"/>
              </p:ext>
            </p:extLst>
          </p:nvPr>
        </p:nvGraphicFramePr>
        <p:xfrm>
          <a:off x="417808" y="1935039"/>
          <a:ext cx="8198015" cy="4328602"/>
        </p:xfrm>
        <a:graphic>
          <a:graphicData uri="http://schemas.openxmlformats.org/drawingml/2006/table">
            <a:tbl>
              <a:tblPr/>
              <a:tblGrid>
                <a:gridCol w="282690">
                  <a:extLst>
                    <a:ext uri="{9D8B030D-6E8A-4147-A177-3AD203B41FA5}">
                      <a16:colId xmlns:a16="http://schemas.microsoft.com/office/drawing/2014/main" val="3857270993"/>
                    </a:ext>
                  </a:extLst>
                </a:gridCol>
                <a:gridCol w="282690">
                  <a:extLst>
                    <a:ext uri="{9D8B030D-6E8A-4147-A177-3AD203B41FA5}">
                      <a16:colId xmlns:a16="http://schemas.microsoft.com/office/drawing/2014/main" val="3002040741"/>
                    </a:ext>
                  </a:extLst>
                </a:gridCol>
                <a:gridCol w="282690">
                  <a:extLst>
                    <a:ext uri="{9D8B030D-6E8A-4147-A177-3AD203B41FA5}">
                      <a16:colId xmlns:a16="http://schemas.microsoft.com/office/drawing/2014/main" val="333544386"/>
                    </a:ext>
                  </a:extLst>
                </a:gridCol>
                <a:gridCol w="3019131">
                  <a:extLst>
                    <a:ext uri="{9D8B030D-6E8A-4147-A177-3AD203B41FA5}">
                      <a16:colId xmlns:a16="http://schemas.microsoft.com/office/drawing/2014/main" val="1668539753"/>
                    </a:ext>
                  </a:extLst>
                </a:gridCol>
                <a:gridCol w="757610">
                  <a:extLst>
                    <a:ext uri="{9D8B030D-6E8A-4147-A177-3AD203B41FA5}">
                      <a16:colId xmlns:a16="http://schemas.microsoft.com/office/drawing/2014/main" val="1500563257"/>
                    </a:ext>
                  </a:extLst>
                </a:gridCol>
                <a:gridCol w="757610">
                  <a:extLst>
                    <a:ext uri="{9D8B030D-6E8A-4147-A177-3AD203B41FA5}">
                      <a16:colId xmlns:a16="http://schemas.microsoft.com/office/drawing/2014/main" val="1487389234"/>
                    </a:ext>
                  </a:extLst>
                </a:gridCol>
                <a:gridCol w="757610">
                  <a:extLst>
                    <a:ext uri="{9D8B030D-6E8A-4147-A177-3AD203B41FA5}">
                      <a16:colId xmlns:a16="http://schemas.microsoft.com/office/drawing/2014/main" val="2363023460"/>
                    </a:ext>
                  </a:extLst>
                </a:gridCol>
                <a:gridCol w="678456">
                  <a:extLst>
                    <a:ext uri="{9D8B030D-6E8A-4147-A177-3AD203B41FA5}">
                      <a16:colId xmlns:a16="http://schemas.microsoft.com/office/drawing/2014/main" val="2191741556"/>
                    </a:ext>
                  </a:extLst>
                </a:gridCol>
                <a:gridCol w="689764">
                  <a:extLst>
                    <a:ext uri="{9D8B030D-6E8A-4147-A177-3AD203B41FA5}">
                      <a16:colId xmlns:a16="http://schemas.microsoft.com/office/drawing/2014/main" val="2556828613"/>
                    </a:ext>
                  </a:extLst>
                </a:gridCol>
                <a:gridCol w="689764">
                  <a:extLst>
                    <a:ext uri="{9D8B030D-6E8A-4147-A177-3AD203B41FA5}">
                      <a16:colId xmlns:a16="http://schemas.microsoft.com/office/drawing/2014/main" val="4290686207"/>
                    </a:ext>
                  </a:extLst>
                </a:gridCol>
              </a:tblGrid>
              <a:tr h="1690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363945"/>
                  </a:ext>
                </a:extLst>
              </a:tr>
              <a:tr h="2705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209073"/>
                  </a:ext>
                </a:extLst>
              </a:tr>
              <a:tr h="1690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978.673.711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978.673.711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187.246.149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024711"/>
                  </a:ext>
                </a:extLst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24.744.112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24.744.112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6.502.182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09980"/>
                  </a:ext>
                </a:extLst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11.207.128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11.207.128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2.291.073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394888"/>
                  </a:ext>
                </a:extLst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941.284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9412840,0%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9412840,0%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650653"/>
                  </a:ext>
                </a:extLst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223.242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2232420,0%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2232420,0%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252785"/>
                  </a:ext>
                </a:extLst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718.042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132730"/>
                  </a:ext>
                </a:extLst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223.541.459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223.541.459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31.278.481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838467"/>
                  </a:ext>
                </a:extLst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114.825.373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114.825.373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9.358.954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9767049"/>
                  </a:ext>
                </a:extLst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1.390.647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1.390.647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073254"/>
                  </a:ext>
                </a:extLst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Promoción de Inversiones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8.994.714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8.994.714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247.484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750200"/>
                  </a:ext>
                </a:extLst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para la Competitividad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3.384.774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3.384.774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9516932"/>
                  </a:ext>
                </a:extLst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Territorial y de Redes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3.135.826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3.135.826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401.102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720212"/>
                  </a:ext>
                </a:extLst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022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Convenios de Colaboración (Lota)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854811"/>
                  </a:ext>
                </a:extLst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Fomento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5.516.072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5.516.072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468.388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053086"/>
                  </a:ext>
                </a:extLst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095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Productivo Agropecuario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4.282.273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4.282.273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79.657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930357"/>
                  </a:ext>
                </a:extLst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Estratégicos de Desarrollo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5.615.372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5.615.372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1.157.170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015575"/>
                  </a:ext>
                </a:extLst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393.784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393.784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421942"/>
                  </a:ext>
                </a:extLst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Fomento Pesquero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619.523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619.523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785174"/>
                  </a:ext>
                </a:extLst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Corporaciones Regionales de Desarrollo Productivo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16.112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16.112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641397"/>
                  </a:ext>
                </a:extLst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Intereses Créditos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4.595.798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4.595.798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872.532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115882"/>
                  </a:ext>
                </a:extLst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Emprendimiento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29.815.755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29.815.755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5.595.295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990716"/>
                  </a:ext>
                </a:extLst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 Tecnológica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45.596.228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45.596.228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491.328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461165"/>
                  </a:ext>
                </a:extLst>
              </a:tr>
              <a:tr h="169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Competitividad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1.435.587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1.435.587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45.998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592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7104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CORPORACIÓN DE FOMENTO DE LA PRODUCCIÓN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4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5F85955-9187-4B63-83DA-C4CC660D4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538C906-E200-45B1-8D2C-C56B1F7614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697285"/>
              </p:ext>
            </p:extLst>
          </p:nvPr>
        </p:nvGraphicFramePr>
        <p:xfrm>
          <a:off x="419416" y="1885830"/>
          <a:ext cx="8196408" cy="4207462"/>
        </p:xfrm>
        <a:graphic>
          <a:graphicData uri="http://schemas.openxmlformats.org/drawingml/2006/table">
            <a:tbl>
              <a:tblPr/>
              <a:tblGrid>
                <a:gridCol w="282635">
                  <a:extLst>
                    <a:ext uri="{9D8B030D-6E8A-4147-A177-3AD203B41FA5}">
                      <a16:colId xmlns:a16="http://schemas.microsoft.com/office/drawing/2014/main" val="3859691376"/>
                    </a:ext>
                  </a:extLst>
                </a:gridCol>
                <a:gridCol w="282635">
                  <a:extLst>
                    <a:ext uri="{9D8B030D-6E8A-4147-A177-3AD203B41FA5}">
                      <a16:colId xmlns:a16="http://schemas.microsoft.com/office/drawing/2014/main" val="109138373"/>
                    </a:ext>
                  </a:extLst>
                </a:gridCol>
                <a:gridCol w="282635">
                  <a:extLst>
                    <a:ext uri="{9D8B030D-6E8A-4147-A177-3AD203B41FA5}">
                      <a16:colId xmlns:a16="http://schemas.microsoft.com/office/drawing/2014/main" val="882884071"/>
                    </a:ext>
                  </a:extLst>
                </a:gridCol>
                <a:gridCol w="3018539">
                  <a:extLst>
                    <a:ext uri="{9D8B030D-6E8A-4147-A177-3AD203B41FA5}">
                      <a16:colId xmlns:a16="http://schemas.microsoft.com/office/drawing/2014/main" val="1268762186"/>
                    </a:ext>
                  </a:extLst>
                </a:gridCol>
                <a:gridCol w="757461">
                  <a:extLst>
                    <a:ext uri="{9D8B030D-6E8A-4147-A177-3AD203B41FA5}">
                      <a16:colId xmlns:a16="http://schemas.microsoft.com/office/drawing/2014/main" val="1388286780"/>
                    </a:ext>
                  </a:extLst>
                </a:gridCol>
                <a:gridCol w="757461">
                  <a:extLst>
                    <a:ext uri="{9D8B030D-6E8A-4147-A177-3AD203B41FA5}">
                      <a16:colId xmlns:a16="http://schemas.microsoft.com/office/drawing/2014/main" val="2324998729"/>
                    </a:ext>
                  </a:extLst>
                </a:gridCol>
                <a:gridCol w="757461">
                  <a:extLst>
                    <a:ext uri="{9D8B030D-6E8A-4147-A177-3AD203B41FA5}">
                      <a16:colId xmlns:a16="http://schemas.microsoft.com/office/drawing/2014/main" val="2073335942"/>
                    </a:ext>
                  </a:extLst>
                </a:gridCol>
                <a:gridCol w="678323">
                  <a:extLst>
                    <a:ext uri="{9D8B030D-6E8A-4147-A177-3AD203B41FA5}">
                      <a16:colId xmlns:a16="http://schemas.microsoft.com/office/drawing/2014/main" val="1209579817"/>
                    </a:ext>
                  </a:extLst>
                </a:gridCol>
                <a:gridCol w="689629">
                  <a:extLst>
                    <a:ext uri="{9D8B030D-6E8A-4147-A177-3AD203B41FA5}">
                      <a16:colId xmlns:a16="http://schemas.microsoft.com/office/drawing/2014/main" val="2303765267"/>
                    </a:ext>
                  </a:extLst>
                </a:gridCol>
                <a:gridCol w="689629">
                  <a:extLst>
                    <a:ext uri="{9D8B030D-6E8A-4147-A177-3AD203B41FA5}">
                      <a16:colId xmlns:a16="http://schemas.microsoft.com/office/drawing/2014/main" val="880502537"/>
                    </a:ext>
                  </a:extLst>
                </a:gridCol>
              </a:tblGrid>
              <a:tr h="1710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336146"/>
                  </a:ext>
                </a:extLst>
              </a:tr>
              <a:tr h="2736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84041"/>
                  </a:ext>
                </a:extLst>
              </a:tr>
              <a:tr h="171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34.144.198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34.144.198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6.891.767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878194"/>
                  </a:ext>
                </a:extLst>
              </a:tr>
              <a:tr h="171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SERCOTEC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31.438.978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31.438.978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4.281.657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574837"/>
                  </a:ext>
                </a:extLst>
              </a:tr>
              <a:tr h="171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INNOVA CHILE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2.610.110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2.610.110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2.610.110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207044"/>
                  </a:ext>
                </a:extLst>
              </a:tr>
              <a:tr h="171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95.110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95.110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00726"/>
                  </a:ext>
                </a:extLst>
              </a:tr>
              <a:tr h="171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73.223.138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73.223.138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14.594.240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714412"/>
                  </a:ext>
                </a:extLst>
              </a:tr>
              <a:tr h="171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068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Fondo Cobertura de Riesgos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32.335.591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32.335.591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11.973.066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808087"/>
                  </a:ext>
                </a:extLst>
              </a:tr>
              <a:tr h="171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069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Primas Comité Seguros del Agro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6.094.007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6.094.007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238.457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535063"/>
                  </a:ext>
                </a:extLst>
              </a:tr>
              <a:tr h="171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Agencia de Fomento de la Producción Sustentable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1.032.632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1.032.632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54.656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369467"/>
                  </a:ext>
                </a:extLst>
              </a:tr>
              <a:tr h="171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Sistema de Empresas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1.772.504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1.772.504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328.126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961502"/>
                  </a:ext>
                </a:extLst>
              </a:tr>
              <a:tr h="171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Desarrollo de la Industria de Energía Solar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720.842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720.842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138.985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830177"/>
                  </a:ext>
                </a:extLst>
              </a:tr>
              <a:tr h="171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Innovación en el Sector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3.246.935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3.246.935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229.168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098680"/>
                  </a:ext>
                </a:extLst>
              </a:tr>
              <a:tr h="171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Antofagasta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3.932.253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3.932.253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557.435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267732"/>
                  </a:ext>
                </a:extLst>
              </a:tr>
              <a:tr h="171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Biobío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8.190.737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8.190.737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326.576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46928"/>
                  </a:ext>
                </a:extLst>
              </a:tr>
              <a:tr h="171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Los Ríos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4.081.152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4.081.152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011017"/>
                  </a:ext>
                </a:extLst>
              </a:tr>
              <a:tr h="171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Minería No Metálica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1.196.388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1.196.388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171.722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151473"/>
                  </a:ext>
                </a:extLst>
              </a:tr>
              <a:tr h="171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Financiamiento y Derecho Educacional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615.600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73.093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880110"/>
                  </a:ext>
                </a:extLst>
              </a:tr>
              <a:tr h="171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Industrias Inteligentes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1.171.993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1.171.993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161.194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504320"/>
                  </a:ext>
                </a:extLst>
              </a:tr>
              <a:tr h="171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Desarrollo y Fomento Indígena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1.522.789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1.522.789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141.883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193577"/>
                  </a:ext>
                </a:extLst>
              </a:tr>
              <a:tr h="171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Escritorio Empresa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3.182.723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3.182.723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199.879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380966"/>
                  </a:ext>
                </a:extLst>
              </a:tr>
              <a:tr h="171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la Araucanía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2.162.579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2.162.579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0312"/>
                  </a:ext>
                </a:extLst>
              </a:tr>
              <a:tr h="171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 O´Higgins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1.177.855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1.177.855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753697"/>
                  </a:ext>
                </a:extLst>
              </a:tr>
              <a:tr h="171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Desarrollo Productivo Regional del Maule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786.558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786.558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895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63851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7104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CORPORACIÓN DE FOMENTO DE LA PRODUCCIÓN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3 de 4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4CCE488-3B5B-49BD-A975-C188DFC18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B501F91-2019-466E-92E1-B96E494701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154888"/>
              </p:ext>
            </p:extLst>
          </p:nvPr>
        </p:nvGraphicFramePr>
        <p:xfrm>
          <a:off x="415520" y="1930827"/>
          <a:ext cx="8116922" cy="4162473"/>
        </p:xfrm>
        <a:graphic>
          <a:graphicData uri="http://schemas.openxmlformats.org/drawingml/2006/table">
            <a:tbl>
              <a:tblPr/>
              <a:tblGrid>
                <a:gridCol w="279894">
                  <a:extLst>
                    <a:ext uri="{9D8B030D-6E8A-4147-A177-3AD203B41FA5}">
                      <a16:colId xmlns:a16="http://schemas.microsoft.com/office/drawing/2014/main" val="2815338956"/>
                    </a:ext>
                  </a:extLst>
                </a:gridCol>
                <a:gridCol w="279894">
                  <a:extLst>
                    <a:ext uri="{9D8B030D-6E8A-4147-A177-3AD203B41FA5}">
                      <a16:colId xmlns:a16="http://schemas.microsoft.com/office/drawing/2014/main" val="3844482753"/>
                    </a:ext>
                  </a:extLst>
                </a:gridCol>
                <a:gridCol w="279894">
                  <a:extLst>
                    <a:ext uri="{9D8B030D-6E8A-4147-A177-3AD203B41FA5}">
                      <a16:colId xmlns:a16="http://schemas.microsoft.com/office/drawing/2014/main" val="3609163158"/>
                    </a:ext>
                  </a:extLst>
                </a:gridCol>
                <a:gridCol w="2989265">
                  <a:extLst>
                    <a:ext uri="{9D8B030D-6E8A-4147-A177-3AD203B41FA5}">
                      <a16:colId xmlns:a16="http://schemas.microsoft.com/office/drawing/2014/main" val="355999083"/>
                    </a:ext>
                  </a:extLst>
                </a:gridCol>
                <a:gridCol w="750116">
                  <a:extLst>
                    <a:ext uri="{9D8B030D-6E8A-4147-A177-3AD203B41FA5}">
                      <a16:colId xmlns:a16="http://schemas.microsoft.com/office/drawing/2014/main" val="2057609731"/>
                    </a:ext>
                  </a:extLst>
                </a:gridCol>
                <a:gridCol w="750116">
                  <a:extLst>
                    <a:ext uri="{9D8B030D-6E8A-4147-A177-3AD203B41FA5}">
                      <a16:colId xmlns:a16="http://schemas.microsoft.com/office/drawing/2014/main" val="1404851378"/>
                    </a:ext>
                  </a:extLst>
                </a:gridCol>
                <a:gridCol w="750116">
                  <a:extLst>
                    <a:ext uri="{9D8B030D-6E8A-4147-A177-3AD203B41FA5}">
                      <a16:colId xmlns:a16="http://schemas.microsoft.com/office/drawing/2014/main" val="4255764689"/>
                    </a:ext>
                  </a:extLst>
                </a:gridCol>
                <a:gridCol w="671745">
                  <a:extLst>
                    <a:ext uri="{9D8B030D-6E8A-4147-A177-3AD203B41FA5}">
                      <a16:colId xmlns:a16="http://schemas.microsoft.com/office/drawing/2014/main" val="3510074926"/>
                    </a:ext>
                  </a:extLst>
                </a:gridCol>
                <a:gridCol w="682941">
                  <a:extLst>
                    <a:ext uri="{9D8B030D-6E8A-4147-A177-3AD203B41FA5}">
                      <a16:colId xmlns:a16="http://schemas.microsoft.com/office/drawing/2014/main" val="233423778"/>
                    </a:ext>
                  </a:extLst>
                </a:gridCol>
                <a:gridCol w="682941">
                  <a:extLst>
                    <a:ext uri="{9D8B030D-6E8A-4147-A177-3AD203B41FA5}">
                      <a16:colId xmlns:a16="http://schemas.microsoft.com/office/drawing/2014/main" val="3457393696"/>
                    </a:ext>
                  </a:extLst>
                </a:gridCol>
              </a:tblGrid>
              <a:tr h="1763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982849"/>
                  </a:ext>
                </a:extLst>
              </a:tr>
              <a:tr h="2822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939360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433.520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033279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SpA.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1.333.800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433.520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562905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026454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14.950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465856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24.602.493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24.602.493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1.573.843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732294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2.085.858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2.085.858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1.573.843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814997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22.516.635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22.516.635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168432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26.679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133395,0%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133395,0%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992985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926466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26.679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266790,0%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266790,0%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823730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1.822.254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1.822.254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204.040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234914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91.729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91.729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33.037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923247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70.281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70.281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11.156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779919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143.640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143.640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831753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1.516.604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1.516.604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159.847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837276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572.503.171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572.503.171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131.401.929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1891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276.277.231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276.277.231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126.737.972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353663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296.225.940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296.225.940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4.663.957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530561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Concesionaria de Servicios Sanitarios  S.A. (ECONSSA)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30.461.940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30.461.940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4.663.957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59351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S.A.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97.500.000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97.500.000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062731"/>
                  </a:ext>
                </a:extLst>
              </a:tr>
              <a:tr h="176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SACOR SpA.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168.264.000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168.264.000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207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633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Economía, Fomento y Turismo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6085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2018 la Partida presenta un presupuesto aprobado de $1.323.593 millones, de los cuales un 74,1% se destina a transferencias corrientes y adquisición de activos financieros, con una participación de un 30,8% y 43,2% respectivamente, los que al mes de marzo registraron erogaciones del 11,6% y 23%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 del mes de marzo ascendió a $78.485 millones, es decir, un 5,9% respecto de la ley inicial, con un gasto superior de 1,4 puntos porcentuales al registrado a igual mes del año 2017.  Con ello, la ejecución acumulada al primer trimestre de 2018 ascendió al 18,3%, superior en 10,3 puntos porcentuales a igual periodo del ejercicio anterior, manteniendo una tasa de ejecución mayor en cada uno de los meses registrados.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marzo un incremento consolidado de $958 millones.  Afectando principalmente los subtítulos “prestaciones de seguridad social” en $1.200 millones y “transferencias corrientes” en $618 millones.  Por su parte el subtítulo 22 “bienes y servicios de consumo”, experimenta una disminución por un monto de $953 millones</a:t>
            </a:r>
            <a:r>
              <a:rPr lang="es-CL" sz="1600" dirty="0"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7104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CORPORACIÓN DE FOMENTO DE LA PRODUCCIÓN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4 de 4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82C6655A-24D7-4606-B4BF-E7AA8E09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38C8530-C885-4088-B42C-7E6918ADF5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488491"/>
              </p:ext>
            </p:extLst>
          </p:nvPr>
        </p:nvGraphicFramePr>
        <p:xfrm>
          <a:off x="414336" y="1919047"/>
          <a:ext cx="8201490" cy="2806097"/>
        </p:xfrm>
        <a:graphic>
          <a:graphicData uri="http://schemas.openxmlformats.org/drawingml/2006/table">
            <a:tbl>
              <a:tblPr/>
              <a:tblGrid>
                <a:gridCol w="282810">
                  <a:extLst>
                    <a:ext uri="{9D8B030D-6E8A-4147-A177-3AD203B41FA5}">
                      <a16:colId xmlns:a16="http://schemas.microsoft.com/office/drawing/2014/main" val="771988526"/>
                    </a:ext>
                  </a:extLst>
                </a:gridCol>
                <a:gridCol w="282810">
                  <a:extLst>
                    <a:ext uri="{9D8B030D-6E8A-4147-A177-3AD203B41FA5}">
                      <a16:colId xmlns:a16="http://schemas.microsoft.com/office/drawing/2014/main" val="1856849210"/>
                    </a:ext>
                  </a:extLst>
                </a:gridCol>
                <a:gridCol w="282810">
                  <a:extLst>
                    <a:ext uri="{9D8B030D-6E8A-4147-A177-3AD203B41FA5}">
                      <a16:colId xmlns:a16="http://schemas.microsoft.com/office/drawing/2014/main" val="2957892260"/>
                    </a:ext>
                  </a:extLst>
                </a:gridCol>
                <a:gridCol w="3020410">
                  <a:extLst>
                    <a:ext uri="{9D8B030D-6E8A-4147-A177-3AD203B41FA5}">
                      <a16:colId xmlns:a16="http://schemas.microsoft.com/office/drawing/2014/main" val="1303602119"/>
                    </a:ext>
                  </a:extLst>
                </a:gridCol>
                <a:gridCol w="757931">
                  <a:extLst>
                    <a:ext uri="{9D8B030D-6E8A-4147-A177-3AD203B41FA5}">
                      <a16:colId xmlns:a16="http://schemas.microsoft.com/office/drawing/2014/main" val="2063628118"/>
                    </a:ext>
                  </a:extLst>
                </a:gridCol>
                <a:gridCol w="757931">
                  <a:extLst>
                    <a:ext uri="{9D8B030D-6E8A-4147-A177-3AD203B41FA5}">
                      <a16:colId xmlns:a16="http://schemas.microsoft.com/office/drawing/2014/main" val="2875214543"/>
                    </a:ext>
                  </a:extLst>
                </a:gridCol>
                <a:gridCol w="757931">
                  <a:extLst>
                    <a:ext uri="{9D8B030D-6E8A-4147-A177-3AD203B41FA5}">
                      <a16:colId xmlns:a16="http://schemas.microsoft.com/office/drawing/2014/main" val="1865707781"/>
                    </a:ext>
                  </a:extLst>
                </a:gridCol>
                <a:gridCol w="678743">
                  <a:extLst>
                    <a:ext uri="{9D8B030D-6E8A-4147-A177-3AD203B41FA5}">
                      <a16:colId xmlns:a16="http://schemas.microsoft.com/office/drawing/2014/main" val="2693339501"/>
                    </a:ext>
                  </a:extLst>
                </a:gridCol>
                <a:gridCol w="690057">
                  <a:extLst>
                    <a:ext uri="{9D8B030D-6E8A-4147-A177-3AD203B41FA5}">
                      <a16:colId xmlns:a16="http://schemas.microsoft.com/office/drawing/2014/main" val="1210980148"/>
                    </a:ext>
                  </a:extLst>
                </a:gridCol>
                <a:gridCol w="690057">
                  <a:extLst>
                    <a:ext uri="{9D8B030D-6E8A-4147-A177-3AD203B41FA5}">
                      <a16:colId xmlns:a16="http://schemas.microsoft.com/office/drawing/2014/main" val="1300016335"/>
                    </a:ext>
                  </a:extLst>
                </a:gridCol>
              </a:tblGrid>
              <a:tr h="1798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106398"/>
                  </a:ext>
                </a:extLst>
              </a:tr>
              <a:tr h="2878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944225"/>
                  </a:ext>
                </a:extLst>
              </a:tr>
              <a:tr h="179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12.258.838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140400"/>
                  </a:ext>
                </a:extLst>
              </a:tr>
              <a:tr h="179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12.258.838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94527"/>
                  </a:ext>
                </a:extLst>
              </a:tr>
              <a:tr h="179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Postgrado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4.438.476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4.438.476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25817"/>
                  </a:ext>
                </a:extLst>
              </a:tr>
              <a:tr h="179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Refinanciamiento Créditos PYMES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62.897.024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62.897.024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7.114.357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101665"/>
                  </a:ext>
                </a:extLst>
              </a:tr>
              <a:tr h="179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y Sociedades de Inversión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46.165.932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46.165.932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5.144.481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697535"/>
                  </a:ext>
                </a:extLst>
              </a:tr>
              <a:tr h="179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5.472.209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5.472.209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767.800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25908"/>
                  </a:ext>
                </a:extLst>
              </a:tr>
              <a:tr h="179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460.000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491376"/>
                  </a:ext>
                </a:extLst>
              </a:tr>
              <a:tr h="179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4.446.209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460.000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297968"/>
                  </a:ext>
                </a:extLst>
              </a:tr>
              <a:tr h="179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908557"/>
                  </a:ext>
                </a:extLst>
              </a:tr>
              <a:tr h="179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SpA.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307.800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726006"/>
                  </a:ext>
                </a:extLst>
              </a:tr>
              <a:tr h="179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1.279.423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1.279.423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214438"/>
                  </a:ext>
                </a:extLst>
              </a:tr>
              <a:tr h="179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1.004.617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1.004.617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61642"/>
                  </a:ext>
                </a:extLst>
              </a:tr>
              <a:tr h="1798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274.806 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274.806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59" marR="8159" marT="81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59" marR="8159" marT="815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517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86047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07,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INSTITUTO NACIONAL DE ESTADÍSTICAS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16B28129-DF69-4D03-9A2B-84B44E172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8540254-C955-4413-BCA0-E0077921B4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216312"/>
              </p:ext>
            </p:extLst>
          </p:nvPr>
        </p:nvGraphicFramePr>
        <p:xfrm>
          <a:off x="414336" y="1935036"/>
          <a:ext cx="8201487" cy="3852712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val="1512798181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427695241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2293386930"/>
                    </a:ext>
                  </a:extLst>
                </a:gridCol>
                <a:gridCol w="2977174">
                  <a:extLst>
                    <a:ext uri="{9D8B030D-6E8A-4147-A177-3AD203B41FA5}">
                      <a16:colId xmlns:a16="http://schemas.microsoft.com/office/drawing/2014/main" val="3967532213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4281370327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2073715748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1344679311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val="3295430905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1600532155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3168867587"/>
                    </a:ext>
                  </a:extLst>
                </a:gridCol>
              </a:tblGrid>
              <a:tr h="1704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777605"/>
                  </a:ext>
                </a:extLst>
              </a:tr>
              <a:tr h="2727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53936"/>
                  </a:ext>
                </a:extLst>
              </a:tr>
              <a:tr h="1704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40.364.617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40.853.080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488.463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12.470.568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087766"/>
                  </a:ext>
                </a:extLst>
              </a:tr>
              <a:tr h="170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23.433.676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23.306.484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-127.192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5.748.181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5341"/>
                  </a:ext>
                </a:extLst>
              </a:tr>
              <a:tr h="170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1.618.081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1.618.081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439.092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802602"/>
                  </a:ext>
                </a:extLst>
              </a:tr>
              <a:tr h="170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701.328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7013280,0%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772046"/>
                  </a:ext>
                </a:extLst>
              </a:tr>
              <a:tr h="170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701.328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7013280,0%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137485"/>
                  </a:ext>
                </a:extLst>
              </a:tr>
              <a:tr h="170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13.436.820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13.436.820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4.201.683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238182"/>
                  </a:ext>
                </a:extLst>
              </a:tr>
              <a:tr h="170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13.436.820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13.436.820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4.201.683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73587"/>
                  </a:ext>
                </a:extLst>
              </a:tr>
              <a:tr h="170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Estadísticas Contínuas Intercensales Agrícolas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352.797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352.797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0786695"/>
                  </a:ext>
                </a:extLst>
              </a:tr>
              <a:tr h="170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Índice de Costo al Transporte Terrestre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308.729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308.729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790773"/>
                  </a:ext>
                </a:extLst>
              </a:tr>
              <a:tr h="170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 Encuesta Longitudinal de Empresas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438253"/>
                  </a:ext>
                </a:extLst>
              </a:tr>
              <a:tr h="170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Estadísticas Económicas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4.695.278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4.695.278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1.897.691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122290"/>
                  </a:ext>
                </a:extLst>
              </a:tr>
              <a:tr h="170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Infraestructura Estadística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1.468.074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1.468.074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612.015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795829"/>
                  </a:ext>
                </a:extLst>
              </a:tr>
              <a:tr h="170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Estadísticas de Hogares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2.604.840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2.604.840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921.466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343860"/>
                  </a:ext>
                </a:extLst>
              </a:tr>
              <a:tr h="170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Producción con Convenios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203.372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203.372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973613"/>
                  </a:ext>
                </a:extLst>
              </a:tr>
              <a:tr h="170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 de Modernización Institucional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582.482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582.482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337.687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644325"/>
                  </a:ext>
                </a:extLst>
              </a:tr>
              <a:tr h="170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Nacional de Innovación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46.905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802946"/>
                  </a:ext>
                </a:extLst>
              </a:tr>
              <a:tr h="170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318839"/>
                  </a:ext>
                </a:extLst>
              </a:tr>
              <a:tr h="170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Nacional Urbana de Seguridad Ciudadana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809.744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276566"/>
                  </a:ext>
                </a:extLst>
              </a:tr>
              <a:tr h="170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1.595.222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1.595.222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268883"/>
                  </a:ext>
                </a:extLst>
              </a:tr>
              <a:tr h="1704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Población General-SENDA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91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07,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INSTITUTO NACIONAL DE ESTADÍSTICAS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6F873A0-2C62-46D3-A125-FA496CA3C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99249B0-CBA6-480C-BE92-D4F70E9CDA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921081"/>
              </p:ext>
            </p:extLst>
          </p:nvPr>
        </p:nvGraphicFramePr>
        <p:xfrm>
          <a:off x="421688" y="1935036"/>
          <a:ext cx="8194136" cy="2214046"/>
        </p:xfrm>
        <a:graphic>
          <a:graphicData uri="http://schemas.openxmlformats.org/drawingml/2006/table">
            <a:tbl>
              <a:tblPr/>
              <a:tblGrid>
                <a:gridCol w="284915">
                  <a:extLst>
                    <a:ext uri="{9D8B030D-6E8A-4147-A177-3AD203B41FA5}">
                      <a16:colId xmlns:a16="http://schemas.microsoft.com/office/drawing/2014/main" val="2185124203"/>
                    </a:ext>
                  </a:extLst>
                </a:gridCol>
                <a:gridCol w="284915">
                  <a:extLst>
                    <a:ext uri="{9D8B030D-6E8A-4147-A177-3AD203B41FA5}">
                      <a16:colId xmlns:a16="http://schemas.microsoft.com/office/drawing/2014/main" val="2570008216"/>
                    </a:ext>
                  </a:extLst>
                </a:gridCol>
                <a:gridCol w="284915">
                  <a:extLst>
                    <a:ext uri="{9D8B030D-6E8A-4147-A177-3AD203B41FA5}">
                      <a16:colId xmlns:a16="http://schemas.microsoft.com/office/drawing/2014/main" val="2649741801"/>
                    </a:ext>
                  </a:extLst>
                </a:gridCol>
                <a:gridCol w="2974505">
                  <a:extLst>
                    <a:ext uri="{9D8B030D-6E8A-4147-A177-3AD203B41FA5}">
                      <a16:colId xmlns:a16="http://schemas.microsoft.com/office/drawing/2014/main" val="3095076944"/>
                    </a:ext>
                  </a:extLst>
                </a:gridCol>
                <a:gridCol w="763570">
                  <a:extLst>
                    <a:ext uri="{9D8B030D-6E8A-4147-A177-3AD203B41FA5}">
                      <a16:colId xmlns:a16="http://schemas.microsoft.com/office/drawing/2014/main" val="1085684385"/>
                    </a:ext>
                  </a:extLst>
                </a:gridCol>
                <a:gridCol w="763570">
                  <a:extLst>
                    <a:ext uri="{9D8B030D-6E8A-4147-A177-3AD203B41FA5}">
                      <a16:colId xmlns:a16="http://schemas.microsoft.com/office/drawing/2014/main" val="2726491197"/>
                    </a:ext>
                  </a:extLst>
                </a:gridCol>
                <a:gridCol w="763570">
                  <a:extLst>
                    <a:ext uri="{9D8B030D-6E8A-4147-A177-3AD203B41FA5}">
                      <a16:colId xmlns:a16="http://schemas.microsoft.com/office/drawing/2014/main" val="2425519200"/>
                    </a:ext>
                  </a:extLst>
                </a:gridCol>
                <a:gridCol w="683794">
                  <a:extLst>
                    <a:ext uri="{9D8B030D-6E8A-4147-A177-3AD203B41FA5}">
                      <a16:colId xmlns:a16="http://schemas.microsoft.com/office/drawing/2014/main" val="1758578747"/>
                    </a:ext>
                  </a:extLst>
                </a:gridCol>
                <a:gridCol w="695191">
                  <a:extLst>
                    <a:ext uri="{9D8B030D-6E8A-4147-A177-3AD203B41FA5}">
                      <a16:colId xmlns:a16="http://schemas.microsoft.com/office/drawing/2014/main" val="3633985159"/>
                    </a:ext>
                  </a:extLst>
                </a:gridCol>
                <a:gridCol w="695191">
                  <a:extLst>
                    <a:ext uri="{9D8B030D-6E8A-4147-A177-3AD203B41FA5}">
                      <a16:colId xmlns:a16="http://schemas.microsoft.com/office/drawing/2014/main" val="3491458521"/>
                    </a:ext>
                  </a:extLst>
                </a:gridCol>
              </a:tblGrid>
              <a:tr h="1757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306546"/>
                  </a:ext>
                </a:extLst>
              </a:tr>
              <a:tr h="2811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630906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438137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492040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684310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97.178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705890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1.876.020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1.876.020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136.607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972282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1.016.448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1.016.448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511705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70.454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683169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789.118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789.118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136.607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313345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09987"/>
                  </a:ext>
                </a:extLst>
              </a:tr>
              <a:tr h="1757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1.146.490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016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1185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07,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CENSOS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62D4726F-0CBE-40E4-A8E5-2D82B6A53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F572860-731D-4B44-B82E-C1A8A0D242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915030"/>
              </p:ext>
            </p:extLst>
          </p:nvPr>
        </p:nvGraphicFramePr>
        <p:xfrm>
          <a:off x="414336" y="1935036"/>
          <a:ext cx="8201487" cy="2286055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val="2429753770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495870775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482736344"/>
                    </a:ext>
                  </a:extLst>
                </a:gridCol>
                <a:gridCol w="2977174">
                  <a:extLst>
                    <a:ext uri="{9D8B030D-6E8A-4147-A177-3AD203B41FA5}">
                      <a16:colId xmlns:a16="http://schemas.microsoft.com/office/drawing/2014/main" val="2692389050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2257456450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1911745723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3319393317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val="461011944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3372112129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2342331295"/>
                    </a:ext>
                  </a:extLst>
                </a:gridCol>
              </a:tblGrid>
              <a:tr h="1814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129137"/>
                  </a:ext>
                </a:extLst>
              </a:tr>
              <a:tr h="2902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442868"/>
                  </a:ext>
                </a:extLst>
              </a:tr>
              <a:tr h="1814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1.820.064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1.820.064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832.937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784286"/>
                  </a:ext>
                </a:extLst>
              </a:tr>
              <a:tr h="181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819.973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819.973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198.503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406879"/>
                  </a:ext>
                </a:extLst>
              </a:tr>
              <a:tr h="181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178.027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178.027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495605"/>
                  </a:ext>
                </a:extLst>
              </a:tr>
              <a:tr h="181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110.342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832608"/>
                  </a:ext>
                </a:extLst>
              </a:tr>
              <a:tr h="181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110.342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835551"/>
                  </a:ext>
                </a:extLst>
              </a:tr>
              <a:tr h="181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VIII Censo Agropecuario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819.714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110.342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482705"/>
                  </a:ext>
                </a:extLst>
              </a:tr>
              <a:tr h="181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830853"/>
                  </a:ext>
                </a:extLst>
              </a:tr>
              <a:tr h="181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621498"/>
                  </a:ext>
                </a:extLst>
              </a:tr>
              <a:tr h="181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478.074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368282"/>
                  </a:ext>
                </a:extLst>
              </a:tr>
              <a:tr h="181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478.074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287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0092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08: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FISCALÍA NACIONAL ECONÓMICA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707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001D9878-7E72-4AEF-BCEF-415D085E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BB3A04D-C3CE-426D-9839-847A992639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293139"/>
              </p:ext>
            </p:extLst>
          </p:nvPr>
        </p:nvGraphicFramePr>
        <p:xfrm>
          <a:off x="414336" y="1932414"/>
          <a:ext cx="8201487" cy="2216667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val="3359801690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2309369912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1323704344"/>
                    </a:ext>
                  </a:extLst>
                </a:gridCol>
                <a:gridCol w="2977174">
                  <a:extLst>
                    <a:ext uri="{9D8B030D-6E8A-4147-A177-3AD203B41FA5}">
                      <a16:colId xmlns:a16="http://schemas.microsoft.com/office/drawing/2014/main" val="4170867360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2783611665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2267458246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2016672321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val="1481524185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4168606393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2127662777"/>
                    </a:ext>
                  </a:extLst>
                </a:gridCol>
              </a:tblGrid>
              <a:tr h="1759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784622"/>
                  </a:ext>
                </a:extLst>
              </a:tr>
              <a:tr h="2814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284368"/>
                  </a:ext>
                </a:extLst>
              </a:tr>
              <a:tr h="175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6.981.152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6.981.152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1.495.238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688662"/>
                  </a:ext>
                </a:extLst>
              </a:tr>
              <a:tr h="175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5.447.202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5.447.202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1.265.507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680759"/>
                  </a:ext>
                </a:extLst>
              </a:tr>
              <a:tr h="175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1.354.064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1.351.064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224.104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708545"/>
                  </a:ext>
                </a:extLst>
              </a:tr>
              <a:tr h="175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42973"/>
                  </a:ext>
                </a:extLst>
              </a:tr>
              <a:tr h="175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52.129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135889"/>
                  </a:ext>
                </a:extLst>
              </a:tr>
              <a:tr h="175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127.757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477357"/>
                  </a:ext>
                </a:extLst>
              </a:tr>
              <a:tr h="175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56649"/>
                  </a:ext>
                </a:extLst>
              </a:tr>
              <a:tr h="175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26844"/>
                  </a:ext>
                </a:extLst>
              </a:tr>
              <a:tr h="175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960421"/>
                  </a:ext>
                </a:extLst>
              </a:tr>
              <a:tr h="175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121.255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121.255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805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09,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NACIONAL DE TURISMO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041F439-562D-4B68-9D31-E70D185A6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76CDC02-FF6A-4237-99E1-5D498C5304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266012"/>
              </p:ext>
            </p:extLst>
          </p:nvPr>
        </p:nvGraphicFramePr>
        <p:xfrm>
          <a:off x="447520" y="1916832"/>
          <a:ext cx="8168302" cy="3240362"/>
        </p:xfrm>
        <a:graphic>
          <a:graphicData uri="http://schemas.openxmlformats.org/drawingml/2006/table">
            <a:tbl>
              <a:tblPr/>
              <a:tblGrid>
                <a:gridCol w="284016">
                  <a:extLst>
                    <a:ext uri="{9D8B030D-6E8A-4147-A177-3AD203B41FA5}">
                      <a16:colId xmlns:a16="http://schemas.microsoft.com/office/drawing/2014/main" val="2723592460"/>
                    </a:ext>
                  </a:extLst>
                </a:gridCol>
                <a:gridCol w="284016">
                  <a:extLst>
                    <a:ext uri="{9D8B030D-6E8A-4147-A177-3AD203B41FA5}">
                      <a16:colId xmlns:a16="http://schemas.microsoft.com/office/drawing/2014/main" val="1513363474"/>
                    </a:ext>
                  </a:extLst>
                </a:gridCol>
                <a:gridCol w="284016">
                  <a:extLst>
                    <a:ext uri="{9D8B030D-6E8A-4147-A177-3AD203B41FA5}">
                      <a16:colId xmlns:a16="http://schemas.microsoft.com/office/drawing/2014/main" val="1126093938"/>
                    </a:ext>
                  </a:extLst>
                </a:gridCol>
                <a:gridCol w="2965128">
                  <a:extLst>
                    <a:ext uri="{9D8B030D-6E8A-4147-A177-3AD203B41FA5}">
                      <a16:colId xmlns:a16="http://schemas.microsoft.com/office/drawing/2014/main" val="135503436"/>
                    </a:ext>
                  </a:extLst>
                </a:gridCol>
                <a:gridCol w="761163">
                  <a:extLst>
                    <a:ext uri="{9D8B030D-6E8A-4147-A177-3AD203B41FA5}">
                      <a16:colId xmlns:a16="http://schemas.microsoft.com/office/drawing/2014/main" val="1120934456"/>
                    </a:ext>
                  </a:extLst>
                </a:gridCol>
                <a:gridCol w="761163">
                  <a:extLst>
                    <a:ext uri="{9D8B030D-6E8A-4147-A177-3AD203B41FA5}">
                      <a16:colId xmlns:a16="http://schemas.microsoft.com/office/drawing/2014/main" val="2542517779"/>
                    </a:ext>
                  </a:extLst>
                </a:gridCol>
                <a:gridCol w="761163">
                  <a:extLst>
                    <a:ext uri="{9D8B030D-6E8A-4147-A177-3AD203B41FA5}">
                      <a16:colId xmlns:a16="http://schemas.microsoft.com/office/drawing/2014/main" val="1953861949"/>
                    </a:ext>
                  </a:extLst>
                </a:gridCol>
                <a:gridCol w="681639">
                  <a:extLst>
                    <a:ext uri="{9D8B030D-6E8A-4147-A177-3AD203B41FA5}">
                      <a16:colId xmlns:a16="http://schemas.microsoft.com/office/drawing/2014/main" val="2762806744"/>
                    </a:ext>
                  </a:extLst>
                </a:gridCol>
                <a:gridCol w="692999">
                  <a:extLst>
                    <a:ext uri="{9D8B030D-6E8A-4147-A177-3AD203B41FA5}">
                      <a16:colId xmlns:a16="http://schemas.microsoft.com/office/drawing/2014/main" val="3582270198"/>
                    </a:ext>
                  </a:extLst>
                </a:gridCol>
                <a:gridCol w="692999">
                  <a:extLst>
                    <a:ext uri="{9D8B030D-6E8A-4147-A177-3AD203B41FA5}">
                      <a16:colId xmlns:a16="http://schemas.microsoft.com/office/drawing/2014/main" val="3365899450"/>
                    </a:ext>
                  </a:extLst>
                </a:gridCol>
              </a:tblGrid>
              <a:tr h="1742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709185"/>
                  </a:ext>
                </a:extLst>
              </a:tr>
              <a:tr h="2787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291345"/>
                  </a:ext>
                </a:extLst>
              </a:tr>
              <a:tr h="174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20.001.618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20.001.618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3.297.502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074138"/>
                  </a:ext>
                </a:extLst>
              </a:tr>
              <a:tr h="174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8.190.416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8.190.416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2.079.268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608193"/>
                  </a:ext>
                </a:extLst>
              </a:tr>
              <a:tr h="174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1.958.904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1.958.904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280.149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399583"/>
                  </a:ext>
                </a:extLst>
              </a:tr>
              <a:tr h="174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349449"/>
                  </a:ext>
                </a:extLst>
              </a:tr>
              <a:tr h="174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245053"/>
                  </a:ext>
                </a:extLst>
              </a:tr>
              <a:tr h="174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532.927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429544"/>
                  </a:ext>
                </a:extLst>
              </a:tr>
              <a:tr h="174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9.313.400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532.927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395017"/>
                  </a:ext>
                </a:extLst>
              </a:tr>
              <a:tr h="174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Vacaciones Tercera Edad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5.549.510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5.549.510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4436"/>
                  </a:ext>
                </a:extLst>
              </a:tr>
              <a:tr h="174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Giras de Estudio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2.392.718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2.392.718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22.480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955451"/>
                  </a:ext>
                </a:extLst>
              </a:tr>
              <a:tr h="174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Turismo Familiar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1.371.172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1.371.172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476.665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804391"/>
                  </a:ext>
                </a:extLst>
              </a:tr>
              <a:tr h="174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538.898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538.898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60.939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01970"/>
                  </a:ext>
                </a:extLst>
              </a:tr>
              <a:tr h="174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579521"/>
                  </a:ext>
                </a:extLst>
              </a:tr>
              <a:tr h="174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163.237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163.237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210756"/>
                  </a:ext>
                </a:extLst>
              </a:tr>
              <a:tr h="174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373.436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57.015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843092"/>
                  </a:ext>
                </a:extLst>
              </a:tr>
              <a:tr h="174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133405"/>
                  </a:ext>
                </a:extLst>
              </a:tr>
              <a:tr h="174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120.466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222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09, Programa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DE PROMOCIÓN INTERNACIONAL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2E7A1506-D7F9-4EEA-BDAC-DE63839A7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A03D11C-E570-427A-9C35-0A00EBCBEC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513015"/>
              </p:ext>
            </p:extLst>
          </p:nvPr>
        </p:nvGraphicFramePr>
        <p:xfrm>
          <a:off x="414336" y="1921408"/>
          <a:ext cx="8118102" cy="2011647"/>
        </p:xfrm>
        <a:graphic>
          <a:graphicData uri="http://schemas.openxmlformats.org/drawingml/2006/table">
            <a:tbl>
              <a:tblPr/>
              <a:tblGrid>
                <a:gridCol w="282271">
                  <a:extLst>
                    <a:ext uri="{9D8B030D-6E8A-4147-A177-3AD203B41FA5}">
                      <a16:colId xmlns:a16="http://schemas.microsoft.com/office/drawing/2014/main" val="259671176"/>
                    </a:ext>
                  </a:extLst>
                </a:gridCol>
                <a:gridCol w="282271">
                  <a:extLst>
                    <a:ext uri="{9D8B030D-6E8A-4147-A177-3AD203B41FA5}">
                      <a16:colId xmlns:a16="http://schemas.microsoft.com/office/drawing/2014/main" val="2804251050"/>
                    </a:ext>
                  </a:extLst>
                </a:gridCol>
                <a:gridCol w="282271">
                  <a:extLst>
                    <a:ext uri="{9D8B030D-6E8A-4147-A177-3AD203B41FA5}">
                      <a16:colId xmlns:a16="http://schemas.microsoft.com/office/drawing/2014/main" val="497851800"/>
                    </a:ext>
                  </a:extLst>
                </a:gridCol>
                <a:gridCol w="2946905">
                  <a:extLst>
                    <a:ext uri="{9D8B030D-6E8A-4147-A177-3AD203B41FA5}">
                      <a16:colId xmlns:a16="http://schemas.microsoft.com/office/drawing/2014/main" val="158397502"/>
                    </a:ext>
                  </a:extLst>
                </a:gridCol>
                <a:gridCol w="756485">
                  <a:extLst>
                    <a:ext uri="{9D8B030D-6E8A-4147-A177-3AD203B41FA5}">
                      <a16:colId xmlns:a16="http://schemas.microsoft.com/office/drawing/2014/main" val="3239047748"/>
                    </a:ext>
                  </a:extLst>
                </a:gridCol>
                <a:gridCol w="756485">
                  <a:extLst>
                    <a:ext uri="{9D8B030D-6E8A-4147-A177-3AD203B41FA5}">
                      <a16:colId xmlns:a16="http://schemas.microsoft.com/office/drawing/2014/main" val="1821972877"/>
                    </a:ext>
                  </a:extLst>
                </a:gridCol>
                <a:gridCol w="756485">
                  <a:extLst>
                    <a:ext uri="{9D8B030D-6E8A-4147-A177-3AD203B41FA5}">
                      <a16:colId xmlns:a16="http://schemas.microsoft.com/office/drawing/2014/main" val="2833317813"/>
                    </a:ext>
                  </a:extLst>
                </a:gridCol>
                <a:gridCol w="677449">
                  <a:extLst>
                    <a:ext uri="{9D8B030D-6E8A-4147-A177-3AD203B41FA5}">
                      <a16:colId xmlns:a16="http://schemas.microsoft.com/office/drawing/2014/main" val="607131955"/>
                    </a:ext>
                  </a:extLst>
                </a:gridCol>
                <a:gridCol w="688740">
                  <a:extLst>
                    <a:ext uri="{9D8B030D-6E8A-4147-A177-3AD203B41FA5}">
                      <a16:colId xmlns:a16="http://schemas.microsoft.com/office/drawing/2014/main" val="2324280665"/>
                    </a:ext>
                  </a:extLst>
                </a:gridCol>
                <a:gridCol w="688740">
                  <a:extLst>
                    <a:ext uri="{9D8B030D-6E8A-4147-A177-3AD203B41FA5}">
                      <a16:colId xmlns:a16="http://schemas.microsoft.com/office/drawing/2014/main" val="73666778"/>
                    </a:ext>
                  </a:extLst>
                </a:gridCol>
              </a:tblGrid>
              <a:tr h="1897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960837"/>
                  </a:ext>
                </a:extLst>
              </a:tr>
              <a:tr h="3036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773349"/>
                  </a:ext>
                </a:extLst>
              </a:tr>
              <a:tr h="189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9.276.683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9.276.683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450.219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98569"/>
                  </a:ext>
                </a:extLst>
              </a:tr>
              <a:tr h="189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783.366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783.366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186.336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498797"/>
                  </a:ext>
                </a:extLst>
              </a:tr>
              <a:tr h="189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8.255.523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7.305.523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143.847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445888"/>
                  </a:ext>
                </a:extLst>
              </a:tr>
              <a:tr h="189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32391"/>
                  </a:ext>
                </a:extLst>
              </a:tr>
              <a:tr h="189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1.073.158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686066"/>
                  </a:ext>
                </a:extLst>
              </a:tr>
              <a:tr h="189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Campeonato Mundial Fórmula E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123.158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516174"/>
                  </a:ext>
                </a:extLst>
              </a:tr>
              <a:tr h="189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Concursos Públicos de Promoción Internacional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173577"/>
                  </a:ext>
                </a:extLst>
              </a:tr>
              <a:tr h="189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114.636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114.636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257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9925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16: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DE COOPERACIÓN TÉCNICA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4D0B04D-8077-4923-A57C-F3B324281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E09C69D-5EFF-4A64-B973-B24DA21762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835867"/>
              </p:ext>
            </p:extLst>
          </p:nvPr>
        </p:nvGraphicFramePr>
        <p:xfrm>
          <a:off x="414336" y="1914468"/>
          <a:ext cx="8201487" cy="3530757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val="3211823178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3125104981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3610493689"/>
                    </a:ext>
                  </a:extLst>
                </a:gridCol>
                <a:gridCol w="2977174">
                  <a:extLst>
                    <a:ext uri="{9D8B030D-6E8A-4147-A177-3AD203B41FA5}">
                      <a16:colId xmlns:a16="http://schemas.microsoft.com/office/drawing/2014/main" val="1991907488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3375171758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2851622419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2072017700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val="994467478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1679427527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1618272531"/>
                    </a:ext>
                  </a:extLst>
                </a:gridCol>
              </a:tblGrid>
              <a:tr h="1713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2131993"/>
                  </a:ext>
                </a:extLst>
              </a:tr>
              <a:tr h="2742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230671"/>
                  </a:ext>
                </a:extLst>
              </a:tr>
              <a:tr h="171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53.708.581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53.708.581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6.325.946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741498"/>
                  </a:ext>
                </a:extLst>
              </a:tr>
              <a:tr h="171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8.798.180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8.798.180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2.407.457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556825"/>
                  </a:ext>
                </a:extLst>
              </a:tr>
              <a:tr h="171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2.449.105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2.449.105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314.009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661295"/>
                  </a:ext>
                </a:extLst>
              </a:tr>
              <a:tr h="171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454.517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950132"/>
                  </a:ext>
                </a:extLst>
              </a:tr>
              <a:tr h="171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137.902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346.200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667683"/>
                  </a:ext>
                </a:extLst>
              </a:tr>
              <a:tr h="171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108.317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065500"/>
                  </a:ext>
                </a:extLst>
              </a:tr>
              <a:tr h="171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41.777.000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41.777.000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2.707.929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754759"/>
                  </a:ext>
                </a:extLst>
              </a:tr>
              <a:tr h="171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41.777.000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41.777.000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2.707.929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029513"/>
                  </a:ext>
                </a:extLst>
              </a:tr>
              <a:tr h="171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Mejoramiento Competitividad de la MIPE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12.871.080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12.871.080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675.697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515974"/>
                  </a:ext>
                </a:extLst>
              </a:tr>
              <a:tr h="171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Emprendedores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5.968.434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5.968.434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131.360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877806"/>
                  </a:ext>
                </a:extLst>
              </a:tr>
              <a:tr h="171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Dirigido a Grupos de Empresas Asociatividad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9.451.912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9.451.912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769.118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355849"/>
                  </a:ext>
                </a:extLst>
              </a:tr>
              <a:tr h="171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Empresarial en los Territorios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13.485.564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13.485.564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1.131.754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099097"/>
                  </a:ext>
                </a:extLst>
              </a:tr>
              <a:tr h="171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971674"/>
                  </a:ext>
                </a:extLst>
              </a:tr>
              <a:tr h="171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546.394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546.394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481401"/>
                  </a:ext>
                </a:extLst>
              </a:tr>
              <a:tr h="171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44.250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44.250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42.298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885225"/>
                  </a:ext>
                </a:extLst>
              </a:tr>
              <a:tr h="171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502.144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502.144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44.512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453148"/>
                  </a:ext>
                </a:extLst>
              </a:tr>
              <a:tr h="171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112670"/>
                  </a:ext>
                </a:extLst>
              </a:tr>
              <a:tr h="171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3201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19: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COMITÉ INNOVA CHILE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08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3FB1F3BB-1843-4EB9-8055-4190FCF6E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3C8E65B-F792-463A-B47A-BAEACD8461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57445"/>
              </p:ext>
            </p:extLst>
          </p:nvPr>
        </p:nvGraphicFramePr>
        <p:xfrm>
          <a:off x="414336" y="1916426"/>
          <a:ext cx="8210798" cy="2232657"/>
        </p:xfrm>
        <a:graphic>
          <a:graphicData uri="http://schemas.openxmlformats.org/drawingml/2006/table">
            <a:tbl>
              <a:tblPr/>
              <a:tblGrid>
                <a:gridCol w="285494">
                  <a:extLst>
                    <a:ext uri="{9D8B030D-6E8A-4147-A177-3AD203B41FA5}">
                      <a16:colId xmlns:a16="http://schemas.microsoft.com/office/drawing/2014/main" val="3108919697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2878922565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702780934"/>
                    </a:ext>
                  </a:extLst>
                </a:gridCol>
                <a:gridCol w="2980554">
                  <a:extLst>
                    <a:ext uri="{9D8B030D-6E8A-4147-A177-3AD203B41FA5}">
                      <a16:colId xmlns:a16="http://schemas.microsoft.com/office/drawing/2014/main" val="302456669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1008780718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430858805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2496263534"/>
                    </a:ext>
                  </a:extLst>
                </a:gridCol>
                <a:gridCol w="685185">
                  <a:extLst>
                    <a:ext uri="{9D8B030D-6E8A-4147-A177-3AD203B41FA5}">
                      <a16:colId xmlns:a16="http://schemas.microsoft.com/office/drawing/2014/main" val="4039048142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341097573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3403373893"/>
                    </a:ext>
                  </a:extLst>
                </a:gridCol>
              </a:tblGrid>
              <a:tr h="1771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6645543"/>
                  </a:ext>
                </a:extLst>
              </a:tr>
              <a:tr h="2835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526730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44.758.093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44.758.093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6.369.645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613840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2.310.608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2.310.608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533.796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186196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948.631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948.631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724596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38900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915237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5.768.127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63135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5.768.127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789584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41.498.834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5.768.127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591742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088215"/>
                  </a:ext>
                </a:extLst>
              </a:tr>
              <a:tr h="177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139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21: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AGENCIA DE PROMOCIÓN DE LA INVERSIÓN EXTRANJERA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270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E3975FB-7A1E-4B3D-8D8D-E2D50961E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C8FECD5-1009-441A-8769-5A83D5B00C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564274"/>
              </p:ext>
            </p:extLst>
          </p:nvPr>
        </p:nvGraphicFramePr>
        <p:xfrm>
          <a:off x="414336" y="1982345"/>
          <a:ext cx="8201487" cy="2598785"/>
        </p:xfrm>
        <a:graphic>
          <a:graphicData uri="http://schemas.openxmlformats.org/drawingml/2006/table">
            <a:tbl>
              <a:tblPr/>
              <a:tblGrid>
                <a:gridCol w="285170">
                  <a:extLst>
                    <a:ext uri="{9D8B030D-6E8A-4147-A177-3AD203B41FA5}">
                      <a16:colId xmlns:a16="http://schemas.microsoft.com/office/drawing/2014/main" val="556511984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1012704825"/>
                    </a:ext>
                  </a:extLst>
                </a:gridCol>
                <a:gridCol w="285170">
                  <a:extLst>
                    <a:ext uri="{9D8B030D-6E8A-4147-A177-3AD203B41FA5}">
                      <a16:colId xmlns:a16="http://schemas.microsoft.com/office/drawing/2014/main" val="2228699473"/>
                    </a:ext>
                  </a:extLst>
                </a:gridCol>
                <a:gridCol w="2977174">
                  <a:extLst>
                    <a:ext uri="{9D8B030D-6E8A-4147-A177-3AD203B41FA5}">
                      <a16:colId xmlns:a16="http://schemas.microsoft.com/office/drawing/2014/main" val="942248354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398057370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587301979"/>
                    </a:ext>
                  </a:extLst>
                </a:gridCol>
                <a:gridCol w="764255">
                  <a:extLst>
                    <a:ext uri="{9D8B030D-6E8A-4147-A177-3AD203B41FA5}">
                      <a16:colId xmlns:a16="http://schemas.microsoft.com/office/drawing/2014/main" val="693740145"/>
                    </a:ext>
                  </a:extLst>
                </a:gridCol>
                <a:gridCol w="684408">
                  <a:extLst>
                    <a:ext uri="{9D8B030D-6E8A-4147-A177-3AD203B41FA5}">
                      <a16:colId xmlns:a16="http://schemas.microsoft.com/office/drawing/2014/main" val="2125457709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2925614993"/>
                    </a:ext>
                  </a:extLst>
                </a:gridCol>
                <a:gridCol w="695815">
                  <a:extLst>
                    <a:ext uri="{9D8B030D-6E8A-4147-A177-3AD203B41FA5}">
                      <a16:colId xmlns:a16="http://schemas.microsoft.com/office/drawing/2014/main" val="2260300060"/>
                    </a:ext>
                  </a:extLst>
                </a:gridCol>
              </a:tblGrid>
              <a:tr h="1779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821641"/>
                  </a:ext>
                </a:extLst>
              </a:tr>
              <a:tr h="2847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582164"/>
                  </a:ext>
                </a:extLst>
              </a:tr>
              <a:tr h="17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4.915.078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4.915.078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1.094.101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451745"/>
                  </a:ext>
                </a:extLst>
              </a:tr>
              <a:tr h="17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2.852.392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2.852.392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660.537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817841"/>
                  </a:ext>
                </a:extLst>
              </a:tr>
              <a:tr h="17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1.300.645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1.300.645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146.106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803383"/>
                  </a:ext>
                </a:extLst>
              </a:tr>
              <a:tr h="17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287.458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729905"/>
                  </a:ext>
                </a:extLst>
              </a:tr>
              <a:tr h="17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287.458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3452991"/>
                  </a:ext>
                </a:extLst>
              </a:tr>
              <a:tr h="17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Promoción de Exportaciones - DIRECON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686.815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287.458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326704"/>
                  </a:ext>
                </a:extLst>
              </a:tr>
              <a:tr h="17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469335"/>
                  </a:ext>
                </a:extLst>
              </a:tr>
              <a:tr h="17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956135"/>
                  </a:ext>
                </a:extLst>
              </a:tr>
              <a:tr h="17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60.367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60.367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780202"/>
                  </a:ext>
                </a:extLst>
              </a:tr>
              <a:tr h="17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337806"/>
                  </a:ext>
                </a:extLst>
              </a:tr>
              <a:tr h="17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636818"/>
                  </a:ext>
                </a:extLst>
              </a:tr>
              <a:tr h="177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951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Respecto a la ejecución por Programa, las mayores tasas de ejecución del presupuesto vigente corresponde al  </a:t>
            </a:r>
            <a:r>
              <a:rPr lang="pt-BR" sz="1600" dirty="0"/>
              <a:t>Programa Censo que registra </a:t>
            </a:r>
            <a:r>
              <a:rPr lang="es-CL" sz="1600" dirty="0"/>
              <a:t>un</a:t>
            </a:r>
            <a:r>
              <a:rPr lang="pt-BR" sz="1600" dirty="0"/>
              <a:t> 45,8%; seguido de INE </a:t>
            </a:r>
            <a:r>
              <a:rPr lang="es-CL" sz="1600" dirty="0"/>
              <a:t>con</a:t>
            </a:r>
            <a:r>
              <a:rPr lang="pt-BR" sz="1600" dirty="0"/>
              <a:t> </a:t>
            </a:r>
            <a:r>
              <a:rPr lang="es-CL" sz="1600" dirty="0"/>
              <a:t>un</a:t>
            </a:r>
            <a:r>
              <a:rPr lang="pt-BR" sz="1600" dirty="0"/>
              <a:t> 30,5%.  La menor </a:t>
            </a:r>
            <a:r>
              <a:rPr lang="es-CL" sz="1600" dirty="0"/>
              <a:t>tasa de 1,4% corresponde al Programa Iniciativa Científica </a:t>
            </a:r>
            <a:r>
              <a:rPr lang="es-CL" sz="1600" dirty="0" err="1"/>
              <a:t>Millenium</a:t>
            </a:r>
            <a:r>
              <a:rPr lang="pt-BR" sz="1600" dirty="0"/>
              <a:t>. Por </a:t>
            </a:r>
            <a:r>
              <a:rPr lang="es-CL" sz="1600" dirty="0"/>
              <a:t>su</a:t>
            </a:r>
            <a:r>
              <a:rPr lang="pt-BR" sz="1600" dirty="0"/>
              <a:t> parte e</a:t>
            </a:r>
            <a:r>
              <a:rPr lang="es-CL" sz="1600" dirty="0"/>
              <a:t>l Programa CORFO concentra el 64,3% del presupuesto de la Partida y alcanzó  a  marzo una ejecución de  19,1% del presupuesto aprobado por el Congreso.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A nivel de subtítulo, el mayor gasto se registra en los subtítulo 23 </a:t>
            </a:r>
            <a:r>
              <a:rPr lang="es-CL" sz="1600" b="1" dirty="0"/>
              <a:t>“prestaciones de seguridad social” </a:t>
            </a:r>
            <a:r>
              <a:rPr lang="es-CL" sz="1600" dirty="0"/>
              <a:t>con una ejecución de </a:t>
            </a:r>
            <a:r>
              <a:rPr lang="es-CL" sz="1600" b="1" dirty="0"/>
              <a:t>153,6%</a:t>
            </a:r>
            <a:r>
              <a:rPr lang="es-CL" sz="1600" dirty="0"/>
              <a:t> explicado por la aplicación de la ley de Incentivo al Retiro; seguido del subtítulo 34 </a:t>
            </a:r>
            <a:r>
              <a:rPr lang="es-CL" sz="1600" b="1" dirty="0"/>
              <a:t>“servicio de la deuda” </a:t>
            </a:r>
            <a:r>
              <a:rPr lang="es-CL" sz="1600" dirty="0"/>
              <a:t>con una ejecución de</a:t>
            </a:r>
            <a:r>
              <a:rPr lang="es-CL" sz="1600" b="1" dirty="0"/>
              <a:t> 94,2%,</a:t>
            </a:r>
            <a:r>
              <a:rPr lang="es-CL" sz="1600" dirty="0"/>
              <a:t> destinado al pago de las obligaciones devengadas al 31 de diciembre de 2017 (deuda flotante).</a:t>
            </a:r>
            <a:endParaRPr lang="es-CL" sz="1600" b="1" dirty="0">
              <a:solidFill>
                <a:srgbClr val="FF0000"/>
              </a:solidFill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8F109559-B5F4-40A7-B4F5-CE1FCD4460F6}"/>
              </a:ext>
            </a:extLst>
          </p:cNvPr>
          <p:cNvSpPr txBox="1">
            <a:spLocks/>
          </p:cNvSpPr>
          <p:nvPr/>
        </p:nvSpPr>
        <p:spPr>
          <a:xfrm>
            <a:off x="414338" y="548680"/>
            <a:ext cx="8210798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Economía, Fomento y Turismo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23: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INSTITUTO NACIONAL DE PROPIEDAD INDUSTRIAL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6C0EEF3-DE6C-4722-A246-DBB1A8816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FFC7BEF-870A-4FF2-AF9F-01F38B44B4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50314"/>
              </p:ext>
            </p:extLst>
          </p:nvPr>
        </p:nvGraphicFramePr>
        <p:xfrm>
          <a:off x="414336" y="1988784"/>
          <a:ext cx="8210798" cy="2088290"/>
        </p:xfrm>
        <a:graphic>
          <a:graphicData uri="http://schemas.openxmlformats.org/drawingml/2006/table">
            <a:tbl>
              <a:tblPr/>
              <a:tblGrid>
                <a:gridCol w="285494">
                  <a:extLst>
                    <a:ext uri="{9D8B030D-6E8A-4147-A177-3AD203B41FA5}">
                      <a16:colId xmlns:a16="http://schemas.microsoft.com/office/drawing/2014/main" val="2801791332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3545572423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2859877198"/>
                    </a:ext>
                  </a:extLst>
                </a:gridCol>
                <a:gridCol w="2980554">
                  <a:extLst>
                    <a:ext uri="{9D8B030D-6E8A-4147-A177-3AD203B41FA5}">
                      <a16:colId xmlns:a16="http://schemas.microsoft.com/office/drawing/2014/main" val="2716798452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2090610027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1645320582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2773661447"/>
                    </a:ext>
                  </a:extLst>
                </a:gridCol>
                <a:gridCol w="685185">
                  <a:extLst>
                    <a:ext uri="{9D8B030D-6E8A-4147-A177-3AD203B41FA5}">
                      <a16:colId xmlns:a16="http://schemas.microsoft.com/office/drawing/2014/main" val="130292177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3163654053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2007793974"/>
                    </a:ext>
                  </a:extLst>
                </a:gridCol>
              </a:tblGrid>
              <a:tr h="180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47073"/>
                  </a:ext>
                </a:extLst>
              </a:tr>
              <a:tr h="2880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39114"/>
                  </a:ext>
                </a:extLst>
              </a:tr>
              <a:tr h="18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6.954.079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6.954.079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1.596.318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003818"/>
                  </a:ext>
                </a:extLst>
              </a:tr>
              <a:tr h="18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5.568.575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5.568.575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1.386.763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039748"/>
                  </a:ext>
                </a:extLst>
              </a:tr>
              <a:tr h="18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1.105.246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1.105.246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193.983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111872"/>
                  </a:ext>
                </a:extLst>
              </a:tr>
              <a:tr h="18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644191"/>
                  </a:ext>
                </a:extLst>
              </a:tr>
              <a:tr h="18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788929"/>
                  </a:ext>
                </a:extLst>
              </a:tr>
              <a:tr h="18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153.580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153.580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15.572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632379"/>
                  </a:ext>
                </a:extLst>
              </a:tr>
              <a:tr h="18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983038"/>
                  </a:ext>
                </a:extLst>
              </a:tr>
              <a:tr h="18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47.299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47.299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908158"/>
                  </a:ext>
                </a:extLst>
              </a:tr>
              <a:tr h="18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6.084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261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24: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TURISMO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C45594B7-C36E-494E-84FC-C66E1CBC303D}"/>
              </a:ext>
            </a:extLst>
          </p:cNvPr>
          <p:cNvSpPr txBox="1">
            <a:spLocks/>
          </p:cNvSpPr>
          <p:nvPr/>
        </p:nvSpPr>
        <p:spPr>
          <a:xfrm>
            <a:off x="500062" y="6309998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1634335-5040-438D-BD60-4903F65C59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538337"/>
              </p:ext>
            </p:extLst>
          </p:nvPr>
        </p:nvGraphicFramePr>
        <p:xfrm>
          <a:off x="417287" y="1994568"/>
          <a:ext cx="8207849" cy="3234633"/>
        </p:xfrm>
        <a:graphic>
          <a:graphicData uri="http://schemas.openxmlformats.org/drawingml/2006/table">
            <a:tbl>
              <a:tblPr/>
              <a:tblGrid>
                <a:gridCol w="283812">
                  <a:extLst>
                    <a:ext uri="{9D8B030D-6E8A-4147-A177-3AD203B41FA5}">
                      <a16:colId xmlns:a16="http://schemas.microsoft.com/office/drawing/2014/main" val="815153822"/>
                    </a:ext>
                  </a:extLst>
                </a:gridCol>
                <a:gridCol w="283812">
                  <a:extLst>
                    <a:ext uri="{9D8B030D-6E8A-4147-A177-3AD203B41FA5}">
                      <a16:colId xmlns:a16="http://schemas.microsoft.com/office/drawing/2014/main" val="1811547006"/>
                    </a:ext>
                  </a:extLst>
                </a:gridCol>
                <a:gridCol w="283812">
                  <a:extLst>
                    <a:ext uri="{9D8B030D-6E8A-4147-A177-3AD203B41FA5}">
                      <a16:colId xmlns:a16="http://schemas.microsoft.com/office/drawing/2014/main" val="2917640274"/>
                    </a:ext>
                  </a:extLst>
                </a:gridCol>
                <a:gridCol w="3008409">
                  <a:extLst>
                    <a:ext uri="{9D8B030D-6E8A-4147-A177-3AD203B41FA5}">
                      <a16:colId xmlns:a16="http://schemas.microsoft.com/office/drawing/2014/main" val="2562179908"/>
                    </a:ext>
                  </a:extLst>
                </a:gridCol>
                <a:gridCol w="760617">
                  <a:extLst>
                    <a:ext uri="{9D8B030D-6E8A-4147-A177-3AD203B41FA5}">
                      <a16:colId xmlns:a16="http://schemas.microsoft.com/office/drawing/2014/main" val="1983033213"/>
                    </a:ext>
                  </a:extLst>
                </a:gridCol>
                <a:gridCol w="760617">
                  <a:extLst>
                    <a:ext uri="{9D8B030D-6E8A-4147-A177-3AD203B41FA5}">
                      <a16:colId xmlns:a16="http://schemas.microsoft.com/office/drawing/2014/main" val="2832379649"/>
                    </a:ext>
                  </a:extLst>
                </a:gridCol>
                <a:gridCol w="760617">
                  <a:extLst>
                    <a:ext uri="{9D8B030D-6E8A-4147-A177-3AD203B41FA5}">
                      <a16:colId xmlns:a16="http://schemas.microsoft.com/office/drawing/2014/main" val="2348531503"/>
                    </a:ext>
                  </a:extLst>
                </a:gridCol>
                <a:gridCol w="681149">
                  <a:extLst>
                    <a:ext uri="{9D8B030D-6E8A-4147-A177-3AD203B41FA5}">
                      <a16:colId xmlns:a16="http://schemas.microsoft.com/office/drawing/2014/main" val="2042625129"/>
                    </a:ext>
                  </a:extLst>
                </a:gridCol>
                <a:gridCol w="692502">
                  <a:extLst>
                    <a:ext uri="{9D8B030D-6E8A-4147-A177-3AD203B41FA5}">
                      <a16:colId xmlns:a16="http://schemas.microsoft.com/office/drawing/2014/main" val="4156206910"/>
                    </a:ext>
                  </a:extLst>
                </a:gridCol>
                <a:gridCol w="692502">
                  <a:extLst>
                    <a:ext uri="{9D8B030D-6E8A-4147-A177-3AD203B41FA5}">
                      <a16:colId xmlns:a16="http://schemas.microsoft.com/office/drawing/2014/main" val="2873091318"/>
                    </a:ext>
                  </a:extLst>
                </a:gridCol>
              </a:tblGrid>
              <a:tr h="1739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72846"/>
                  </a:ext>
                </a:extLst>
              </a:tr>
              <a:tr h="2782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341369"/>
                  </a:ext>
                </a:extLst>
              </a:tr>
              <a:tr h="173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4.535.707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4.535.707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387.429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8635934"/>
                  </a:ext>
                </a:extLst>
              </a:tr>
              <a:tr h="173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1.125.496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1.125.496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275.333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15232"/>
                  </a:ext>
                </a:extLst>
              </a:tr>
              <a:tr h="173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554.469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554.469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47.596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986300"/>
                  </a:ext>
                </a:extLst>
              </a:tr>
              <a:tr h="173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2.034.942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2.034.942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64.500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157905"/>
                  </a:ext>
                </a:extLst>
              </a:tr>
              <a:tr h="173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118.312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118.312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783023"/>
                  </a:ext>
                </a:extLst>
              </a:tr>
              <a:tr h="173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118.312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118.312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250190"/>
                  </a:ext>
                </a:extLst>
              </a:tr>
              <a:tr h="173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1.913.162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1.913.162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64.500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163818"/>
                  </a:ext>
                </a:extLst>
              </a:tr>
              <a:tr h="173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Turístico Sustentable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1.913.162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1.913.162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64.500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8646"/>
                  </a:ext>
                </a:extLst>
              </a:tr>
              <a:tr h="173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007069"/>
                  </a:ext>
                </a:extLst>
              </a:tr>
              <a:tr h="173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Turismo Social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3.468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924029"/>
                  </a:ext>
                </a:extLst>
              </a:tr>
              <a:tr h="173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820.800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277568"/>
                  </a:ext>
                </a:extLst>
              </a:tr>
              <a:tr h="173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807331"/>
                  </a:ext>
                </a:extLst>
              </a:tr>
              <a:tr h="173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Naciones Unidas para el Desarrollo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256.500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256.500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402347"/>
                  </a:ext>
                </a:extLst>
              </a:tr>
              <a:tr h="173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Regional de Desarrollo Productivo de la Araucanía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153.900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153.900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8812"/>
                  </a:ext>
                </a:extLst>
              </a:tr>
              <a:tr h="173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928076"/>
                  </a:ext>
                </a:extLst>
              </a:tr>
              <a:tr h="1739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410.400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81" marR="8181" marT="81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81" marR="8181" marT="818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219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25: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SUPERINTENDENCIA DE INSOLVENCIA Y REEMPRENDIMIENTO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2740BC5E-13A3-466B-900C-72948B76D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5D50D34-41DE-4771-8F70-A3909DEBF0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7391561"/>
              </p:ext>
            </p:extLst>
          </p:nvPr>
        </p:nvGraphicFramePr>
        <p:xfrm>
          <a:off x="414336" y="1988840"/>
          <a:ext cx="8210797" cy="3335657"/>
        </p:xfrm>
        <a:graphic>
          <a:graphicData uri="http://schemas.openxmlformats.org/drawingml/2006/table">
            <a:tbl>
              <a:tblPr/>
              <a:tblGrid>
                <a:gridCol w="285097">
                  <a:extLst>
                    <a:ext uri="{9D8B030D-6E8A-4147-A177-3AD203B41FA5}">
                      <a16:colId xmlns:a16="http://schemas.microsoft.com/office/drawing/2014/main" val="294335097"/>
                    </a:ext>
                  </a:extLst>
                </a:gridCol>
                <a:gridCol w="285097">
                  <a:extLst>
                    <a:ext uri="{9D8B030D-6E8A-4147-A177-3AD203B41FA5}">
                      <a16:colId xmlns:a16="http://schemas.microsoft.com/office/drawing/2014/main" val="365745322"/>
                    </a:ext>
                  </a:extLst>
                </a:gridCol>
                <a:gridCol w="285097">
                  <a:extLst>
                    <a:ext uri="{9D8B030D-6E8A-4147-A177-3AD203B41FA5}">
                      <a16:colId xmlns:a16="http://schemas.microsoft.com/office/drawing/2014/main" val="1343074615"/>
                    </a:ext>
                  </a:extLst>
                </a:gridCol>
                <a:gridCol w="2987819">
                  <a:extLst>
                    <a:ext uri="{9D8B030D-6E8A-4147-A177-3AD203B41FA5}">
                      <a16:colId xmlns:a16="http://schemas.microsoft.com/office/drawing/2014/main" val="1135663394"/>
                    </a:ext>
                  </a:extLst>
                </a:gridCol>
                <a:gridCol w="764060">
                  <a:extLst>
                    <a:ext uri="{9D8B030D-6E8A-4147-A177-3AD203B41FA5}">
                      <a16:colId xmlns:a16="http://schemas.microsoft.com/office/drawing/2014/main" val="2303838844"/>
                    </a:ext>
                  </a:extLst>
                </a:gridCol>
                <a:gridCol w="764060">
                  <a:extLst>
                    <a:ext uri="{9D8B030D-6E8A-4147-A177-3AD203B41FA5}">
                      <a16:colId xmlns:a16="http://schemas.microsoft.com/office/drawing/2014/main" val="2517230209"/>
                    </a:ext>
                  </a:extLst>
                </a:gridCol>
                <a:gridCol w="764060">
                  <a:extLst>
                    <a:ext uri="{9D8B030D-6E8A-4147-A177-3AD203B41FA5}">
                      <a16:colId xmlns:a16="http://schemas.microsoft.com/office/drawing/2014/main" val="616398564"/>
                    </a:ext>
                  </a:extLst>
                </a:gridCol>
                <a:gridCol w="684233">
                  <a:extLst>
                    <a:ext uri="{9D8B030D-6E8A-4147-A177-3AD203B41FA5}">
                      <a16:colId xmlns:a16="http://schemas.microsoft.com/office/drawing/2014/main" val="6727770"/>
                    </a:ext>
                  </a:extLst>
                </a:gridCol>
                <a:gridCol w="695637">
                  <a:extLst>
                    <a:ext uri="{9D8B030D-6E8A-4147-A177-3AD203B41FA5}">
                      <a16:colId xmlns:a16="http://schemas.microsoft.com/office/drawing/2014/main" val="2931902178"/>
                    </a:ext>
                  </a:extLst>
                </a:gridCol>
                <a:gridCol w="695637">
                  <a:extLst>
                    <a:ext uri="{9D8B030D-6E8A-4147-A177-3AD203B41FA5}">
                      <a16:colId xmlns:a16="http://schemas.microsoft.com/office/drawing/2014/main" val="395159836"/>
                    </a:ext>
                  </a:extLst>
                </a:gridCol>
              </a:tblGrid>
              <a:tr h="1783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248079"/>
                  </a:ext>
                </a:extLst>
              </a:tr>
              <a:tr h="2853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17985"/>
                  </a:ext>
                </a:extLst>
              </a:tr>
              <a:tr h="17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6.208.237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6.208.237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1.417.588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422970"/>
                  </a:ext>
                </a:extLst>
              </a:tr>
              <a:tr h="17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4.271.897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4.271.897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1.094.094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552358"/>
                  </a:ext>
                </a:extLst>
              </a:tr>
              <a:tr h="17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850.056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850.056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147.978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952293"/>
                  </a:ext>
                </a:extLst>
              </a:tr>
              <a:tr h="17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867.605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867.605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156.814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225307"/>
                  </a:ext>
                </a:extLst>
              </a:tr>
              <a:tr h="17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866.223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866.223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155.896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646793"/>
                  </a:ext>
                </a:extLst>
              </a:tr>
              <a:tr h="196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Cumplimiento Artículo 37 del Libro IV del Código de Comercio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10.081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7497"/>
                  </a:ext>
                </a:extLst>
              </a:tr>
              <a:tr h="17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Cierre de Quiebras en Regiones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37.780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37.780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240125"/>
                  </a:ext>
                </a:extLst>
              </a:tr>
              <a:tr h="17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Cumplimiento Artículo 40, Ley N° 20.720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818.362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818.362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148.321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76722"/>
                  </a:ext>
                </a:extLst>
              </a:tr>
              <a:tr h="17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973281"/>
                  </a:ext>
                </a:extLst>
              </a:tr>
              <a:tr h="17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Reguladores por Insolvencia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640786"/>
                  </a:ext>
                </a:extLst>
              </a:tr>
              <a:tr h="17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629745"/>
                  </a:ext>
                </a:extLst>
              </a:tr>
              <a:tr h="17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978754"/>
                  </a:ext>
                </a:extLst>
              </a:tr>
              <a:tr h="17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218.669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218.669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18.702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338731"/>
                  </a:ext>
                </a:extLst>
              </a:tr>
              <a:tr h="17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862018"/>
                  </a:ext>
                </a:extLst>
              </a:tr>
              <a:tr h="17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10.601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375644"/>
                  </a:ext>
                </a:extLst>
              </a:tr>
              <a:tr h="178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196.097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196.097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8.101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781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071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88E35C73-E5A5-460E-A84C-A5C50495A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Economía, Fomento y Turismo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EEC0823-0778-4860-BA93-CADF8CF93E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353445"/>
              </p:ext>
            </p:extLst>
          </p:nvPr>
        </p:nvGraphicFramePr>
        <p:xfrm>
          <a:off x="426952" y="1662444"/>
          <a:ext cx="8105486" cy="2702664"/>
        </p:xfrm>
        <a:graphic>
          <a:graphicData uri="http://schemas.openxmlformats.org/drawingml/2006/table">
            <a:tbl>
              <a:tblPr/>
              <a:tblGrid>
                <a:gridCol w="757152">
                  <a:extLst>
                    <a:ext uri="{9D8B030D-6E8A-4147-A177-3AD203B41FA5}">
                      <a16:colId xmlns:a16="http://schemas.microsoft.com/office/drawing/2014/main" val="2316406660"/>
                    </a:ext>
                  </a:extLst>
                </a:gridCol>
                <a:gridCol w="2941030">
                  <a:extLst>
                    <a:ext uri="{9D8B030D-6E8A-4147-A177-3AD203B41FA5}">
                      <a16:colId xmlns:a16="http://schemas.microsoft.com/office/drawing/2014/main" val="2699971931"/>
                    </a:ext>
                  </a:extLst>
                </a:gridCol>
                <a:gridCol w="757152">
                  <a:extLst>
                    <a:ext uri="{9D8B030D-6E8A-4147-A177-3AD203B41FA5}">
                      <a16:colId xmlns:a16="http://schemas.microsoft.com/office/drawing/2014/main" val="3756816573"/>
                    </a:ext>
                  </a:extLst>
                </a:gridCol>
                <a:gridCol w="757152">
                  <a:extLst>
                    <a:ext uri="{9D8B030D-6E8A-4147-A177-3AD203B41FA5}">
                      <a16:colId xmlns:a16="http://schemas.microsoft.com/office/drawing/2014/main" val="3700186975"/>
                    </a:ext>
                  </a:extLst>
                </a:gridCol>
                <a:gridCol w="757152">
                  <a:extLst>
                    <a:ext uri="{9D8B030D-6E8A-4147-A177-3AD203B41FA5}">
                      <a16:colId xmlns:a16="http://schemas.microsoft.com/office/drawing/2014/main" val="2697070409"/>
                    </a:ext>
                  </a:extLst>
                </a:gridCol>
                <a:gridCol w="757152">
                  <a:extLst>
                    <a:ext uri="{9D8B030D-6E8A-4147-A177-3AD203B41FA5}">
                      <a16:colId xmlns:a16="http://schemas.microsoft.com/office/drawing/2014/main" val="4268485756"/>
                    </a:ext>
                  </a:extLst>
                </a:gridCol>
                <a:gridCol w="689348">
                  <a:extLst>
                    <a:ext uri="{9D8B030D-6E8A-4147-A177-3AD203B41FA5}">
                      <a16:colId xmlns:a16="http://schemas.microsoft.com/office/drawing/2014/main" val="1943063141"/>
                    </a:ext>
                  </a:extLst>
                </a:gridCol>
                <a:gridCol w="689348">
                  <a:extLst>
                    <a:ext uri="{9D8B030D-6E8A-4147-A177-3AD203B41FA5}">
                      <a16:colId xmlns:a16="http://schemas.microsoft.com/office/drawing/2014/main" val="2044589967"/>
                    </a:ext>
                  </a:extLst>
                </a:gridCol>
              </a:tblGrid>
              <a:tr h="18511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0228851"/>
                  </a:ext>
                </a:extLst>
              </a:tr>
              <a:tr h="29618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353335"/>
                  </a:ext>
                </a:extLst>
              </a:tr>
              <a:tr h="1851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1.323.592.528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1.324.551.271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958.743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242.401.777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947273"/>
                  </a:ext>
                </a:extLst>
              </a:tr>
              <a:tr h="18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130.672.293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130.762.689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90.396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33.351.255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789210"/>
                  </a:ext>
                </a:extLst>
              </a:tr>
              <a:tr h="18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47.587.593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46.634.593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-953.000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6.617.395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070661"/>
                  </a:ext>
                </a:extLst>
              </a:tr>
              <a:tr h="18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316.769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1.516.820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1.200.051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2.330.582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735,7%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153,6%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567102"/>
                  </a:ext>
                </a:extLst>
              </a:tr>
              <a:tr h="18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408.786.954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409.405.250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618.296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46.277.628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921389"/>
                  </a:ext>
                </a:extLst>
              </a:tr>
              <a:tr h="18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24.602.513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24.602.513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1.573.852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49375"/>
                  </a:ext>
                </a:extLst>
              </a:tr>
              <a:tr h="18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123.857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412856,7%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412856,7%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324583"/>
                  </a:ext>
                </a:extLst>
              </a:tr>
              <a:tr h="18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6.887.866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6.890.866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640.726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431588"/>
                  </a:ext>
                </a:extLst>
              </a:tr>
              <a:tr h="18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572.503.171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572.503.171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131.401.929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040327"/>
                  </a:ext>
                </a:extLst>
              </a:tr>
              <a:tr h="18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113.501.432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12.258.838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745367"/>
                  </a:ext>
                </a:extLst>
              </a:tr>
              <a:tr h="18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11.926.244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11.926.244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1.412.695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448636"/>
                  </a:ext>
                </a:extLst>
              </a:tr>
              <a:tr h="18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6.807.653 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6.807.653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6.413.020</a:t>
                      </a:r>
                    </a:p>
                  </a:txBody>
                  <a:tcPr marL="8763" marR="8763" marT="87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8763" marR="8763" marT="87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643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1426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2017 - 2018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E5741F04-4CB3-46EC-97B1-487369672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Ministerio de Economía, Fomento y Turismo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7090BA3F-9A8F-4803-B2C1-6AAA64F10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B447158-77BA-4F06-9CCB-23AFCE20C3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737" y="1882103"/>
            <a:ext cx="4111227" cy="2386733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650FD20D-B233-4C91-8069-5EC8AA46CD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6034" y="1881424"/>
            <a:ext cx="4111228" cy="238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962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Partida 07, Resumen por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C5CA768-58EA-4A8A-9BCB-AAE1A6CF6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ADD52FB-0E5F-48EA-BB80-D355FE4BCC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388838"/>
              </p:ext>
            </p:extLst>
          </p:nvPr>
        </p:nvGraphicFramePr>
        <p:xfrm>
          <a:off x="528176" y="1700808"/>
          <a:ext cx="8087649" cy="4476143"/>
        </p:xfrm>
        <a:graphic>
          <a:graphicData uri="http://schemas.openxmlformats.org/drawingml/2006/table">
            <a:tbl>
              <a:tblPr/>
              <a:tblGrid>
                <a:gridCol w="310620">
                  <a:extLst>
                    <a:ext uri="{9D8B030D-6E8A-4147-A177-3AD203B41FA5}">
                      <a16:colId xmlns:a16="http://schemas.microsoft.com/office/drawing/2014/main" val="810143803"/>
                    </a:ext>
                  </a:extLst>
                </a:gridCol>
                <a:gridCol w="287612">
                  <a:extLst>
                    <a:ext uri="{9D8B030D-6E8A-4147-A177-3AD203B41FA5}">
                      <a16:colId xmlns:a16="http://schemas.microsoft.com/office/drawing/2014/main" val="3537682127"/>
                    </a:ext>
                  </a:extLst>
                </a:gridCol>
                <a:gridCol w="3002667">
                  <a:extLst>
                    <a:ext uri="{9D8B030D-6E8A-4147-A177-3AD203B41FA5}">
                      <a16:colId xmlns:a16="http://schemas.microsoft.com/office/drawing/2014/main" val="4125913813"/>
                    </a:ext>
                  </a:extLst>
                </a:gridCol>
                <a:gridCol w="770801">
                  <a:extLst>
                    <a:ext uri="{9D8B030D-6E8A-4147-A177-3AD203B41FA5}">
                      <a16:colId xmlns:a16="http://schemas.microsoft.com/office/drawing/2014/main" val="4195953761"/>
                    </a:ext>
                  </a:extLst>
                </a:gridCol>
                <a:gridCol w="770801">
                  <a:extLst>
                    <a:ext uri="{9D8B030D-6E8A-4147-A177-3AD203B41FA5}">
                      <a16:colId xmlns:a16="http://schemas.microsoft.com/office/drawing/2014/main" val="2863928127"/>
                    </a:ext>
                  </a:extLst>
                </a:gridCol>
                <a:gridCol w="770801">
                  <a:extLst>
                    <a:ext uri="{9D8B030D-6E8A-4147-A177-3AD203B41FA5}">
                      <a16:colId xmlns:a16="http://schemas.microsoft.com/office/drawing/2014/main" val="3328774455"/>
                    </a:ext>
                  </a:extLst>
                </a:gridCol>
                <a:gridCol w="770801">
                  <a:extLst>
                    <a:ext uri="{9D8B030D-6E8A-4147-A177-3AD203B41FA5}">
                      <a16:colId xmlns:a16="http://schemas.microsoft.com/office/drawing/2014/main" val="2074883729"/>
                    </a:ext>
                  </a:extLst>
                </a:gridCol>
                <a:gridCol w="701773">
                  <a:extLst>
                    <a:ext uri="{9D8B030D-6E8A-4147-A177-3AD203B41FA5}">
                      <a16:colId xmlns:a16="http://schemas.microsoft.com/office/drawing/2014/main" val="3965896291"/>
                    </a:ext>
                  </a:extLst>
                </a:gridCol>
                <a:gridCol w="701773">
                  <a:extLst>
                    <a:ext uri="{9D8B030D-6E8A-4147-A177-3AD203B41FA5}">
                      <a16:colId xmlns:a16="http://schemas.microsoft.com/office/drawing/2014/main" val="1538917037"/>
                    </a:ext>
                  </a:extLst>
                </a:gridCol>
              </a:tblGrid>
              <a:tr h="1682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318720"/>
                  </a:ext>
                </a:extLst>
              </a:tr>
              <a:tr h="2692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900978"/>
                  </a:ext>
                </a:extLst>
              </a:tr>
              <a:tr h="168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222.660.675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222.660.675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19.338.493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098993"/>
                  </a:ext>
                </a:extLst>
              </a:tr>
              <a:tr h="168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Economía y Empresas de Menor Tamaño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64.724.432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64.724.432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12.613.998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961839"/>
                  </a:ext>
                </a:extLst>
              </a:tr>
              <a:tr h="168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Fondo de Innovación para Competitividad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151.296.283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151.296.283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6.361.134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693398"/>
                  </a:ext>
                </a:extLst>
              </a:tr>
              <a:tr h="168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Secretaría Ejecutiva Consejo Nacional de Innovación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197.797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998879"/>
                  </a:ext>
                </a:extLst>
              </a:tr>
              <a:tr h="168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Iniciativa Científica Millenium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12.098.958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12.098.958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165.564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763463"/>
                  </a:ext>
                </a:extLst>
              </a:tr>
              <a:tr h="168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Consumidor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11.405.056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11.405.056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2.448.113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229294"/>
                  </a:ext>
                </a:extLst>
              </a:tr>
              <a:tr h="168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Pesca y Acuicultura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41.412.982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41.081.278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12.531.176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585724"/>
                  </a:ext>
                </a:extLst>
              </a:tr>
              <a:tr h="168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Pesca y Acuicultura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36.401.193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36.401.193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10.396.652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287570"/>
                  </a:ext>
                </a:extLst>
              </a:tr>
              <a:tr h="168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Fondo de Administración Pesquero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10.120.291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9.788.587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-331.704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2.134.524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498503"/>
                  </a:ext>
                </a:extLst>
              </a:tr>
              <a:tr h="168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Pesca y Acuicultura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38.290.370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39.092.354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801.984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8.351.357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878990"/>
                  </a:ext>
                </a:extLst>
              </a:tr>
              <a:tr h="168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978.673.711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978.673.711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187.246.149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217285"/>
                  </a:ext>
                </a:extLst>
              </a:tr>
              <a:tr h="168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42.184.681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42.673.144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488.463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13.303.505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554549"/>
                  </a:ext>
                </a:extLst>
              </a:tr>
              <a:tr h="168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Instituto Nacional de Estadísticas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40.364.617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40.853.080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488.463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12.470.568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495149"/>
                  </a:ext>
                </a:extLst>
              </a:tr>
              <a:tr h="168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Censos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1.820.064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1.820.064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832.937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895677"/>
                  </a:ext>
                </a:extLst>
              </a:tr>
              <a:tr h="168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Fiscalía Nacional Económica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6.981.152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6.981.152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1.495.238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885031"/>
                  </a:ext>
                </a:extLst>
              </a:tr>
              <a:tr h="168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Turismo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29.278.301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29.278.301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3.747.721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505044"/>
                  </a:ext>
                </a:extLst>
              </a:tr>
              <a:tr h="168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Servicio Nacional de Turismo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20.001.618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20.001.618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3.297.502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388029"/>
                  </a:ext>
                </a:extLst>
              </a:tr>
              <a:tr h="168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Programa de Promoción Internacional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9.276.683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9.276.683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450.219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968801"/>
                  </a:ext>
                </a:extLst>
              </a:tr>
              <a:tr h="168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Cooperación Técnica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53.708.581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53.708.581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6.325.946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478080"/>
                  </a:ext>
                </a:extLst>
              </a:tr>
              <a:tr h="168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Innova Chile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44.758.093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44.758.093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6.369.645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911573"/>
                  </a:ext>
                </a:extLst>
              </a:tr>
              <a:tr h="168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Promoción de la Inversión Extranjera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4.915.078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4.915.078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1.094.101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605077"/>
                  </a:ext>
                </a:extLst>
              </a:tr>
              <a:tr h="168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Propiedad Industrial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6.954.079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6.954.079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1.596.318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782608"/>
                  </a:ext>
                </a:extLst>
              </a:tr>
              <a:tr h="168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Turismo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4.535.707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4.535.707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387.429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161134"/>
                  </a:ext>
                </a:extLst>
              </a:tr>
              <a:tr h="168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Insolvencia y Reemprendimiento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6.208.237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6.208.237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1.417.588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84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176" y="47402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ECONOMÍA Y EMPRESAS DE MENOR TAMAÑO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92BEF86-B476-4DBE-B4BE-9CEA22C1C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6F21790-EBE0-4900-829A-D886608DED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471180"/>
              </p:ext>
            </p:extLst>
          </p:nvPr>
        </p:nvGraphicFramePr>
        <p:xfrm>
          <a:off x="500062" y="1868116"/>
          <a:ext cx="8032378" cy="3905957"/>
        </p:xfrm>
        <a:graphic>
          <a:graphicData uri="http://schemas.openxmlformats.org/drawingml/2006/table">
            <a:tbl>
              <a:tblPr/>
              <a:tblGrid>
                <a:gridCol w="279290">
                  <a:extLst>
                    <a:ext uri="{9D8B030D-6E8A-4147-A177-3AD203B41FA5}">
                      <a16:colId xmlns:a16="http://schemas.microsoft.com/office/drawing/2014/main" val="1817484683"/>
                    </a:ext>
                  </a:extLst>
                </a:gridCol>
                <a:gridCol w="279290">
                  <a:extLst>
                    <a:ext uri="{9D8B030D-6E8A-4147-A177-3AD203B41FA5}">
                      <a16:colId xmlns:a16="http://schemas.microsoft.com/office/drawing/2014/main" val="637654470"/>
                    </a:ext>
                  </a:extLst>
                </a:gridCol>
                <a:gridCol w="279290">
                  <a:extLst>
                    <a:ext uri="{9D8B030D-6E8A-4147-A177-3AD203B41FA5}">
                      <a16:colId xmlns:a16="http://schemas.microsoft.com/office/drawing/2014/main" val="1931368317"/>
                    </a:ext>
                  </a:extLst>
                </a:gridCol>
                <a:gridCol w="2915787">
                  <a:extLst>
                    <a:ext uri="{9D8B030D-6E8A-4147-A177-3AD203B41FA5}">
                      <a16:colId xmlns:a16="http://schemas.microsoft.com/office/drawing/2014/main" val="4051148901"/>
                    </a:ext>
                  </a:extLst>
                </a:gridCol>
                <a:gridCol w="748497">
                  <a:extLst>
                    <a:ext uri="{9D8B030D-6E8A-4147-A177-3AD203B41FA5}">
                      <a16:colId xmlns:a16="http://schemas.microsoft.com/office/drawing/2014/main" val="4212330083"/>
                    </a:ext>
                  </a:extLst>
                </a:gridCol>
                <a:gridCol w="748497">
                  <a:extLst>
                    <a:ext uri="{9D8B030D-6E8A-4147-A177-3AD203B41FA5}">
                      <a16:colId xmlns:a16="http://schemas.microsoft.com/office/drawing/2014/main" val="1653108467"/>
                    </a:ext>
                  </a:extLst>
                </a:gridCol>
                <a:gridCol w="748497">
                  <a:extLst>
                    <a:ext uri="{9D8B030D-6E8A-4147-A177-3AD203B41FA5}">
                      <a16:colId xmlns:a16="http://schemas.microsoft.com/office/drawing/2014/main" val="758189766"/>
                    </a:ext>
                  </a:extLst>
                </a:gridCol>
                <a:gridCol w="670296">
                  <a:extLst>
                    <a:ext uri="{9D8B030D-6E8A-4147-A177-3AD203B41FA5}">
                      <a16:colId xmlns:a16="http://schemas.microsoft.com/office/drawing/2014/main" val="1951776766"/>
                    </a:ext>
                  </a:extLst>
                </a:gridCol>
                <a:gridCol w="681467">
                  <a:extLst>
                    <a:ext uri="{9D8B030D-6E8A-4147-A177-3AD203B41FA5}">
                      <a16:colId xmlns:a16="http://schemas.microsoft.com/office/drawing/2014/main" val="1383102621"/>
                    </a:ext>
                  </a:extLst>
                </a:gridCol>
                <a:gridCol w="681467">
                  <a:extLst>
                    <a:ext uri="{9D8B030D-6E8A-4147-A177-3AD203B41FA5}">
                      <a16:colId xmlns:a16="http://schemas.microsoft.com/office/drawing/2014/main" val="259250744"/>
                    </a:ext>
                  </a:extLst>
                </a:gridCol>
              </a:tblGrid>
              <a:tr h="1751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007316"/>
                  </a:ext>
                </a:extLst>
              </a:tr>
              <a:tr h="280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13493"/>
                  </a:ext>
                </a:extLst>
              </a:tr>
              <a:tr h="1751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64.724.432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64.724.432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12.613.998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841895"/>
                  </a:ext>
                </a:extLst>
              </a:tr>
              <a:tr h="17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8.184.712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8.184.712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2.051.154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436413"/>
                  </a:ext>
                </a:extLst>
              </a:tr>
              <a:tr h="17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2.237.166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2.237.166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359.345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008656"/>
                  </a:ext>
                </a:extLst>
              </a:tr>
              <a:tr h="17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05889"/>
                  </a:ext>
                </a:extLst>
              </a:tr>
              <a:tr h="17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27471"/>
                  </a:ext>
                </a:extLst>
              </a:tr>
              <a:tr h="17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46.634.848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46.634.848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7.602.006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318170"/>
                  </a:ext>
                </a:extLst>
              </a:tr>
              <a:tr h="17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17.876.986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17.876.986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2.926.015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170465"/>
                  </a:ext>
                </a:extLst>
              </a:tr>
              <a:tr h="17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349.126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349.126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109.126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368212"/>
                  </a:ext>
                </a:extLst>
              </a:tr>
              <a:tr h="17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Fomento Pesquero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17.527.860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2.816.889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765211"/>
                  </a:ext>
                </a:extLst>
              </a:tr>
              <a:tr h="17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26.455.941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26.455.941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4.290.359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803602"/>
                  </a:ext>
                </a:extLst>
              </a:tr>
              <a:tr h="17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Estadísticas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335.254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563555"/>
                  </a:ext>
                </a:extLst>
              </a:tr>
              <a:tr h="17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FIE-Iniciativas de Fomento Integradas (CORFO)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4.742.988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4.742.988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299648"/>
                  </a:ext>
                </a:extLst>
              </a:tr>
              <a:tr h="144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FIE-Programa Estratégico de Especialización Inteligente (CORFO)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3.591.821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3.591.821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17937"/>
                  </a:ext>
                </a:extLst>
              </a:tr>
              <a:tr h="153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FIE-Sistema Integrado de Gestión Sanitaria Acuicultura SERNAPESCA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550.340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924162"/>
                  </a:ext>
                </a:extLst>
              </a:tr>
              <a:tr h="17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FIE-Innovación e I&amp;D empresarial (Comité Innova)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1.394.563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1.394.563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722376"/>
                  </a:ext>
                </a:extLst>
              </a:tr>
              <a:tr h="17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FIE-Minería (CORFO)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3.743.415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3.743.415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63.595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456770"/>
                  </a:ext>
                </a:extLst>
              </a:tr>
              <a:tr h="17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FIE-Minería (Subsecretaría de Minería)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1.018.342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1.018.342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715.586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23014"/>
                  </a:ext>
                </a:extLst>
              </a:tr>
              <a:tr h="17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FIE-Alimentos Saludables (Servicio Agrícola y Ganadero)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567.786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567.786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399053"/>
                  </a:ext>
                </a:extLst>
              </a:tr>
              <a:tr h="17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FIE-Alimentos Saludables (Subsecretaría de Agricultura)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1.518.706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1.518.706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202070"/>
                  </a:ext>
                </a:extLst>
              </a:tr>
              <a:tr h="175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FIE-Industria Solar (Subsecretaría de Energía)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903.976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903.976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891.626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00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176" y="47402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01,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ECONOMÍA Y EMPRESAS DE MENOR TAMAÑO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C64E7B5F-25A6-41AD-8890-8379D604A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4284321-2B42-41F9-8B9E-A49D4FEB8D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83176"/>
              </p:ext>
            </p:extLst>
          </p:nvPr>
        </p:nvGraphicFramePr>
        <p:xfrm>
          <a:off x="500062" y="1877223"/>
          <a:ext cx="8032377" cy="3856034"/>
        </p:xfrm>
        <a:graphic>
          <a:graphicData uri="http://schemas.openxmlformats.org/drawingml/2006/table">
            <a:tbl>
              <a:tblPr/>
              <a:tblGrid>
                <a:gridCol w="279290">
                  <a:extLst>
                    <a:ext uri="{9D8B030D-6E8A-4147-A177-3AD203B41FA5}">
                      <a16:colId xmlns:a16="http://schemas.microsoft.com/office/drawing/2014/main" val="3094187379"/>
                    </a:ext>
                  </a:extLst>
                </a:gridCol>
                <a:gridCol w="279290">
                  <a:extLst>
                    <a:ext uri="{9D8B030D-6E8A-4147-A177-3AD203B41FA5}">
                      <a16:colId xmlns:a16="http://schemas.microsoft.com/office/drawing/2014/main" val="2348229567"/>
                    </a:ext>
                  </a:extLst>
                </a:gridCol>
                <a:gridCol w="279290">
                  <a:extLst>
                    <a:ext uri="{9D8B030D-6E8A-4147-A177-3AD203B41FA5}">
                      <a16:colId xmlns:a16="http://schemas.microsoft.com/office/drawing/2014/main" val="1645571090"/>
                    </a:ext>
                  </a:extLst>
                </a:gridCol>
                <a:gridCol w="2915786">
                  <a:extLst>
                    <a:ext uri="{9D8B030D-6E8A-4147-A177-3AD203B41FA5}">
                      <a16:colId xmlns:a16="http://schemas.microsoft.com/office/drawing/2014/main" val="1149779348"/>
                    </a:ext>
                  </a:extLst>
                </a:gridCol>
                <a:gridCol w="748497">
                  <a:extLst>
                    <a:ext uri="{9D8B030D-6E8A-4147-A177-3AD203B41FA5}">
                      <a16:colId xmlns:a16="http://schemas.microsoft.com/office/drawing/2014/main" val="1957560834"/>
                    </a:ext>
                  </a:extLst>
                </a:gridCol>
                <a:gridCol w="748497">
                  <a:extLst>
                    <a:ext uri="{9D8B030D-6E8A-4147-A177-3AD203B41FA5}">
                      <a16:colId xmlns:a16="http://schemas.microsoft.com/office/drawing/2014/main" val="650265019"/>
                    </a:ext>
                  </a:extLst>
                </a:gridCol>
                <a:gridCol w="748497">
                  <a:extLst>
                    <a:ext uri="{9D8B030D-6E8A-4147-A177-3AD203B41FA5}">
                      <a16:colId xmlns:a16="http://schemas.microsoft.com/office/drawing/2014/main" val="3727968600"/>
                    </a:ext>
                  </a:extLst>
                </a:gridCol>
                <a:gridCol w="670296">
                  <a:extLst>
                    <a:ext uri="{9D8B030D-6E8A-4147-A177-3AD203B41FA5}">
                      <a16:colId xmlns:a16="http://schemas.microsoft.com/office/drawing/2014/main" val="2039122393"/>
                    </a:ext>
                  </a:extLst>
                </a:gridCol>
                <a:gridCol w="681467">
                  <a:extLst>
                    <a:ext uri="{9D8B030D-6E8A-4147-A177-3AD203B41FA5}">
                      <a16:colId xmlns:a16="http://schemas.microsoft.com/office/drawing/2014/main" val="1856850828"/>
                    </a:ext>
                  </a:extLst>
                </a:gridCol>
                <a:gridCol w="681467">
                  <a:extLst>
                    <a:ext uri="{9D8B030D-6E8A-4147-A177-3AD203B41FA5}">
                      <a16:colId xmlns:a16="http://schemas.microsoft.com/office/drawing/2014/main" val="4216174058"/>
                    </a:ext>
                  </a:extLst>
                </a:gridCol>
              </a:tblGrid>
              <a:tr h="1706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569520"/>
                  </a:ext>
                </a:extLst>
              </a:tr>
              <a:tr h="2729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80125"/>
                  </a:ext>
                </a:extLst>
              </a:tr>
              <a:tr h="170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FIE-Acuícola (SERNAPESCA)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3.835.713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471.353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690359"/>
                  </a:ext>
                </a:extLst>
              </a:tr>
              <a:tr h="170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FIE-Alimentos Sustentables (Subsecretaría de Agricultura)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99.611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99.611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99.611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671063"/>
                  </a:ext>
                </a:extLst>
              </a:tr>
              <a:tr h="170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CORFO - Escritorio Empresas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3.182.723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3.182.723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634.148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977046"/>
                  </a:ext>
                </a:extLst>
              </a:tr>
              <a:tr h="170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2.301.921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2.301.921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385.632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064284"/>
                  </a:ext>
                </a:extLst>
              </a:tr>
              <a:tr h="170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Arbitral de Propiedad Industrial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547.317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547.317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98.036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400958"/>
                  </a:ext>
                </a:extLst>
              </a:tr>
              <a:tr h="170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la Productividad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1.071.430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1.071.430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156.375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17436"/>
                  </a:ext>
                </a:extLst>
              </a:tr>
              <a:tr h="170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del Fondo de Inversión Estratégica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94.238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647696"/>
                  </a:ext>
                </a:extLst>
              </a:tr>
              <a:tr h="170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Agenda Digital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221.474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36.983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550348"/>
                  </a:ext>
                </a:extLst>
              </a:tr>
              <a:tr h="170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292.676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292.676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77479"/>
                  </a:ext>
                </a:extLst>
              </a:tr>
              <a:tr h="170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689738"/>
                  </a:ext>
                </a:extLst>
              </a:tr>
              <a:tr h="170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57.638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57.638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8.863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417364"/>
                  </a:ext>
                </a:extLst>
              </a:tr>
              <a:tr h="170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231.960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231.960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969118"/>
                  </a:ext>
                </a:extLst>
              </a:tr>
              <a:tr h="170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588288"/>
                  </a:ext>
                </a:extLst>
              </a:tr>
              <a:tr h="170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314303"/>
                  </a:ext>
                </a:extLst>
              </a:tr>
              <a:tr h="170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FIE-Capital Minería (CORFO)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1.846.800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015798"/>
                  </a:ext>
                </a:extLst>
              </a:tr>
              <a:tr h="170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5.528.220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5.528.220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2.592.502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564872"/>
                  </a:ext>
                </a:extLst>
              </a:tr>
              <a:tr h="170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358.540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358.540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358.540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109514"/>
                  </a:ext>
                </a:extLst>
              </a:tr>
              <a:tr h="170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1.730.609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421674"/>
                  </a:ext>
                </a:extLst>
              </a:tr>
              <a:tr h="170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364.438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364.438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230.619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082196"/>
                  </a:ext>
                </a:extLst>
              </a:tr>
              <a:tr h="1706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539.376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539.376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272.734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653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829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07, Capítulo 01, Programa 07: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FONDO DE INNOVACIÓN PARA LA COMPETITIVIDAD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marzo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60A08A5D-B229-4DF9-83BE-A874449B3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998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A558F40-AB1D-4833-B487-4DEF269025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887262"/>
              </p:ext>
            </p:extLst>
          </p:nvPr>
        </p:nvGraphicFramePr>
        <p:xfrm>
          <a:off x="414336" y="1988840"/>
          <a:ext cx="8118102" cy="3745100"/>
        </p:xfrm>
        <a:graphic>
          <a:graphicData uri="http://schemas.openxmlformats.org/drawingml/2006/table">
            <a:tbl>
              <a:tblPr/>
              <a:tblGrid>
                <a:gridCol w="282271">
                  <a:extLst>
                    <a:ext uri="{9D8B030D-6E8A-4147-A177-3AD203B41FA5}">
                      <a16:colId xmlns:a16="http://schemas.microsoft.com/office/drawing/2014/main" val="929914059"/>
                    </a:ext>
                  </a:extLst>
                </a:gridCol>
                <a:gridCol w="282271">
                  <a:extLst>
                    <a:ext uri="{9D8B030D-6E8A-4147-A177-3AD203B41FA5}">
                      <a16:colId xmlns:a16="http://schemas.microsoft.com/office/drawing/2014/main" val="3107606973"/>
                    </a:ext>
                  </a:extLst>
                </a:gridCol>
                <a:gridCol w="282271">
                  <a:extLst>
                    <a:ext uri="{9D8B030D-6E8A-4147-A177-3AD203B41FA5}">
                      <a16:colId xmlns:a16="http://schemas.microsoft.com/office/drawing/2014/main" val="1606627273"/>
                    </a:ext>
                  </a:extLst>
                </a:gridCol>
                <a:gridCol w="2946905">
                  <a:extLst>
                    <a:ext uri="{9D8B030D-6E8A-4147-A177-3AD203B41FA5}">
                      <a16:colId xmlns:a16="http://schemas.microsoft.com/office/drawing/2014/main" val="2002816201"/>
                    </a:ext>
                  </a:extLst>
                </a:gridCol>
                <a:gridCol w="756485">
                  <a:extLst>
                    <a:ext uri="{9D8B030D-6E8A-4147-A177-3AD203B41FA5}">
                      <a16:colId xmlns:a16="http://schemas.microsoft.com/office/drawing/2014/main" val="267293375"/>
                    </a:ext>
                  </a:extLst>
                </a:gridCol>
                <a:gridCol w="756485">
                  <a:extLst>
                    <a:ext uri="{9D8B030D-6E8A-4147-A177-3AD203B41FA5}">
                      <a16:colId xmlns:a16="http://schemas.microsoft.com/office/drawing/2014/main" val="3029540380"/>
                    </a:ext>
                  </a:extLst>
                </a:gridCol>
                <a:gridCol w="756485">
                  <a:extLst>
                    <a:ext uri="{9D8B030D-6E8A-4147-A177-3AD203B41FA5}">
                      <a16:colId xmlns:a16="http://schemas.microsoft.com/office/drawing/2014/main" val="3115379784"/>
                    </a:ext>
                  </a:extLst>
                </a:gridCol>
                <a:gridCol w="677449">
                  <a:extLst>
                    <a:ext uri="{9D8B030D-6E8A-4147-A177-3AD203B41FA5}">
                      <a16:colId xmlns:a16="http://schemas.microsoft.com/office/drawing/2014/main" val="3233904834"/>
                    </a:ext>
                  </a:extLst>
                </a:gridCol>
                <a:gridCol w="688740">
                  <a:extLst>
                    <a:ext uri="{9D8B030D-6E8A-4147-A177-3AD203B41FA5}">
                      <a16:colId xmlns:a16="http://schemas.microsoft.com/office/drawing/2014/main" val="2204453574"/>
                    </a:ext>
                  </a:extLst>
                </a:gridCol>
                <a:gridCol w="688740">
                  <a:extLst>
                    <a:ext uri="{9D8B030D-6E8A-4147-A177-3AD203B41FA5}">
                      <a16:colId xmlns:a16="http://schemas.microsoft.com/office/drawing/2014/main" val="3577531562"/>
                    </a:ext>
                  </a:extLst>
                </a:gridCol>
              </a:tblGrid>
              <a:tr h="1730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220054"/>
                  </a:ext>
                </a:extLst>
              </a:tr>
              <a:tr h="2768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433823"/>
                  </a:ext>
                </a:extLst>
              </a:tr>
              <a:tr h="1730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151.296.283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151.296.283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6.361.134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243722"/>
                  </a:ext>
                </a:extLst>
              </a:tr>
              <a:tr h="173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536.934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536.934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106.139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484628"/>
                  </a:ext>
                </a:extLst>
              </a:tr>
              <a:tr h="173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384.238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384.238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198362"/>
                  </a:ext>
                </a:extLst>
              </a:tr>
              <a:tr h="173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150.344.331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150.344.331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6.225.910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067909"/>
                  </a:ext>
                </a:extLst>
              </a:tr>
              <a:tr h="173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392389"/>
                  </a:ext>
                </a:extLst>
              </a:tr>
              <a:tr h="173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1.053.060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579695"/>
                  </a:ext>
                </a:extLst>
              </a:tr>
              <a:tr h="173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149.278.301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149.278.301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6.225.910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953447"/>
                  </a:ext>
                </a:extLst>
              </a:tr>
              <a:tr h="173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Interés Público - Comité Innova Chile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979.717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979.717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079972"/>
                  </a:ext>
                </a:extLst>
              </a:tr>
              <a:tr h="173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- Comité Innova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27.827.214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27.827.214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542663"/>
                  </a:ext>
                </a:extLst>
              </a:tr>
              <a:tr h="173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Empresarial - CORFO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24.310.513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24.310.513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0430307"/>
                  </a:ext>
                </a:extLst>
              </a:tr>
              <a:tr h="173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Sensibilización del país sobre Innovación - CONICYT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694.687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694.687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800254"/>
                  </a:ext>
                </a:extLst>
              </a:tr>
              <a:tr h="173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Comité Innova Chile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6.264.425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6.264.425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70.000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677214"/>
                  </a:ext>
                </a:extLst>
              </a:tr>
              <a:tr h="173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CONICYT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41.442.278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41.442.278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392026"/>
                  </a:ext>
                </a:extLst>
              </a:tr>
              <a:tr h="181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Subsecretaría de Agricultura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2.752.014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2.752.014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19512"/>
                  </a:ext>
                </a:extLst>
              </a:tr>
              <a:tr h="173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Capital Humano - CONICYT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4.229.491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4.229.491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956363"/>
                  </a:ext>
                </a:extLst>
              </a:tr>
              <a:tr h="173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de Innovación - Instituto Nacional de Estadísticas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210.330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760809"/>
                  </a:ext>
                </a:extLst>
              </a:tr>
              <a:tr h="173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Millenium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6.458.998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6.458.998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145194"/>
                  </a:ext>
                </a:extLst>
              </a:tr>
              <a:tr h="173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Impulso I+D - CONICYT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1.216.238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1.216.238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785992"/>
                  </a:ext>
                </a:extLst>
              </a:tr>
              <a:tr h="173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Interés Público - CORFO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4.951.278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4.951.278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391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3230</TotalTime>
  <Words>8429</Words>
  <Application>Microsoft Office PowerPoint</Application>
  <PresentationFormat>Presentación en pantalla (4:3)</PresentationFormat>
  <Paragraphs>4655</Paragraphs>
  <Slides>32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40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 acumulada al mes de marzo de 2018 Partida 08: MINISTERIO DE ECONOMÍA, FOMENTO Y TURISMO</vt:lpstr>
      <vt:lpstr>Ejecución Presupuestaria de Gastos del Ministerio de Economía, Fomento y Turismo  acumulada al mes de marzo de 2018</vt:lpstr>
      <vt:lpstr>Presentación de PowerPoint</vt:lpstr>
      <vt:lpstr>Ejecución Presupuestaria de Gastos del Ministerio de Economía, Fomento y Turismo  acumulada al mes de marzo de 2018</vt:lpstr>
      <vt:lpstr>Ejecución Presupuestaria de Gastos del Ministerio de Economía, Fomento y Turismo  acumulada al mes de marzo de 2018</vt:lpstr>
      <vt:lpstr>Ejecución Presupuestaria de Gastos Partida 07, Resumen por Capítulos acumulada al mes de marzo de 2018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193</cp:revision>
  <cp:lastPrinted>2016-07-04T14:42:46Z</cp:lastPrinted>
  <dcterms:created xsi:type="dcterms:W3CDTF">2016-06-23T13:38:47Z</dcterms:created>
  <dcterms:modified xsi:type="dcterms:W3CDTF">2018-08-09T19:45:05Z</dcterms:modified>
</cp:coreProperties>
</file>