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1"/>
  </p:notesMasterIdLst>
  <p:handoutMasterIdLst>
    <p:handoutMasterId r:id="rId22"/>
  </p:handoutMasterIdLst>
  <p:sldIdLst>
    <p:sldId id="256" r:id="rId8"/>
    <p:sldId id="298" r:id="rId9"/>
    <p:sldId id="306" r:id="rId10"/>
    <p:sldId id="308" r:id="rId11"/>
    <p:sldId id="264" r:id="rId12"/>
    <p:sldId id="307" r:id="rId13"/>
    <p:sldId id="263" r:id="rId14"/>
    <p:sldId id="265" r:id="rId15"/>
    <p:sldId id="300" r:id="rId16"/>
    <p:sldId id="301" r:id="rId17"/>
    <p:sldId id="302" r:id="rId18"/>
    <p:sldId id="303" r:id="rId19"/>
    <p:sldId id="304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5" autoAdjust="0"/>
  </p:normalViewPr>
  <p:slideViewPr>
    <p:cSldViewPr>
      <p:cViewPr>
        <p:scale>
          <a:sx n="100" d="100"/>
          <a:sy n="100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12275546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1264815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4356124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21695287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06092687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</a:t>
            </a:r>
            <a:r>
              <a:rPr lang="es-CL" sz="2400" b="1" dirty="0" smtClean="0">
                <a:latin typeface="+mn-lt"/>
              </a:rPr>
              <a:t>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M</a:t>
            </a:r>
            <a:r>
              <a:rPr lang="es-CL" sz="2400" b="1" cap="all" dirty="0" smtClean="0">
                <a:latin typeface="+mn-lt"/>
              </a:rPr>
              <a:t>arzo</a:t>
            </a:r>
            <a:r>
              <a:rPr lang="es-CL" sz="2400" b="1" dirty="0" smtClean="0">
                <a:latin typeface="+mn-lt"/>
              </a:rPr>
              <a:t> </a:t>
            </a:r>
            <a:r>
              <a:rPr lang="es-CL" sz="2400" b="1" dirty="0" smtClean="0">
                <a:latin typeface="+mn-lt"/>
              </a:rPr>
              <a:t>DE </a:t>
            </a:r>
            <a:r>
              <a:rPr lang="es-CL" sz="2400" b="1" dirty="0" smtClean="0">
                <a:latin typeface="+mn-lt"/>
              </a:rPr>
              <a:t>2018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RELACIONES EXTERIORES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64805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02: Promoción de las Exportaciones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98141"/>
              </p:ext>
            </p:extLst>
          </p:nvPr>
        </p:nvGraphicFramePr>
        <p:xfrm>
          <a:off x="414336" y="1772816"/>
          <a:ext cx="8210799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Hoja de cálculo" r:id="rId3" imgW="7410585" imgH="2771775" progId="Excel.Sheet.8">
                  <p:embed/>
                </p:oleObj>
              </mc:Choice>
              <mc:Fallback>
                <p:oleObj name="Hoja de cálculo" r:id="rId3" imgW="7410585" imgH="27717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72816"/>
                        <a:ext cx="8210799" cy="277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Dirección de Fronteras y Límites de Estado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769421"/>
              </p:ext>
            </p:extLst>
          </p:nvPr>
        </p:nvGraphicFramePr>
        <p:xfrm>
          <a:off x="414335" y="1772816"/>
          <a:ext cx="8220199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9" name="Hoja de cálculo" r:id="rId3" imgW="7886700" imgH="2628900" progId="Excel.Sheet.8">
                  <p:embed/>
                </p:oleObj>
              </mc:Choice>
              <mc:Fallback>
                <p:oleObj name="Hoja de cálculo" r:id="rId3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5" y="1772816"/>
                        <a:ext cx="8220199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36813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Instituto Antártico Chileno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226918"/>
              </p:ext>
            </p:extLst>
          </p:nvPr>
        </p:nvGraphicFramePr>
        <p:xfrm>
          <a:off x="414336" y="1700808"/>
          <a:ext cx="8210799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3" name="Hoja de cálculo" r:id="rId3" imgW="7915343" imgH="3533865" progId="Excel.Sheet.8">
                  <p:embed/>
                </p:oleObj>
              </mc:Choice>
              <mc:Fallback>
                <p:oleObj name="Hoja de cálculo" r:id="rId3" imgW="7915343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00808"/>
                        <a:ext cx="8210799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Agencia de Cooperación Internacional de Chile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113361"/>
              </p:ext>
            </p:extLst>
          </p:nvPr>
        </p:nvGraphicFramePr>
        <p:xfrm>
          <a:off x="414337" y="1772816"/>
          <a:ext cx="8210798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Hoja de cálculo" r:id="rId3" imgW="7534343" imgH="2009685" progId="Excel.Sheet.8">
                  <p:embed/>
                </p:oleObj>
              </mc:Choice>
              <mc:Fallback>
                <p:oleObj name="Hoja de cálculo" r:id="rId3" imgW="7534343" imgH="2009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72816"/>
                        <a:ext cx="8210798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</a:t>
            </a:r>
            <a:r>
              <a:rPr lang="es-CL" sz="1600" b="1" dirty="0" smtClean="0"/>
              <a:t>en pesos, al mes de </a:t>
            </a:r>
            <a:r>
              <a:rPr lang="es-CL" sz="1600" b="1" dirty="0" smtClean="0"/>
              <a:t>marzo </a:t>
            </a:r>
            <a:r>
              <a:rPr lang="es-CL" sz="1600" b="1" dirty="0" smtClean="0"/>
              <a:t>de </a:t>
            </a:r>
            <a:r>
              <a:rPr lang="es-CL" sz="1600" b="1" dirty="0" smtClean="0"/>
              <a:t>2018</a:t>
            </a:r>
            <a:r>
              <a:rPr lang="es-CL" sz="1600" dirty="0" smtClean="0"/>
              <a:t> </a:t>
            </a:r>
            <a:r>
              <a:rPr lang="es-CL" sz="1600" dirty="0" smtClean="0"/>
              <a:t>finalizó </a:t>
            </a:r>
            <a:r>
              <a:rPr lang="es-CL" sz="1600" dirty="0"/>
              <a:t>en </a:t>
            </a:r>
            <a:r>
              <a:rPr lang="es-CL" sz="1600" dirty="0" smtClean="0"/>
              <a:t>$18.077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19% </a:t>
            </a:r>
            <a:r>
              <a:rPr lang="es-CL" sz="1600" dirty="0"/>
              <a:t>del Presupuesto </a:t>
            </a:r>
            <a:r>
              <a:rPr lang="es-CL" sz="1600" dirty="0" smtClean="0"/>
              <a:t>Vigente. 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dólares se observó un </a:t>
            </a:r>
            <a:r>
              <a:rPr lang="es-CL" sz="1600" dirty="0" smtClean="0"/>
              <a:t>11% </a:t>
            </a:r>
            <a:r>
              <a:rPr lang="es-CL" sz="1600" dirty="0" smtClean="0"/>
              <a:t>de avance presupuestario, con un total gastado de </a:t>
            </a:r>
            <a:r>
              <a:rPr lang="es-CL" sz="1600" dirty="0" smtClean="0"/>
              <a:t>US$25 </a:t>
            </a:r>
            <a:r>
              <a:rPr lang="es-CL" sz="1600" dirty="0" smtClean="0"/>
              <a:t>millones. 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 smtClean="0">
                <a:solidFill>
                  <a:prstClr val="black"/>
                </a:solidFill>
              </a:rPr>
              <a:t>Servicio </a:t>
            </a:r>
            <a:r>
              <a:rPr lang="es-MX" sz="1600" b="1" dirty="0" smtClean="0">
                <a:solidFill>
                  <a:prstClr val="black"/>
                </a:solidFill>
              </a:rPr>
              <a:t>de la </a:t>
            </a:r>
            <a:r>
              <a:rPr lang="es-MX" sz="1600" b="1" dirty="0" smtClean="0">
                <a:solidFill>
                  <a:prstClr val="black"/>
                </a:solidFill>
              </a:rPr>
              <a:t>Deuda:</a:t>
            </a:r>
            <a:r>
              <a:rPr lang="es-MX" sz="1600" dirty="0" smtClean="0">
                <a:solidFill>
                  <a:prstClr val="black"/>
                </a:solidFill>
              </a:rPr>
              <a:t> </a:t>
            </a:r>
            <a:r>
              <a:rPr lang="es-MX" sz="1600" dirty="0">
                <a:solidFill>
                  <a:prstClr val="black"/>
                </a:solidFill>
              </a:rPr>
              <a:t>la ley de presupuestos </a:t>
            </a:r>
            <a:r>
              <a:rPr lang="es-MX" sz="1600" dirty="0" smtClean="0">
                <a:solidFill>
                  <a:prstClr val="black"/>
                </a:solidFill>
              </a:rPr>
              <a:t>2018 </a:t>
            </a:r>
            <a:r>
              <a:rPr lang="es-MX" sz="1600" dirty="0" smtClean="0">
                <a:solidFill>
                  <a:prstClr val="black"/>
                </a:solidFill>
              </a:rPr>
              <a:t>autorizó recursos por $33 millones</a:t>
            </a:r>
            <a:r>
              <a:rPr lang="es-CL" sz="1600" dirty="0" smtClean="0">
                <a:solidFill>
                  <a:prstClr val="black"/>
                </a:solidFill>
              </a:rPr>
              <a:t> y al mes de </a:t>
            </a:r>
            <a:r>
              <a:rPr lang="es-CL" sz="1600" dirty="0" smtClean="0">
                <a:solidFill>
                  <a:prstClr val="black"/>
                </a:solidFill>
              </a:rPr>
              <a:t>Marzo no se </a:t>
            </a:r>
            <a:r>
              <a:rPr lang="es-CL" sz="1600" dirty="0" smtClean="0">
                <a:solidFill>
                  <a:prstClr val="black"/>
                </a:solidFill>
              </a:rPr>
              <a:t>han incluido recursos adicionales </a:t>
            </a:r>
            <a:r>
              <a:rPr lang="es-CL" sz="1600" dirty="0" smtClean="0">
                <a:solidFill>
                  <a:prstClr val="black"/>
                </a:solidFill>
              </a:rPr>
              <a:t>para </a:t>
            </a:r>
            <a:r>
              <a:rPr lang="es-CL" sz="1600" dirty="0" smtClean="0">
                <a:solidFill>
                  <a:prstClr val="black"/>
                </a:solidFill>
              </a:rPr>
              <a:t>cumplir obligaciones del ejercicio presupuestario anterior (deuda flotante). Si embargo, se observa una ejecución presupuestaria de $</a:t>
            </a:r>
            <a:r>
              <a:rPr lang="es-CL" sz="1600" dirty="0" smtClean="0">
                <a:solidFill>
                  <a:prstClr val="black"/>
                </a:solidFill>
              </a:rPr>
              <a:t>1.175 </a:t>
            </a:r>
            <a:r>
              <a:rPr lang="es-CL" sz="1600" dirty="0" smtClean="0">
                <a:solidFill>
                  <a:prstClr val="black"/>
                </a:solidFill>
              </a:rPr>
              <a:t>millones, significando </a:t>
            </a:r>
            <a:r>
              <a:rPr lang="es-CL" sz="1600" dirty="0" smtClean="0">
                <a:solidFill>
                  <a:prstClr val="black"/>
                </a:solidFill>
              </a:rPr>
              <a:t>4.157% </a:t>
            </a:r>
            <a:r>
              <a:rPr lang="es-CL" sz="1600" dirty="0" smtClean="0">
                <a:solidFill>
                  <a:prstClr val="black"/>
                </a:solidFill>
              </a:rPr>
              <a:t>de ejecución respecto a los recursos vigentes.</a:t>
            </a: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las transferencias corrientes </a:t>
            </a:r>
            <a:r>
              <a:rPr lang="es-CL" sz="1600" b="1" dirty="0" smtClean="0">
                <a:latin typeface="+mn-lt"/>
              </a:rPr>
              <a:t>de la Subsecretaría</a:t>
            </a:r>
            <a:r>
              <a:rPr lang="es-CL" sz="1600" dirty="0" smtClean="0">
                <a:latin typeface="+mn-lt"/>
              </a:rPr>
              <a:t>, que incluyen recursos para asignaciones  al sector </a:t>
            </a:r>
            <a:r>
              <a:rPr lang="es-CL" sz="1600" dirty="0" smtClean="0">
                <a:latin typeface="+mn-lt"/>
              </a:rPr>
              <a:t>privados y </a:t>
            </a:r>
            <a:r>
              <a:rPr lang="es-CL" sz="1600" dirty="0" smtClean="0">
                <a:latin typeface="+mn-lt"/>
              </a:rPr>
              <a:t>para Otras Entidades Públicas, totalizaron desembolsos por </a:t>
            </a:r>
            <a:r>
              <a:rPr lang="es-CL" sz="1600" dirty="0" smtClean="0">
                <a:latin typeface="+mn-lt"/>
              </a:rPr>
              <a:t>$411 </a:t>
            </a:r>
            <a:r>
              <a:rPr lang="es-CL" sz="1600" dirty="0" smtClean="0">
                <a:latin typeface="+mn-lt"/>
              </a:rPr>
              <a:t>millones, con </a:t>
            </a:r>
            <a:r>
              <a:rPr lang="es-CL" sz="1600" dirty="0" smtClean="0">
                <a:latin typeface="+mn-lt"/>
              </a:rPr>
              <a:t>34% </a:t>
            </a:r>
            <a:r>
              <a:rPr lang="es-CL" sz="1600" dirty="0" smtClean="0">
                <a:latin typeface="+mn-lt"/>
              </a:rPr>
              <a:t>de ejecución. Respecto a la transferencia para el “Instituto </a:t>
            </a:r>
            <a:r>
              <a:rPr lang="es-CL" sz="1600" dirty="0">
                <a:latin typeface="+mn-lt"/>
              </a:rPr>
              <a:t>Chileno de Campos de </a:t>
            </a:r>
            <a:r>
              <a:rPr lang="es-CL" sz="1600" dirty="0" smtClean="0">
                <a:latin typeface="+mn-lt"/>
              </a:rPr>
              <a:t>Hielo” (con recursos por $83 millones) </a:t>
            </a:r>
            <a:r>
              <a:rPr lang="es-CL" sz="1600" dirty="0">
                <a:latin typeface="+mn-lt"/>
              </a:rPr>
              <a:t>y para el “Consejo Chileno para las Relaciones </a:t>
            </a:r>
            <a:r>
              <a:rPr lang="es-CL" sz="1600" dirty="0" smtClean="0">
                <a:latin typeface="+mn-lt"/>
              </a:rPr>
              <a:t>Internacionales” (con $68 millones aprobados) no informan gasto.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Dirección de Relaciones Económicas, 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de Defensa </a:t>
            </a:r>
            <a:r>
              <a:rPr lang="es-CL" sz="1600" b="1" dirty="0" smtClean="0">
                <a:latin typeface="+mn-lt"/>
              </a:rPr>
              <a:t>Comercial</a:t>
            </a:r>
            <a:r>
              <a:rPr lang="es-CL" sz="1600" dirty="0" smtClean="0">
                <a:latin typeface="+mn-lt"/>
              </a:rPr>
              <a:t>, que </a:t>
            </a:r>
            <a:r>
              <a:rPr lang="es-CL" sz="16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600" dirty="0" smtClean="0">
                <a:latin typeface="+mn-lt"/>
              </a:rPr>
              <a:t>7% </a:t>
            </a:r>
            <a:r>
              <a:rPr lang="es-CL" sz="1600" dirty="0">
                <a:latin typeface="+mn-lt"/>
              </a:rPr>
              <a:t>del presupuesto </a:t>
            </a:r>
            <a:r>
              <a:rPr lang="es-CL" sz="1600" dirty="0" smtClean="0">
                <a:latin typeface="+mn-lt"/>
              </a:rPr>
              <a:t>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Certificación de </a:t>
            </a:r>
            <a:r>
              <a:rPr lang="es-CL" sz="1600" b="1" dirty="0" smtClean="0">
                <a:latin typeface="+mn-lt"/>
              </a:rPr>
              <a:t>Origen</a:t>
            </a:r>
            <a:r>
              <a:rPr lang="es-CL" sz="1600" dirty="0" smtClean="0">
                <a:latin typeface="+mn-lt"/>
              </a:rPr>
              <a:t>, encargado </a:t>
            </a:r>
            <a:r>
              <a:rPr lang="es-CL" sz="16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600" dirty="0" smtClean="0">
                <a:latin typeface="+mn-lt"/>
              </a:rPr>
              <a:t>14% </a:t>
            </a:r>
            <a:r>
              <a:rPr lang="es-CL" sz="1600" dirty="0">
                <a:latin typeface="+mn-lt"/>
              </a:rPr>
              <a:t>de gasto total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Los </a:t>
            </a:r>
            <a:r>
              <a:rPr lang="es-CL" sz="1600" b="1" dirty="0">
                <a:latin typeface="+mn-lt"/>
              </a:rPr>
              <a:t>Proyectos y Actividades de </a:t>
            </a:r>
            <a:r>
              <a:rPr lang="es-CL" sz="1600" b="1" dirty="0" smtClean="0">
                <a:latin typeface="+mn-lt"/>
              </a:rPr>
              <a:t>Promoción</a:t>
            </a:r>
            <a:r>
              <a:rPr lang="es-CL" sz="1600" dirty="0" smtClean="0">
                <a:latin typeface="+mn-lt"/>
              </a:rPr>
              <a:t>, con recursos autorizados por </a:t>
            </a:r>
            <a:r>
              <a:rPr lang="es-CL" sz="1600" dirty="0" smtClean="0">
                <a:latin typeface="+mn-lt"/>
              </a:rPr>
              <a:t>$7.162 </a:t>
            </a:r>
            <a:r>
              <a:rPr lang="es-CL" sz="1600" dirty="0" smtClean="0">
                <a:latin typeface="+mn-lt"/>
              </a:rPr>
              <a:t>millones </a:t>
            </a:r>
            <a:r>
              <a:rPr lang="es-CL" sz="1600" dirty="0" smtClean="0">
                <a:latin typeface="+mn-lt"/>
              </a:rPr>
              <a:t>informan un 11% de gasto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Dirección de Fronteras y Límites </a:t>
            </a:r>
            <a:r>
              <a:rPr lang="es-CL" sz="1600" b="1" dirty="0">
                <a:latin typeface="+mn-lt"/>
              </a:rPr>
              <a:t>de Estado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Programas Especiales de Fronteras y </a:t>
            </a:r>
            <a:r>
              <a:rPr lang="es-CL" sz="1600" dirty="0" smtClean="0">
                <a:latin typeface="+mn-lt"/>
              </a:rPr>
              <a:t>Límites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que incluye </a:t>
            </a:r>
            <a:r>
              <a:rPr lang="es-CL" sz="1600" dirty="0">
                <a:latin typeface="+mn-lt"/>
              </a:rPr>
              <a:t>actividades relacionadas a </a:t>
            </a:r>
            <a:r>
              <a:rPr lang="es-CL" sz="1600" dirty="0" smtClean="0">
                <a:latin typeface="+mn-lt"/>
              </a:rPr>
              <a:t>la Plataforma </a:t>
            </a:r>
            <a:r>
              <a:rPr lang="es-CL" sz="1600" dirty="0">
                <a:latin typeface="+mn-lt"/>
              </a:rPr>
              <a:t>Continental Extendida y otras actividades de carácter </a:t>
            </a:r>
            <a:r>
              <a:rPr lang="es-CL" sz="1600" dirty="0" smtClean="0">
                <a:latin typeface="+mn-lt"/>
              </a:rPr>
              <a:t>reservado, ejecutaron un total de </a:t>
            </a:r>
            <a:r>
              <a:rPr lang="es-CL" sz="1600" dirty="0" smtClean="0">
                <a:latin typeface="+mn-lt"/>
              </a:rPr>
              <a:t>$839 </a:t>
            </a:r>
            <a:r>
              <a:rPr lang="es-CL" sz="1600" dirty="0" smtClean="0">
                <a:latin typeface="+mn-lt"/>
              </a:rPr>
              <a:t>millones </a:t>
            </a:r>
            <a:r>
              <a:rPr lang="es-CL" sz="1600" dirty="0" smtClean="0">
                <a:latin typeface="+mn-lt"/>
              </a:rPr>
              <a:t>(9% </a:t>
            </a:r>
            <a:r>
              <a:rPr lang="es-CL" sz="1600" dirty="0" smtClean="0">
                <a:latin typeface="+mn-lt"/>
              </a:rPr>
              <a:t>de avance presupuestario).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el </a:t>
            </a:r>
            <a:r>
              <a:rPr lang="es-CL" sz="1600" b="1" dirty="0" smtClean="0">
                <a:latin typeface="+mn-lt"/>
              </a:rPr>
              <a:t>Instituto Antártico Chileno</a:t>
            </a:r>
            <a:r>
              <a:rPr lang="es-CL" sz="1600" dirty="0" smtClean="0">
                <a:latin typeface="+mn-lt"/>
              </a:rPr>
              <a:t> se observan 4 programas que no han </a:t>
            </a:r>
            <a:r>
              <a:rPr lang="es-CL" sz="1600" dirty="0">
                <a:latin typeface="+mn-lt"/>
              </a:rPr>
              <a:t>ejecutado gasto: Desarrollo de la Ciencia Antártica </a:t>
            </a:r>
            <a:r>
              <a:rPr lang="es-CL" sz="1600" dirty="0" smtClean="0">
                <a:latin typeface="+mn-lt"/>
              </a:rPr>
              <a:t>Concursable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Tesis Antárticas</a:t>
            </a:r>
            <a:r>
              <a:rPr lang="es-CL" sz="1600" dirty="0">
                <a:latin typeface="+mn-lt"/>
              </a:rPr>
              <a:t>, Aligamiento Científico Internacional y </a:t>
            </a:r>
            <a:r>
              <a:rPr lang="es-CL" sz="1600" dirty="0" smtClean="0">
                <a:latin typeface="+mn-lt"/>
              </a:rPr>
              <a:t>Áreas Marinas Protegidas.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Agencia de Cooperación Internacional</a:t>
            </a:r>
            <a:r>
              <a:rPr lang="es-CL" sz="1600" dirty="0" smtClean="0">
                <a:latin typeface="+mn-lt"/>
              </a:rPr>
              <a:t>, la transferencia al sector privado para “Cooperación Sur-Sur”, presentó una ejecución de recursos de </a:t>
            </a:r>
            <a:r>
              <a:rPr lang="es-CL" sz="1600" dirty="0" smtClean="0">
                <a:latin typeface="+mn-lt"/>
              </a:rPr>
              <a:t>8%, </a:t>
            </a:r>
            <a:r>
              <a:rPr lang="es-CL" sz="1600" dirty="0" smtClean="0">
                <a:latin typeface="+mn-lt"/>
              </a:rPr>
              <a:t>con un total gastado de </a:t>
            </a:r>
            <a:r>
              <a:rPr lang="es-CL" sz="1600" dirty="0" smtClean="0">
                <a:latin typeface="+mn-lt"/>
              </a:rPr>
              <a:t>$418 </a:t>
            </a:r>
            <a:r>
              <a:rPr lang="es-CL" sz="1600" dirty="0" smtClean="0">
                <a:latin typeface="+mn-lt"/>
              </a:rPr>
              <a:t>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26946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999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916790"/>
              </p:ext>
            </p:extLst>
          </p:nvPr>
        </p:nvGraphicFramePr>
        <p:xfrm>
          <a:off x="378499" y="1923281"/>
          <a:ext cx="822960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6" name="Hoja de cálculo" r:id="rId3" imgW="7115243" imgH="2009685" progId="Excel.Sheet.8">
                  <p:embed/>
                </p:oleObj>
              </mc:Choice>
              <mc:Fallback>
                <p:oleObj name="Hoja de cálculo" r:id="rId3" imgW="7115243" imgH="2009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499" y="1923281"/>
                        <a:ext cx="8229600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8801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872910"/>
              </p:ext>
            </p:extLst>
          </p:nvPr>
        </p:nvGraphicFramePr>
        <p:xfrm>
          <a:off x="467545" y="1916832"/>
          <a:ext cx="8140554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Hoja de cálculo" r:id="rId3" imgW="7115243" imgH="2314575" progId="Excel.Sheet.8">
                  <p:embed/>
                </p:oleObj>
              </mc:Choice>
              <mc:Fallback>
                <p:oleObj name="Hoja de cálculo" r:id="rId3" imgW="71152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5" y="1916832"/>
                        <a:ext cx="8140554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589859"/>
              </p:ext>
            </p:extLst>
          </p:nvPr>
        </p:nvGraphicFramePr>
        <p:xfrm>
          <a:off x="409575" y="1700808"/>
          <a:ext cx="8324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Hoja de cálculo" r:id="rId4" imgW="8324985" imgH="1743075" progId="Excel.Sheet.8">
                  <p:embed/>
                </p:oleObj>
              </mc:Choice>
              <mc:Fallback>
                <p:oleObj name="Hoja de cálculo" r:id="rId4" imgW="8324985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9575" y="1700808"/>
                        <a:ext cx="8324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y Administración general y Servicio Exterior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667271"/>
              </p:ext>
            </p:extLst>
          </p:nvPr>
        </p:nvGraphicFramePr>
        <p:xfrm>
          <a:off x="414336" y="1733897"/>
          <a:ext cx="8262120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Hoja de cálculo" r:id="rId3" imgW="8763000" imgH="4143375" progId="Excel.Sheet.8">
                  <p:embed/>
                </p:oleObj>
              </mc:Choice>
              <mc:Fallback>
                <p:oleObj name="Hoja de cálculo" r:id="rId3" imgW="8763000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33897"/>
                        <a:ext cx="8262120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51723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929713"/>
              </p:ext>
            </p:extLst>
          </p:nvPr>
        </p:nvGraphicFramePr>
        <p:xfrm>
          <a:off x="414336" y="1916832"/>
          <a:ext cx="8201488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Hoja de cálculo" r:id="rId3" imgW="7553257" imgH="3533865" progId="Excel.Sheet.8">
                  <p:embed/>
                </p:oleObj>
              </mc:Choice>
              <mc:Fallback>
                <p:oleObj name="Hoja de cálculo" r:id="rId3" imgW="7553257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01488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794</Words>
  <Application>Microsoft Office PowerPoint</Application>
  <PresentationFormat>Presentación en pantalla (4:3)</PresentationFormat>
  <Paragraphs>60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 de Microsoft Excel 97-2003</vt:lpstr>
      <vt:lpstr>EJECUCIÓN PRESUPUESTARIA ACUMULADA DE GASTOS AL MES DE Marzo DE 2018 PARTIDA 06: MINISTERIO DE RELACIONES EXTERIORES</vt:lpstr>
      <vt:lpstr>Ejecución Presupuestaria de Gastos Acumulada al Mes de Marzo de 2018  Ministerio de Relaciones Exteriores</vt:lpstr>
      <vt:lpstr>Ejecución Presupuestaria de Gastos Acumulada al Mes de Marzo de 2018  Ministerio de Relaciones Exteriores</vt:lpstr>
      <vt:lpstr>Ejecución Presupuestaria de Gastos Acumulada al Mes de Marzo de 2018  Ministerio de Relaciones Exteriores</vt:lpstr>
      <vt:lpstr>Ejecución Presupuestaria de Gastos Acumulada al Mes de Marzo de 2018  Partida 06 Ministerio de Relaciones Exteriores</vt:lpstr>
      <vt:lpstr>Ejecución Presupuestaria de Gastos Acumulada al Mes de Marzo de 2018  Partida 06 Ministerio de Relaciones Exteriores</vt:lpstr>
      <vt:lpstr>Ejecución Presupuestaria de Gastos Acumulada al Mes de Marzo de 2018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126</cp:revision>
  <cp:lastPrinted>2016-07-04T14:42:46Z</cp:lastPrinted>
  <dcterms:created xsi:type="dcterms:W3CDTF">2016-06-23T13:38:47Z</dcterms:created>
  <dcterms:modified xsi:type="dcterms:W3CDTF">2018-08-01T21:23:27Z</dcterms:modified>
</cp:coreProperties>
</file>