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6"/>
  </p:notesMasterIdLst>
  <p:handoutMasterIdLst>
    <p:handoutMasterId r:id="rId37"/>
  </p:handoutMasterIdLst>
  <p:sldIdLst>
    <p:sldId id="256" r:id="rId3"/>
    <p:sldId id="298" r:id="rId4"/>
    <p:sldId id="300" r:id="rId5"/>
    <p:sldId id="264" r:id="rId6"/>
    <p:sldId id="301" r:id="rId7"/>
    <p:sldId id="263" r:id="rId8"/>
    <p:sldId id="265" r:id="rId9"/>
    <p:sldId id="304" r:id="rId10"/>
    <p:sldId id="269" r:id="rId11"/>
    <p:sldId id="271" r:id="rId12"/>
    <p:sldId id="273" r:id="rId13"/>
    <p:sldId id="274" r:id="rId14"/>
    <p:sldId id="275" r:id="rId15"/>
    <p:sldId id="276" r:id="rId16"/>
    <p:sldId id="278" r:id="rId17"/>
    <p:sldId id="272" r:id="rId18"/>
    <p:sldId id="280" r:id="rId19"/>
    <p:sldId id="281" r:id="rId20"/>
    <p:sldId id="282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7" r:id="rId32"/>
    <p:sldId id="303" r:id="rId33"/>
    <p:sldId id="295" r:id="rId34"/>
    <p:sldId id="296" r:id="rId35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74" d="100"/>
          <a:sy n="74" d="100"/>
        </p:scale>
        <p:origin x="120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01-08-2018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01-08-2018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01-08-2018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01-08-2018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01-08-2018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01-08-2018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01-08-2018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01-08-2018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846928123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1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acumulada al mes de marzo de 2018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05: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DEL INTERIOR Y SEGURIDAD 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9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05,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DESARROLLO REGIONAL Y ADMINISTRATIVO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727476E-EC8D-41D2-8989-FE9D027522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912562"/>
              </p:ext>
            </p:extLst>
          </p:nvPr>
        </p:nvGraphicFramePr>
        <p:xfrm>
          <a:off x="414336" y="1916831"/>
          <a:ext cx="8201487" cy="4458036"/>
        </p:xfrm>
        <a:graphic>
          <a:graphicData uri="http://schemas.openxmlformats.org/drawingml/2006/table">
            <a:tbl>
              <a:tblPr/>
              <a:tblGrid>
                <a:gridCol w="275680">
                  <a:extLst>
                    <a:ext uri="{9D8B030D-6E8A-4147-A177-3AD203B41FA5}">
                      <a16:colId xmlns:a16="http://schemas.microsoft.com/office/drawing/2014/main" val="1574153923"/>
                    </a:ext>
                  </a:extLst>
                </a:gridCol>
                <a:gridCol w="275680">
                  <a:extLst>
                    <a:ext uri="{9D8B030D-6E8A-4147-A177-3AD203B41FA5}">
                      <a16:colId xmlns:a16="http://schemas.microsoft.com/office/drawing/2014/main" val="1929110721"/>
                    </a:ext>
                  </a:extLst>
                </a:gridCol>
                <a:gridCol w="275680">
                  <a:extLst>
                    <a:ext uri="{9D8B030D-6E8A-4147-A177-3AD203B41FA5}">
                      <a16:colId xmlns:a16="http://schemas.microsoft.com/office/drawing/2014/main" val="2686530613"/>
                    </a:ext>
                  </a:extLst>
                </a:gridCol>
                <a:gridCol w="2998023">
                  <a:extLst>
                    <a:ext uri="{9D8B030D-6E8A-4147-A177-3AD203B41FA5}">
                      <a16:colId xmlns:a16="http://schemas.microsoft.com/office/drawing/2014/main" val="1679280432"/>
                    </a:ext>
                  </a:extLst>
                </a:gridCol>
                <a:gridCol w="769608">
                  <a:extLst>
                    <a:ext uri="{9D8B030D-6E8A-4147-A177-3AD203B41FA5}">
                      <a16:colId xmlns:a16="http://schemas.microsoft.com/office/drawing/2014/main" val="3248677582"/>
                    </a:ext>
                  </a:extLst>
                </a:gridCol>
                <a:gridCol w="769608">
                  <a:extLst>
                    <a:ext uri="{9D8B030D-6E8A-4147-A177-3AD203B41FA5}">
                      <a16:colId xmlns:a16="http://schemas.microsoft.com/office/drawing/2014/main" val="3555784133"/>
                    </a:ext>
                  </a:extLst>
                </a:gridCol>
                <a:gridCol w="769608">
                  <a:extLst>
                    <a:ext uri="{9D8B030D-6E8A-4147-A177-3AD203B41FA5}">
                      <a16:colId xmlns:a16="http://schemas.microsoft.com/office/drawing/2014/main" val="2694901191"/>
                    </a:ext>
                  </a:extLst>
                </a:gridCol>
                <a:gridCol w="689200">
                  <a:extLst>
                    <a:ext uri="{9D8B030D-6E8A-4147-A177-3AD203B41FA5}">
                      <a16:colId xmlns:a16="http://schemas.microsoft.com/office/drawing/2014/main" val="3014182064"/>
                    </a:ext>
                  </a:extLst>
                </a:gridCol>
                <a:gridCol w="689200">
                  <a:extLst>
                    <a:ext uri="{9D8B030D-6E8A-4147-A177-3AD203B41FA5}">
                      <a16:colId xmlns:a16="http://schemas.microsoft.com/office/drawing/2014/main" val="3469391992"/>
                    </a:ext>
                  </a:extLst>
                </a:gridCol>
                <a:gridCol w="689200">
                  <a:extLst>
                    <a:ext uri="{9D8B030D-6E8A-4147-A177-3AD203B41FA5}">
                      <a16:colId xmlns:a16="http://schemas.microsoft.com/office/drawing/2014/main" val="3807786530"/>
                    </a:ext>
                  </a:extLst>
                </a:gridCol>
              </a:tblGrid>
              <a:tr h="1586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111802"/>
                  </a:ext>
                </a:extLst>
              </a:tr>
              <a:tr h="5394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354393"/>
                  </a:ext>
                </a:extLst>
              </a:tr>
              <a:tr h="1586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44.516.403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45.510.052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993.649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17.744.242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348793"/>
                  </a:ext>
                </a:extLst>
              </a:tr>
              <a:tr h="158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13.674.621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13.604.210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-70.411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3.507.733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457858"/>
                  </a:ext>
                </a:extLst>
              </a:tr>
              <a:tr h="158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2.828.152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2.901.645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73.493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414.770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442628"/>
                  </a:ext>
                </a:extLst>
              </a:tr>
              <a:tr h="158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195.018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195.018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148.177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87993"/>
                  </a:ext>
                </a:extLst>
              </a:tr>
              <a:tr h="158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195.018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195.018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148.177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2743277"/>
                  </a:ext>
                </a:extLst>
              </a:tr>
              <a:tr h="158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213.329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510.976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297.647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72.020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257923"/>
                  </a:ext>
                </a:extLst>
              </a:tr>
              <a:tr h="158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213.329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247.726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34.397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61.988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799249"/>
                  </a:ext>
                </a:extLst>
              </a:tr>
              <a:tr h="158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Capacitación en Desarrollo Regional y Comunal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50832"/>
                  </a:ext>
                </a:extLst>
              </a:tr>
              <a:tr h="269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Revitalización de Barrios e Infraestructura Patrimonial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124.504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158.901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34.397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41.594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335442"/>
                  </a:ext>
                </a:extLst>
              </a:tr>
              <a:tr h="158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Donación Española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88.815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88.815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20.394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62413"/>
                  </a:ext>
                </a:extLst>
              </a:tr>
              <a:tr h="158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263.250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263.250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10.032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891421"/>
                  </a:ext>
                </a:extLst>
              </a:tr>
              <a:tr h="158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Banco Interamericano de Desarrollo (BID)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263.250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263.250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10.032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792039"/>
                  </a:ext>
                </a:extLst>
              </a:tr>
              <a:tr h="158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296.273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296.273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30.732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997884"/>
                  </a:ext>
                </a:extLst>
              </a:tr>
              <a:tr h="158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34.528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34.528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30.531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79929"/>
                  </a:ext>
                </a:extLst>
              </a:tr>
              <a:tr h="158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595271"/>
                  </a:ext>
                </a:extLst>
              </a:tr>
              <a:tr h="158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358269"/>
                  </a:ext>
                </a:extLst>
              </a:tr>
              <a:tr h="158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57.883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57.883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343572"/>
                  </a:ext>
                </a:extLst>
              </a:tr>
              <a:tr h="158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193.602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193.602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622193"/>
                  </a:ext>
                </a:extLst>
              </a:tr>
              <a:tr h="158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27.504.028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28.001.930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497.902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13.570.810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21126"/>
                  </a:ext>
                </a:extLst>
              </a:tr>
              <a:tr h="158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22.859.227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22.859.227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10.843.489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129273"/>
                  </a:ext>
                </a:extLst>
              </a:tr>
              <a:tr h="158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4.381.061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4.381.061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2.091.591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976199"/>
                  </a:ext>
                </a:extLst>
              </a:tr>
              <a:tr h="158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262.740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262.740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136.836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772185"/>
                  </a:ext>
                </a:extLst>
              </a:tr>
              <a:tr h="158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498.902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497.902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498.894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49889,4%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3069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05, Programa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FORTALECIMIENTO DE LA GESTIÓN SUBNACIONAL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859DBAA-8855-47AB-A9CA-40EBD8668B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558612"/>
              </p:ext>
            </p:extLst>
          </p:nvPr>
        </p:nvGraphicFramePr>
        <p:xfrm>
          <a:off x="414336" y="1934607"/>
          <a:ext cx="8201487" cy="3078574"/>
        </p:xfrm>
        <a:graphic>
          <a:graphicData uri="http://schemas.openxmlformats.org/drawingml/2006/table">
            <a:tbl>
              <a:tblPr/>
              <a:tblGrid>
                <a:gridCol w="275680">
                  <a:extLst>
                    <a:ext uri="{9D8B030D-6E8A-4147-A177-3AD203B41FA5}">
                      <a16:colId xmlns:a16="http://schemas.microsoft.com/office/drawing/2014/main" val="2554249505"/>
                    </a:ext>
                  </a:extLst>
                </a:gridCol>
                <a:gridCol w="275680">
                  <a:extLst>
                    <a:ext uri="{9D8B030D-6E8A-4147-A177-3AD203B41FA5}">
                      <a16:colId xmlns:a16="http://schemas.microsoft.com/office/drawing/2014/main" val="864811210"/>
                    </a:ext>
                  </a:extLst>
                </a:gridCol>
                <a:gridCol w="275680">
                  <a:extLst>
                    <a:ext uri="{9D8B030D-6E8A-4147-A177-3AD203B41FA5}">
                      <a16:colId xmlns:a16="http://schemas.microsoft.com/office/drawing/2014/main" val="2872374390"/>
                    </a:ext>
                  </a:extLst>
                </a:gridCol>
                <a:gridCol w="2998023">
                  <a:extLst>
                    <a:ext uri="{9D8B030D-6E8A-4147-A177-3AD203B41FA5}">
                      <a16:colId xmlns:a16="http://schemas.microsoft.com/office/drawing/2014/main" val="788275382"/>
                    </a:ext>
                  </a:extLst>
                </a:gridCol>
                <a:gridCol w="769607">
                  <a:extLst>
                    <a:ext uri="{9D8B030D-6E8A-4147-A177-3AD203B41FA5}">
                      <a16:colId xmlns:a16="http://schemas.microsoft.com/office/drawing/2014/main" val="2942119184"/>
                    </a:ext>
                  </a:extLst>
                </a:gridCol>
                <a:gridCol w="769607">
                  <a:extLst>
                    <a:ext uri="{9D8B030D-6E8A-4147-A177-3AD203B41FA5}">
                      <a16:colId xmlns:a16="http://schemas.microsoft.com/office/drawing/2014/main" val="3865028928"/>
                    </a:ext>
                  </a:extLst>
                </a:gridCol>
                <a:gridCol w="769607">
                  <a:extLst>
                    <a:ext uri="{9D8B030D-6E8A-4147-A177-3AD203B41FA5}">
                      <a16:colId xmlns:a16="http://schemas.microsoft.com/office/drawing/2014/main" val="1662089367"/>
                    </a:ext>
                  </a:extLst>
                </a:gridCol>
                <a:gridCol w="689201">
                  <a:extLst>
                    <a:ext uri="{9D8B030D-6E8A-4147-A177-3AD203B41FA5}">
                      <a16:colId xmlns:a16="http://schemas.microsoft.com/office/drawing/2014/main" val="1844519359"/>
                    </a:ext>
                  </a:extLst>
                </a:gridCol>
                <a:gridCol w="689201">
                  <a:extLst>
                    <a:ext uri="{9D8B030D-6E8A-4147-A177-3AD203B41FA5}">
                      <a16:colId xmlns:a16="http://schemas.microsoft.com/office/drawing/2014/main" val="4110766377"/>
                    </a:ext>
                  </a:extLst>
                </a:gridCol>
                <a:gridCol w="689201">
                  <a:extLst>
                    <a:ext uri="{9D8B030D-6E8A-4147-A177-3AD203B41FA5}">
                      <a16:colId xmlns:a16="http://schemas.microsoft.com/office/drawing/2014/main" val="3705038616"/>
                    </a:ext>
                  </a:extLst>
                </a:gridCol>
              </a:tblGrid>
              <a:tr h="1700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6069576"/>
                  </a:ext>
                </a:extLst>
              </a:tr>
              <a:tr h="5781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270264"/>
                  </a:ext>
                </a:extLst>
              </a:tr>
              <a:tr h="1700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8.670.842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9.088.887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418.045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872.520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701633"/>
                  </a:ext>
                </a:extLst>
              </a:tr>
              <a:tr h="170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7.608.130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7.608.130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401.498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343307"/>
                  </a:ext>
                </a:extLst>
              </a:tr>
              <a:tr h="170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7.608.130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7.608.130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401.498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158123"/>
                  </a:ext>
                </a:extLst>
              </a:tr>
              <a:tr h="170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Academia Capacitación Municipal y Regional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1.801.685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1.801.685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139.221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0104675"/>
                  </a:ext>
                </a:extLst>
              </a:tr>
              <a:tr h="290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Acreditación de Calidad de Servicios Municipales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189.928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189.928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31.761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115555"/>
                  </a:ext>
                </a:extLst>
              </a:tr>
              <a:tr h="170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 Becas - Ley N°20.742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2.561.935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2.561.935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215.306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647892"/>
                  </a:ext>
                </a:extLst>
              </a:tr>
              <a:tr h="170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(Prevención y Mitigación de Riesgos)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354.418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354.418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790885"/>
                  </a:ext>
                </a:extLst>
              </a:tr>
              <a:tr h="170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de Modernización)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2.700.164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2.700.164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15.210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315973"/>
                  </a:ext>
                </a:extLst>
              </a:tr>
              <a:tr h="170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1.061.712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1.061.712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51.977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963590"/>
                  </a:ext>
                </a:extLst>
              </a:tr>
              <a:tr h="170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1.061.712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1.061.712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51.977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02191"/>
                  </a:ext>
                </a:extLst>
              </a:tr>
              <a:tr h="170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de Modernización)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1.061.712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1.061.712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51.977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834565"/>
                  </a:ext>
                </a:extLst>
              </a:tr>
              <a:tr h="170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419.045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418.045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419.045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41904,5%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697258"/>
                  </a:ext>
                </a:extLst>
              </a:tr>
              <a:tr h="170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419.045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418.045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419.045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41904,5%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02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3090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05, Programa 03: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DE DESARROLLO LOCAL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05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9795AA8-2EA8-408F-938D-EBB79C1E0D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056317"/>
              </p:ext>
            </p:extLst>
          </p:nvPr>
        </p:nvGraphicFramePr>
        <p:xfrm>
          <a:off x="414336" y="1915892"/>
          <a:ext cx="8210798" cy="3745361"/>
        </p:xfrm>
        <a:graphic>
          <a:graphicData uri="http://schemas.openxmlformats.org/drawingml/2006/table">
            <a:tbl>
              <a:tblPr/>
              <a:tblGrid>
                <a:gridCol w="275993">
                  <a:extLst>
                    <a:ext uri="{9D8B030D-6E8A-4147-A177-3AD203B41FA5}">
                      <a16:colId xmlns:a16="http://schemas.microsoft.com/office/drawing/2014/main" val="2705446276"/>
                    </a:ext>
                  </a:extLst>
                </a:gridCol>
                <a:gridCol w="275993">
                  <a:extLst>
                    <a:ext uri="{9D8B030D-6E8A-4147-A177-3AD203B41FA5}">
                      <a16:colId xmlns:a16="http://schemas.microsoft.com/office/drawing/2014/main" val="3613221037"/>
                    </a:ext>
                  </a:extLst>
                </a:gridCol>
                <a:gridCol w="275993">
                  <a:extLst>
                    <a:ext uri="{9D8B030D-6E8A-4147-A177-3AD203B41FA5}">
                      <a16:colId xmlns:a16="http://schemas.microsoft.com/office/drawing/2014/main" val="1036760670"/>
                    </a:ext>
                  </a:extLst>
                </a:gridCol>
                <a:gridCol w="3001427">
                  <a:extLst>
                    <a:ext uri="{9D8B030D-6E8A-4147-A177-3AD203B41FA5}">
                      <a16:colId xmlns:a16="http://schemas.microsoft.com/office/drawing/2014/main" val="4252126686"/>
                    </a:ext>
                  </a:extLst>
                </a:gridCol>
                <a:gridCol w="770481">
                  <a:extLst>
                    <a:ext uri="{9D8B030D-6E8A-4147-A177-3AD203B41FA5}">
                      <a16:colId xmlns:a16="http://schemas.microsoft.com/office/drawing/2014/main" val="334715702"/>
                    </a:ext>
                  </a:extLst>
                </a:gridCol>
                <a:gridCol w="770481">
                  <a:extLst>
                    <a:ext uri="{9D8B030D-6E8A-4147-A177-3AD203B41FA5}">
                      <a16:colId xmlns:a16="http://schemas.microsoft.com/office/drawing/2014/main" val="1319197462"/>
                    </a:ext>
                  </a:extLst>
                </a:gridCol>
                <a:gridCol w="770481">
                  <a:extLst>
                    <a:ext uri="{9D8B030D-6E8A-4147-A177-3AD203B41FA5}">
                      <a16:colId xmlns:a16="http://schemas.microsoft.com/office/drawing/2014/main" val="1494333774"/>
                    </a:ext>
                  </a:extLst>
                </a:gridCol>
                <a:gridCol w="689983">
                  <a:extLst>
                    <a:ext uri="{9D8B030D-6E8A-4147-A177-3AD203B41FA5}">
                      <a16:colId xmlns:a16="http://schemas.microsoft.com/office/drawing/2014/main" val="1955641001"/>
                    </a:ext>
                  </a:extLst>
                </a:gridCol>
                <a:gridCol w="689983">
                  <a:extLst>
                    <a:ext uri="{9D8B030D-6E8A-4147-A177-3AD203B41FA5}">
                      <a16:colId xmlns:a16="http://schemas.microsoft.com/office/drawing/2014/main" val="1932830432"/>
                    </a:ext>
                  </a:extLst>
                </a:gridCol>
                <a:gridCol w="689983">
                  <a:extLst>
                    <a:ext uri="{9D8B030D-6E8A-4147-A177-3AD203B41FA5}">
                      <a16:colId xmlns:a16="http://schemas.microsoft.com/office/drawing/2014/main" val="1847193944"/>
                    </a:ext>
                  </a:extLst>
                </a:gridCol>
              </a:tblGrid>
              <a:tr h="1702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1881703"/>
                  </a:ext>
                </a:extLst>
              </a:tr>
              <a:tr h="2723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625898"/>
                  </a:ext>
                </a:extLst>
              </a:tr>
              <a:tr h="1702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182.961.999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198.789.617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15.827.618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44.719.567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826558"/>
                  </a:ext>
                </a:extLst>
              </a:tr>
              <a:tr h="170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72.228.074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72.228.074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23.154.464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026846"/>
                  </a:ext>
                </a:extLst>
              </a:tr>
              <a:tr h="170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72.228.074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72.228.074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23.154.464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187490"/>
                  </a:ext>
                </a:extLst>
              </a:tr>
              <a:tr h="170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(Compensación por Predios Exentos)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62.744.676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62.744.676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23.066.321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335249"/>
                  </a:ext>
                </a:extLst>
              </a:tr>
              <a:tr h="2723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Esterilización y Atención Sanitaria de Animales de Compañia)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9.483.398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9.483.398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88.143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1257807"/>
                  </a:ext>
                </a:extLst>
              </a:tr>
              <a:tr h="170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10.140.860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10.140.860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1.543.850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126064"/>
                  </a:ext>
                </a:extLst>
              </a:tr>
              <a:tr h="170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Fomento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10.140.860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10.140.860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1.543.850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010248"/>
                  </a:ext>
                </a:extLst>
              </a:tr>
              <a:tr h="170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10.140.860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10.140.860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1.543.850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10623"/>
                  </a:ext>
                </a:extLst>
              </a:tr>
              <a:tr h="170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100.592.065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108.069.180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7.477.115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11.693.912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256339"/>
                  </a:ext>
                </a:extLst>
              </a:tr>
              <a:tr h="170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100.592.065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108.069.180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7.477.115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11.693.912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897441"/>
                  </a:ext>
                </a:extLst>
              </a:tr>
              <a:tr h="2723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de Mejoramiento Urbano y Equipamiento Comunal)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36.807.564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40.464.398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3.656.834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5.501.989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434649"/>
                  </a:ext>
                </a:extLst>
              </a:tr>
              <a:tr h="170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Mejoramiento de Barrios)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23.296.820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27.117.101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3.820.281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3.348.746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930014"/>
                  </a:ext>
                </a:extLst>
              </a:tr>
              <a:tr h="170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(Fondo Recuperación de Ciudades)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14.675.062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14.675.062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1.496.488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314925"/>
                  </a:ext>
                </a:extLst>
              </a:tr>
              <a:tr h="2723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(Fondo de Incentivo al Mejoramiento de la Gestión Municipal)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16.956.803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16.956.803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544316"/>
                  </a:ext>
                </a:extLst>
              </a:tr>
              <a:tr h="2723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Revitalización de Barrios e Infraestructura Patrimonial Emblemática)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8.855.816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8.855.816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1.346.689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840938"/>
                  </a:ext>
                </a:extLst>
              </a:tr>
              <a:tr h="170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8.351.503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8.350.503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8.327.341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832734,1%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741941"/>
                  </a:ext>
                </a:extLst>
              </a:tr>
              <a:tr h="170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8.351.503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8.350.503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8.327.341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832734,1%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960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3090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05, Programa 05: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TRANSFERENCIAS A LOS GOBIERNOS REGIONALES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217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     	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D45D64A-F92D-46C8-BBFD-96D830DBCB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059916"/>
              </p:ext>
            </p:extLst>
          </p:nvPr>
        </p:nvGraphicFramePr>
        <p:xfrm>
          <a:off x="414337" y="1825622"/>
          <a:ext cx="8210797" cy="4530740"/>
        </p:xfrm>
        <a:graphic>
          <a:graphicData uri="http://schemas.openxmlformats.org/drawingml/2006/table">
            <a:tbl>
              <a:tblPr/>
              <a:tblGrid>
                <a:gridCol w="275993">
                  <a:extLst>
                    <a:ext uri="{9D8B030D-6E8A-4147-A177-3AD203B41FA5}">
                      <a16:colId xmlns:a16="http://schemas.microsoft.com/office/drawing/2014/main" val="2504822932"/>
                    </a:ext>
                  </a:extLst>
                </a:gridCol>
                <a:gridCol w="275993">
                  <a:extLst>
                    <a:ext uri="{9D8B030D-6E8A-4147-A177-3AD203B41FA5}">
                      <a16:colId xmlns:a16="http://schemas.microsoft.com/office/drawing/2014/main" val="1975545533"/>
                    </a:ext>
                  </a:extLst>
                </a:gridCol>
                <a:gridCol w="275993">
                  <a:extLst>
                    <a:ext uri="{9D8B030D-6E8A-4147-A177-3AD203B41FA5}">
                      <a16:colId xmlns:a16="http://schemas.microsoft.com/office/drawing/2014/main" val="221397467"/>
                    </a:ext>
                  </a:extLst>
                </a:gridCol>
                <a:gridCol w="3001423">
                  <a:extLst>
                    <a:ext uri="{9D8B030D-6E8A-4147-A177-3AD203B41FA5}">
                      <a16:colId xmlns:a16="http://schemas.microsoft.com/office/drawing/2014/main" val="501461934"/>
                    </a:ext>
                  </a:extLst>
                </a:gridCol>
                <a:gridCol w="770481">
                  <a:extLst>
                    <a:ext uri="{9D8B030D-6E8A-4147-A177-3AD203B41FA5}">
                      <a16:colId xmlns:a16="http://schemas.microsoft.com/office/drawing/2014/main" val="3188836860"/>
                    </a:ext>
                  </a:extLst>
                </a:gridCol>
                <a:gridCol w="770481">
                  <a:extLst>
                    <a:ext uri="{9D8B030D-6E8A-4147-A177-3AD203B41FA5}">
                      <a16:colId xmlns:a16="http://schemas.microsoft.com/office/drawing/2014/main" val="2197022207"/>
                    </a:ext>
                  </a:extLst>
                </a:gridCol>
                <a:gridCol w="770481">
                  <a:extLst>
                    <a:ext uri="{9D8B030D-6E8A-4147-A177-3AD203B41FA5}">
                      <a16:colId xmlns:a16="http://schemas.microsoft.com/office/drawing/2014/main" val="2518072117"/>
                    </a:ext>
                  </a:extLst>
                </a:gridCol>
                <a:gridCol w="689984">
                  <a:extLst>
                    <a:ext uri="{9D8B030D-6E8A-4147-A177-3AD203B41FA5}">
                      <a16:colId xmlns:a16="http://schemas.microsoft.com/office/drawing/2014/main" val="3353459302"/>
                    </a:ext>
                  </a:extLst>
                </a:gridCol>
                <a:gridCol w="689984">
                  <a:extLst>
                    <a:ext uri="{9D8B030D-6E8A-4147-A177-3AD203B41FA5}">
                      <a16:colId xmlns:a16="http://schemas.microsoft.com/office/drawing/2014/main" val="4026661489"/>
                    </a:ext>
                  </a:extLst>
                </a:gridCol>
                <a:gridCol w="689984">
                  <a:extLst>
                    <a:ext uri="{9D8B030D-6E8A-4147-A177-3AD203B41FA5}">
                      <a16:colId xmlns:a16="http://schemas.microsoft.com/office/drawing/2014/main" val="1432019539"/>
                    </a:ext>
                  </a:extLst>
                </a:gridCol>
              </a:tblGrid>
              <a:tr h="1283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081849"/>
                  </a:ext>
                </a:extLst>
              </a:tr>
              <a:tr h="4364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354608"/>
                  </a:ext>
                </a:extLst>
              </a:tr>
              <a:tr h="1283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170.508.876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153.969.764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-16.539.112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2.436.686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3540089"/>
                  </a:ext>
                </a:extLst>
              </a:tr>
              <a:tr h="12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4.602.230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4.602.230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2.436.686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47017"/>
                  </a:ext>
                </a:extLst>
              </a:tr>
              <a:tr h="12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4.602.230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4.602.230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2.436.686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509919"/>
                  </a:ext>
                </a:extLst>
              </a:tr>
              <a:tr h="1212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01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336.743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336.743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37909"/>
                  </a:ext>
                </a:extLst>
              </a:tr>
              <a:tr h="12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- Programa 01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3.557.850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3.557.850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2.436.686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399081"/>
                  </a:ext>
                </a:extLst>
              </a:tr>
              <a:tr h="12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I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96.000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96.000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0258938"/>
                  </a:ext>
                </a:extLst>
              </a:tr>
              <a:tr h="12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V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45.152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45.152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431152"/>
                  </a:ext>
                </a:extLst>
              </a:tr>
              <a:tr h="12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VI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1908369"/>
                  </a:ext>
                </a:extLst>
              </a:tr>
              <a:tr h="12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VIII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190.600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190.600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089141"/>
                  </a:ext>
                </a:extLst>
              </a:tr>
              <a:tr h="12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XII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111.885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111.885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546203"/>
                  </a:ext>
                </a:extLst>
              </a:tr>
              <a:tr h="12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Metropolitana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532899"/>
                  </a:ext>
                </a:extLst>
              </a:tr>
              <a:tr h="12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XIV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65.500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65.500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309225"/>
                  </a:ext>
                </a:extLst>
              </a:tr>
              <a:tr h="12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XV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76.500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76.500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610421"/>
                  </a:ext>
                </a:extLst>
              </a:tr>
              <a:tr h="12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170.508.876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145.710.700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-24.798.176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028764"/>
                  </a:ext>
                </a:extLst>
              </a:tr>
              <a:tr h="12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28.252.457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50.655.661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22.403.204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379385"/>
                  </a:ext>
                </a:extLst>
              </a:tr>
              <a:tr h="12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1.539.000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3.597.771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2.058.771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13903"/>
                  </a:ext>
                </a:extLst>
              </a:tr>
              <a:tr h="12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II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2.052.000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3.000.119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948.119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975408"/>
                  </a:ext>
                </a:extLst>
              </a:tr>
              <a:tr h="12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III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974.700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2.380.901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1.406.201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444143"/>
                  </a:ext>
                </a:extLst>
              </a:tr>
              <a:tr h="12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IV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5.016.030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2.451.030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4717684"/>
                  </a:ext>
                </a:extLst>
              </a:tr>
              <a:tr h="12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2.667.600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4.702.629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2.035.029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651628"/>
                  </a:ext>
                </a:extLst>
              </a:tr>
              <a:tr h="12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VI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1.737.753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1.327.353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191533"/>
                  </a:ext>
                </a:extLst>
              </a:tr>
              <a:tr h="12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VII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769.500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1.460.768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691.268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226061"/>
                  </a:ext>
                </a:extLst>
              </a:tr>
              <a:tr h="12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VIII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3.731.562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6.598.555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2.866.993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955415"/>
                  </a:ext>
                </a:extLst>
              </a:tr>
              <a:tr h="12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IX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5.752.778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3.187.778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785454"/>
                  </a:ext>
                </a:extLst>
              </a:tr>
              <a:tr h="12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4.583.693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2.018.693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968484"/>
                  </a:ext>
                </a:extLst>
              </a:tr>
              <a:tr h="12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XI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207928"/>
                  </a:ext>
                </a:extLst>
              </a:tr>
              <a:tr h="12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XII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515.610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105.210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27699"/>
                  </a:ext>
                </a:extLst>
              </a:tr>
              <a:tr h="12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3.591.000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4.739.028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1.148.028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714998"/>
                  </a:ext>
                </a:extLst>
              </a:tr>
              <a:tr h="12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XIV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3.180.095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4.438.826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1.258.731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268189"/>
                  </a:ext>
                </a:extLst>
              </a:tr>
              <a:tr h="12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XV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343280"/>
                  </a:ext>
                </a:extLst>
              </a:tr>
              <a:tr h="1216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03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900.000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900.000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644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05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6F1FAF6E-8EA0-4E03-8785-DFED477B560E}"/>
              </a:ext>
            </a:extLst>
          </p:cNvPr>
          <p:cNvSpPr txBox="1">
            <a:spLocks/>
          </p:cNvSpPr>
          <p:nvPr/>
        </p:nvSpPr>
        <p:spPr>
          <a:xfrm>
            <a:off x="414336" y="53090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05, Programa 05: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TRANSFERENCIAS A LOS GOBIERNOS REGIONALES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5EB48AD-534B-4029-BDDC-2289A74AE9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5815835"/>
              </p:ext>
            </p:extLst>
          </p:nvPr>
        </p:nvGraphicFramePr>
        <p:xfrm>
          <a:off x="408352" y="1915892"/>
          <a:ext cx="8210798" cy="2087656"/>
        </p:xfrm>
        <a:graphic>
          <a:graphicData uri="http://schemas.openxmlformats.org/drawingml/2006/table">
            <a:tbl>
              <a:tblPr/>
              <a:tblGrid>
                <a:gridCol w="275993">
                  <a:extLst>
                    <a:ext uri="{9D8B030D-6E8A-4147-A177-3AD203B41FA5}">
                      <a16:colId xmlns:a16="http://schemas.microsoft.com/office/drawing/2014/main" val="346746850"/>
                    </a:ext>
                  </a:extLst>
                </a:gridCol>
                <a:gridCol w="275993">
                  <a:extLst>
                    <a:ext uri="{9D8B030D-6E8A-4147-A177-3AD203B41FA5}">
                      <a16:colId xmlns:a16="http://schemas.microsoft.com/office/drawing/2014/main" val="345789044"/>
                    </a:ext>
                  </a:extLst>
                </a:gridCol>
                <a:gridCol w="275993">
                  <a:extLst>
                    <a:ext uri="{9D8B030D-6E8A-4147-A177-3AD203B41FA5}">
                      <a16:colId xmlns:a16="http://schemas.microsoft.com/office/drawing/2014/main" val="1162394777"/>
                    </a:ext>
                  </a:extLst>
                </a:gridCol>
                <a:gridCol w="3001427">
                  <a:extLst>
                    <a:ext uri="{9D8B030D-6E8A-4147-A177-3AD203B41FA5}">
                      <a16:colId xmlns:a16="http://schemas.microsoft.com/office/drawing/2014/main" val="1547371878"/>
                    </a:ext>
                  </a:extLst>
                </a:gridCol>
                <a:gridCol w="770481">
                  <a:extLst>
                    <a:ext uri="{9D8B030D-6E8A-4147-A177-3AD203B41FA5}">
                      <a16:colId xmlns:a16="http://schemas.microsoft.com/office/drawing/2014/main" val="1179936915"/>
                    </a:ext>
                  </a:extLst>
                </a:gridCol>
                <a:gridCol w="770481">
                  <a:extLst>
                    <a:ext uri="{9D8B030D-6E8A-4147-A177-3AD203B41FA5}">
                      <a16:colId xmlns:a16="http://schemas.microsoft.com/office/drawing/2014/main" val="3423714765"/>
                    </a:ext>
                  </a:extLst>
                </a:gridCol>
                <a:gridCol w="770481">
                  <a:extLst>
                    <a:ext uri="{9D8B030D-6E8A-4147-A177-3AD203B41FA5}">
                      <a16:colId xmlns:a16="http://schemas.microsoft.com/office/drawing/2014/main" val="2011422014"/>
                    </a:ext>
                  </a:extLst>
                </a:gridCol>
                <a:gridCol w="689983">
                  <a:extLst>
                    <a:ext uri="{9D8B030D-6E8A-4147-A177-3AD203B41FA5}">
                      <a16:colId xmlns:a16="http://schemas.microsoft.com/office/drawing/2014/main" val="689370933"/>
                    </a:ext>
                  </a:extLst>
                </a:gridCol>
                <a:gridCol w="689983">
                  <a:extLst>
                    <a:ext uri="{9D8B030D-6E8A-4147-A177-3AD203B41FA5}">
                      <a16:colId xmlns:a16="http://schemas.microsoft.com/office/drawing/2014/main" val="2442588459"/>
                    </a:ext>
                  </a:extLst>
                </a:gridCol>
                <a:gridCol w="689983">
                  <a:extLst>
                    <a:ext uri="{9D8B030D-6E8A-4147-A177-3AD203B41FA5}">
                      <a16:colId xmlns:a16="http://schemas.microsoft.com/office/drawing/2014/main" val="3662266334"/>
                    </a:ext>
                  </a:extLst>
                </a:gridCol>
              </a:tblGrid>
              <a:tr h="1656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3524379"/>
                  </a:ext>
                </a:extLst>
              </a:tr>
              <a:tr h="2650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526530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142.256.419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95.055.039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-47.201.380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538172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Fondo Nacional de Desarrollo Regional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50.434.920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43.220.236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-7.214.684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95487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Programa Infraestructura Rural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4.205.961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1.893.043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-2.312.918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552171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Puesta en Valor del Patrimonio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7.840.218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3.860.669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-3.979.549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270578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de Apoyo a la Gestión Subnacional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2.439.446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1.395.066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-1.044.380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603006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Saneamiento Sanitario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13.129.632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6.564.815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-6.564.817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009377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Programa Residuos Sólidos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5.130.000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2.347.131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-2.782.869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398273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Ley N°20.378 - Fondo de Apoyo Regional (FAR)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43.327.980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26.788.868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-16.539.112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5742129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Regularización Mayores Ingresos Propios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4.273.693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4.273.693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5086495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Energización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11.474.569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4.711.518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-6.763.051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753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3170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05, Programa 06: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PROGRAMAS DE CONVERGENCIA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0883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461FC7C-7473-47E0-9047-EB2AF77AF4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98808"/>
              </p:ext>
            </p:extLst>
          </p:nvPr>
        </p:nvGraphicFramePr>
        <p:xfrm>
          <a:off x="414335" y="1916832"/>
          <a:ext cx="8196148" cy="3578839"/>
        </p:xfrm>
        <a:graphic>
          <a:graphicData uri="http://schemas.openxmlformats.org/drawingml/2006/table">
            <a:tbl>
              <a:tblPr/>
              <a:tblGrid>
                <a:gridCol w="275501">
                  <a:extLst>
                    <a:ext uri="{9D8B030D-6E8A-4147-A177-3AD203B41FA5}">
                      <a16:colId xmlns:a16="http://schemas.microsoft.com/office/drawing/2014/main" val="422287838"/>
                    </a:ext>
                  </a:extLst>
                </a:gridCol>
                <a:gridCol w="275501">
                  <a:extLst>
                    <a:ext uri="{9D8B030D-6E8A-4147-A177-3AD203B41FA5}">
                      <a16:colId xmlns:a16="http://schemas.microsoft.com/office/drawing/2014/main" val="1285520700"/>
                    </a:ext>
                  </a:extLst>
                </a:gridCol>
                <a:gridCol w="275501">
                  <a:extLst>
                    <a:ext uri="{9D8B030D-6E8A-4147-A177-3AD203B41FA5}">
                      <a16:colId xmlns:a16="http://schemas.microsoft.com/office/drawing/2014/main" val="587178608"/>
                    </a:ext>
                  </a:extLst>
                </a:gridCol>
                <a:gridCol w="2996071">
                  <a:extLst>
                    <a:ext uri="{9D8B030D-6E8A-4147-A177-3AD203B41FA5}">
                      <a16:colId xmlns:a16="http://schemas.microsoft.com/office/drawing/2014/main" val="2687730199"/>
                    </a:ext>
                  </a:extLst>
                </a:gridCol>
                <a:gridCol w="769106">
                  <a:extLst>
                    <a:ext uri="{9D8B030D-6E8A-4147-A177-3AD203B41FA5}">
                      <a16:colId xmlns:a16="http://schemas.microsoft.com/office/drawing/2014/main" val="2112454132"/>
                    </a:ext>
                  </a:extLst>
                </a:gridCol>
                <a:gridCol w="769106">
                  <a:extLst>
                    <a:ext uri="{9D8B030D-6E8A-4147-A177-3AD203B41FA5}">
                      <a16:colId xmlns:a16="http://schemas.microsoft.com/office/drawing/2014/main" val="379148648"/>
                    </a:ext>
                  </a:extLst>
                </a:gridCol>
                <a:gridCol w="769106">
                  <a:extLst>
                    <a:ext uri="{9D8B030D-6E8A-4147-A177-3AD203B41FA5}">
                      <a16:colId xmlns:a16="http://schemas.microsoft.com/office/drawing/2014/main" val="1803141734"/>
                    </a:ext>
                  </a:extLst>
                </a:gridCol>
                <a:gridCol w="688752">
                  <a:extLst>
                    <a:ext uri="{9D8B030D-6E8A-4147-A177-3AD203B41FA5}">
                      <a16:colId xmlns:a16="http://schemas.microsoft.com/office/drawing/2014/main" val="2059096215"/>
                    </a:ext>
                  </a:extLst>
                </a:gridCol>
                <a:gridCol w="688752">
                  <a:extLst>
                    <a:ext uri="{9D8B030D-6E8A-4147-A177-3AD203B41FA5}">
                      <a16:colId xmlns:a16="http://schemas.microsoft.com/office/drawing/2014/main" val="991620845"/>
                    </a:ext>
                  </a:extLst>
                </a:gridCol>
                <a:gridCol w="688752">
                  <a:extLst>
                    <a:ext uri="{9D8B030D-6E8A-4147-A177-3AD203B41FA5}">
                      <a16:colId xmlns:a16="http://schemas.microsoft.com/office/drawing/2014/main" val="3143453392"/>
                    </a:ext>
                  </a:extLst>
                </a:gridCol>
              </a:tblGrid>
              <a:tr h="1656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2562286"/>
                  </a:ext>
                </a:extLst>
              </a:tr>
              <a:tr h="2650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743537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196.765.005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196.765.005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4.640.863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875570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196.765.005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196.765.005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4.640.863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499511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102.622.513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146.870.254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44.247.741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4.640.863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164242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II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5.024.001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5.024.001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0389998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III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14.618.849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14.618.849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277171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IV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1.196.737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1.196.737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343581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3.591.000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3.591.000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940682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VII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2.030.436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2.030.436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87897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VIII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9.524.270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9.524.270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627451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IX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24.924.465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24.924.465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8390066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3.491.224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11.394.278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7.903.054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103460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XI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8.008.378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16.474.204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8.465.826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073371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XII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5.628.481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21.954.441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16.325.960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838321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18.588.617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18.588.617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544110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XIV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1.355.192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1.355.192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809708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XV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4.640.863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16.193.764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11.552.901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4.640.863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6305363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94.142.492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49.894.751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-44.247.741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579279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Regiones Extremas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88.495.480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44.247.739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-44.247.741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655639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Territorios Rezagados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5.647.012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5.647.012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3631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72935" y="510023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07,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AGENCIA NACIONAL DE INTELIGENCIA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491" y="143967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8A7A018-DBB5-4DED-A21F-0E94A87321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360095"/>
              </p:ext>
            </p:extLst>
          </p:nvPr>
        </p:nvGraphicFramePr>
        <p:xfrm>
          <a:off x="472935" y="1895010"/>
          <a:ext cx="8210796" cy="1913930"/>
        </p:xfrm>
        <a:graphic>
          <a:graphicData uri="http://schemas.openxmlformats.org/drawingml/2006/table">
            <a:tbl>
              <a:tblPr/>
              <a:tblGrid>
                <a:gridCol w="286290">
                  <a:extLst>
                    <a:ext uri="{9D8B030D-6E8A-4147-A177-3AD203B41FA5}">
                      <a16:colId xmlns:a16="http://schemas.microsoft.com/office/drawing/2014/main" val="2636037778"/>
                    </a:ext>
                  </a:extLst>
                </a:gridCol>
                <a:gridCol w="286290">
                  <a:extLst>
                    <a:ext uri="{9D8B030D-6E8A-4147-A177-3AD203B41FA5}">
                      <a16:colId xmlns:a16="http://schemas.microsoft.com/office/drawing/2014/main" val="1151865389"/>
                    </a:ext>
                  </a:extLst>
                </a:gridCol>
                <a:gridCol w="286290">
                  <a:extLst>
                    <a:ext uri="{9D8B030D-6E8A-4147-A177-3AD203B41FA5}">
                      <a16:colId xmlns:a16="http://schemas.microsoft.com/office/drawing/2014/main" val="24383811"/>
                    </a:ext>
                  </a:extLst>
                </a:gridCol>
                <a:gridCol w="2988867">
                  <a:extLst>
                    <a:ext uri="{9D8B030D-6E8A-4147-A177-3AD203B41FA5}">
                      <a16:colId xmlns:a16="http://schemas.microsoft.com/office/drawing/2014/main" val="66295279"/>
                    </a:ext>
                  </a:extLst>
                </a:gridCol>
                <a:gridCol w="767257">
                  <a:extLst>
                    <a:ext uri="{9D8B030D-6E8A-4147-A177-3AD203B41FA5}">
                      <a16:colId xmlns:a16="http://schemas.microsoft.com/office/drawing/2014/main" val="2306334648"/>
                    </a:ext>
                  </a:extLst>
                </a:gridCol>
                <a:gridCol w="767257">
                  <a:extLst>
                    <a:ext uri="{9D8B030D-6E8A-4147-A177-3AD203B41FA5}">
                      <a16:colId xmlns:a16="http://schemas.microsoft.com/office/drawing/2014/main" val="1930131533"/>
                    </a:ext>
                  </a:extLst>
                </a:gridCol>
                <a:gridCol w="767257">
                  <a:extLst>
                    <a:ext uri="{9D8B030D-6E8A-4147-A177-3AD203B41FA5}">
                      <a16:colId xmlns:a16="http://schemas.microsoft.com/office/drawing/2014/main" val="3907176364"/>
                    </a:ext>
                  </a:extLst>
                </a:gridCol>
                <a:gridCol w="687096">
                  <a:extLst>
                    <a:ext uri="{9D8B030D-6E8A-4147-A177-3AD203B41FA5}">
                      <a16:colId xmlns:a16="http://schemas.microsoft.com/office/drawing/2014/main" val="2376843199"/>
                    </a:ext>
                  </a:extLst>
                </a:gridCol>
                <a:gridCol w="687096">
                  <a:extLst>
                    <a:ext uri="{9D8B030D-6E8A-4147-A177-3AD203B41FA5}">
                      <a16:colId xmlns:a16="http://schemas.microsoft.com/office/drawing/2014/main" val="997475856"/>
                    </a:ext>
                  </a:extLst>
                </a:gridCol>
                <a:gridCol w="687096">
                  <a:extLst>
                    <a:ext uri="{9D8B030D-6E8A-4147-A177-3AD203B41FA5}">
                      <a16:colId xmlns:a16="http://schemas.microsoft.com/office/drawing/2014/main" val="253651651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6389466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83749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6.162.944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6.162.944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1.627.423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53502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4.710.885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4.710.885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1.329.332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87801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1.042.523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1.042.523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218.724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47189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409.536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409.536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79.367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37382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356.505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356.505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79.367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25745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738032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3.376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07900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32.613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32.613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713926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122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3184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08,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PREVENCIÓN DEL DELITO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375648C-1F87-48C5-8D2C-74DAF41F99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24331"/>
              </p:ext>
            </p:extLst>
          </p:nvPr>
        </p:nvGraphicFramePr>
        <p:xfrm>
          <a:off x="414336" y="1919409"/>
          <a:ext cx="8210797" cy="3614264"/>
        </p:xfrm>
        <a:graphic>
          <a:graphicData uri="http://schemas.openxmlformats.org/drawingml/2006/table">
            <a:tbl>
              <a:tblPr/>
              <a:tblGrid>
                <a:gridCol w="243799">
                  <a:extLst>
                    <a:ext uri="{9D8B030D-6E8A-4147-A177-3AD203B41FA5}">
                      <a16:colId xmlns:a16="http://schemas.microsoft.com/office/drawing/2014/main" val="1382813070"/>
                    </a:ext>
                  </a:extLst>
                </a:gridCol>
                <a:gridCol w="243799">
                  <a:extLst>
                    <a:ext uri="{9D8B030D-6E8A-4147-A177-3AD203B41FA5}">
                      <a16:colId xmlns:a16="http://schemas.microsoft.com/office/drawing/2014/main" val="3247469846"/>
                    </a:ext>
                  </a:extLst>
                </a:gridCol>
                <a:gridCol w="243799">
                  <a:extLst>
                    <a:ext uri="{9D8B030D-6E8A-4147-A177-3AD203B41FA5}">
                      <a16:colId xmlns:a16="http://schemas.microsoft.com/office/drawing/2014/main" val="1349442005"/>
                    </a:ext>
                  </a:extLst>
                </a:gridCol>
                <a:gridCol w="3030072">
                  <a:extLst>
                    <a:ext uri="{9D8B030D-6E8A-4147-A177-3AD203B41FA5}">
                      <a16:colId xmlns:a16="http://schemas.microsoft.com/office/drawing/2014/main" val="1428897803"/>
                    </a:ext>
                  </a:extLst>
                </a:gridCol>
                <a:gridCol w="777834">
                  <a:extLst>
                    <a:ext uri="{9D8B030D-6E8A-4147-A177-3AD203B41FA5}">
                      <a16:colId xmlns:a16="http://schemas.microsoft.com/office/drawing/2014/main" val="2377959626"/>
                    </a:ext>
                  </a:extLst>
                </a:gridCol>
                <a:gridCol w="777834">
                  <a:extLst>
                    <a:ext uri="{9D8B030D-6E8A-4147-A177-3AD203B41FA5}">
                      <a16:colId xmlns:a16="http://schemas.microsoft.com/office/drawing/2014/main" val="171183182"/>
                    </a:ext>
                  </a:extLst>
                </a:gridCol>
                <a:gridCol w="777834">
                  <a:extLst>
                    <a:ext uri="{9D8B030D-6E8A-4147-A177-3AD203B41FA5}">
                      <a16:colId xmlns:a16="http://schemas.microsoft.com/office/drawing/2014/main" val="3489070113"/>
                    </a:ext>
                  </a:extLst>
                </a:gridCol>
                <a:gridCol w="696568">
                  <a:extLst>
                    <a:ext uri="{9D8B030D-6E8A-4147-A177-3AD203B41FA5}">
                      <a16:colId xmlns:a16="http://schemas.microsoft.com/office/drawing/2014/main" val="902433530"/>
                    </a:ext>
                  </a:extLst>
                </a:gridCol>
                <a:gridCol w="722690">
                  <a:extLst>
                    <a:ext uri="{9D8B030D-6E8A-4147-A177-3AD203B41FA5}">
                      <a16:colId xmlns:a16="http://schemas.microsoft.com/office/drawing/2014/main" val="694019147"/>
                    </a:ext>
                  </a:extLst>
                </a:gridCol>
                <a:gridCol w="696568">
                  <a:extLst>
                    <a:ext uri="{9D8B030D-6E8A-4147-A177-3AD203B41FA5}">
                      <a16:colId xmlns:a16="http://schemas.microsoft.com/office/drawing/2014/main" val="272803670"/>
                    </a:ext>
                  </a:extLst>
                </a:gridCol>
              </a:tblGrid>
              <a:tr h="1673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7315763"/>
                  </a:ext>
                </a:extLst>
              </a:tr>
              <a:tr h="2677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258458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32.836.372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34.309.245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1.472.873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9.684.815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969372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8.543.184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8.543.184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2.324.039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543948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2.198.564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2.198.564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180.407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166493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21.373.298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21.373.298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7.180.369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619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743513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Nacional Urbana de Seguridad Ciudadana - INE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1098658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20.563.554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20.563.554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7.180.369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544913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Prevención en Seguridad Ciudadana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11.079.213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11.079.213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5.887.495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64204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Gestión en Seguridad Ciudadana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4.065.608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4.065.608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436.511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1527850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Comunal Seguridad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5.418.733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5.418.733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856.363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000921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356.439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356.439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91365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19.494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19.494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7615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2.257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0238942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94.629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94.629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909263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240.059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240.059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286017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364.887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1.837.760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1.472.873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959623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329.942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329.942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268384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34.945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34.945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016672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1.472.873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1.472.873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4722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08, Programa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CENTROS REGIONALES DE ATENCIÓN Y ORIENTACIÓN A VÍCTIMAS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10CE0AD-2456-4D2E-925A-BF9D382E83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966935"/>
              </p:ext>
            </p:extLst>
          </p:nvPr>
        </p:nvGraphicFramePr>
        <p:xfrm>
          <a:off x="414336" y="1918272"/>
          <a:ext cx="8201488" cy="2108321"/>
        </p:xfrm>
        <a:graphic>
          <a:graphicData uri="http://schemas.openxmlformats.org/drawingml/2006/table">
            <a:tbl>
              <a:tblPr/>
              <a:tblGrid>
                <a:gridCol w="243523">
                  <a:extLst>
                    <a:ext uri="{9D8B030D-6E8A-4147-A177-3AD203B41FA5}">
                      <a16:colId xmlns:a16="http://schemas.microsoft.com/office/drawing/2014/main" val="1492087359"/>
                    </a:ext>
                  </a:extLst>
                </a:gridCol>
                <a:gridCol w="243523">
                  <a:extLst>
                    <a:ext uri="{9D8B030D-6E8A-4147-A177-3AD203B41FA5}">
                      <a16:colId xmlns:a16="http://schemas.microsoft.com/office/drawing/2014/main" val="1522536818"/>
                    </a:ext>
                  </a:extLst>
                </a:gridCol>
                <a:gridCol w="243523">
                  <a:extLst>
                    <a:ext uri="{9D8B030D-6E8A-4147-A177-3AD203B41FA5}">
                      <a16:colId xmlns:a16="http://schemas.microsoft.com/office/drawing/2014/main" val="4272481333"/>
                    </a:ext>
                  </a:extLst>
                </a:gridCol>
                <a:gridCol w="3026636">
                  <a:extLst>
                    <a:ext uri="{9D8B030D-6E8A-4147-A177-3AD203B41FA5}">
                      <a16:colId xmlns:a16="http://schemas.microsoft.com/office/drawing/2014/main" val="352005993"/>
                    </a:ext>
                  </a:extLst>
                </a:gridCol>
                <a:gridCol w="776952">
                  <a:extLst>
                    <a:ext uri="{9D8B030D-6E8A-4147-A177-3AD203B41FA5}">
                      <a16:colId xmlns:a16="http://schemas.microsoft.com/office/drawing/2014/main" val="2504022180"/>
                    </a:ext>
                  </a:extLst>
                </a:gridCol>
                <a:gridCol w="776952">
                  <a:extLst>
                    <a:ext uri="{9D8B030D-6E8A-4147-A177-3AD203B41FA5}">
                      <a16:colId xmlns:a16="http://schemas.microsoft.com/office/drawing/2014/main" val="364974346"/>
                    </a:ext>
                  </a:extLst>
                </a:gridCol>
                <a:gridCol w="776952">
                  <a:extLst>
                    <a:ext uri="{9D8B030D-6E8A-4147-A177-3AD203B41FA5}">
                      <a16:colId xmlns:a16="http://schemas.microsoft.com/office/drawing/2014/main" val="4166384379"/>
                    </a:ext>
                  </a:extLst>
                </a:gridCol>
                <a:gridCol w="695778">
                  <a:extLst>
                    <a:ext uri="{9D8B030D-6E8A-4147-A177-3AD203B41FA5}">
                      <a16:colId xmlns:a16="http://schemas.microsoft.com/office/drawing/2014/main" val="3762390638"/>
                    </a:ext>
                  </a:extLst>
                </a:gridCol>
                <a:gridCol w="721871">
                  <a:extLst>
                    <a:ext uri="{9D8B030D-6E8A-4147-A177-3AD203B41FA5}">
                      <a16:colId xmlns:a16="http://schemas.microsoft.com/office/drawing/2014/main" val="3290838519"/>
                    </a:ext>
                  </a:extLst>
                </a:gridCol>
                <a:gridCol w="695778">
                  <a:extLst>
                    <a:ext uri="{9D8B030D-6E8A-4147-A177-3AD203B41FA5}">
                      <a16:colId xmlns:a16="http://schemas.microsoft.com/office/drawing/2014/main" val="3667449661"/>
                    </a:ext>
                  </a:extLst>
                </a:gridCol>
              </a:tblGrid>
              <a:tr h="1673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366297"/>
                  </a:ext>
                </a:extLst>
              </a:tr>
              <a:tr h="2677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284610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3.995.364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4.040.040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44.676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873.537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27428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2.673.921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2.673.921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624.853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244872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1.231.073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1.231.073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247.648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878759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90.370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90.370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815591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421685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280966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28.297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28.297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397769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41.553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41.553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365759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44.676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44.676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862718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44.676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44.676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5658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37361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09,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SERV. NACIONAL PARA PREVENCIÓN Y REHABIL. CONSUMO DE DROGAS Y ALCOHOL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DDF07E2-5732-4EDC-BFE9-070668A7E4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611823"/>
              </p:ext>
            </p:extLst>
          </p:nvPr>
        </p:nvGraphicFramePr>
        <p:xfrm>
          <a:off x="414336" y="1957900"/>
          <a:ext cx="8210798" cy="3578839"/>
        </p:xfrm>
        <a:graphic>
          <a:graphicData uri="http://schemas.openxmlformats.org/drawingml/2006/table">
            <a:tbl>
              <a:tblPr/>
              <a:tblGrid>
                <a:gridCol w="275993">
                  <a:extLst>
                    <a:ext uri="{9D8B030D-6E8A-4147-A177-3AD203B41FA5}">
                      <a16:colId xmlns:a16="http://schemas.microsoft.com/office/drawing/2014/main" val="82243210"/>
                    </a:ext>
                  </a:extLst>
                </a:gridCol>
                <a:gridCol w="275993">
                  <a:extLst>
                    <a:ext uri="{9D8B030D-6E8A-4147-A177-3AD203B41FA5}">
                      <a16:colId xmlns:a16="http://schemas.microsoft.com/office/drawing/2014/main" val="2030635579"/>
                    </a:ext>
                  </a:extLst>
                </a:gridCol>
                <a:gridCol w="275993">
                  <a:extLst>
                    <a:ext uri="{9D8B030D-6E8A-4147-A177-3AD203B41FA5}">
                      <a16:colId xmlns:a16="http://schemas.microsoft.com/office/drawing/2014/main" val="2056736956"/>
                    </a:ext>
                  </a:extLst>
                </a:gridCol>
                <a:gridCol w="3001427">
                  <a:extLst>
                    <a:ext uri="{9D8B030D-6E8A-4147-A177-3AD203B41FA5}">
                      <a16:colId xmlns:a16="http://schemas.microsoft.com/office/drawing/2014/main" val="1322338098"/>
                    </a:ext>
                  </a:extLst>
                </a:gridCol>
                <a:gridCol w="770481">
                  <a:extLst>
                    <a:ext uri="{9D8B030D-6E8A-4147-A177-3AD203B41FA5}">
                      <a16:colId xmlns:a16="http://schemas.microsoft.com/office/drawing/2014/main" val="1173578184"/>
                    </a:ext>
                  </a:extLst>
                </a:gridCol>
                <a:gridCol w="770481">
                  <a:extLst>
                    <a:ext uri="{9D8B030D-6E8A-4147-A177-3AD203B41FA5}">
                      <a16:colId xmlns:a16="http://schemas.microsoft.com/office/drawing/2014/main" val="4260415457"/>
                    </a:ext>
                  </a:extLst>
                </a:gridCol>
                <a:gridCol w="770481">
                  <a:extLst>
                    <a:ext uri="{9D8B030D-6E8A-4147-A177-3AD203B41FA5}">
                      <a16:colId xmlns:a16="http://schemas.microsoft.com/office/drawing/2014/main" val="1501450232"/>
                    </a:ext>
                  </a:extLst>
                </a:gridCol>
                <a:gridCol w="689983">
                  <a:extLst>
                    <a:ext uri="{9D8B030D-6E8A-4147-A177-3AD203B41FA5}">
                      <a16:colId xmlns:a16="http://schemas.microsoft.com/office/drawing/2014/main" val="849785236"/>
                    </a:ext>
                  </a:extLst>
                </a:gridCol>
                <a:gridCol w="689983">
                  <a:extLst>
                    <a:ext uri="{9D8B030D-6E8A-4147-A177-3AD203B41FA5}">
                      <a16:colId xmlns:a16="http://schemas.microsoft.com/office/drawing/2014/main" val="570629941"/>
                    </a:ext>
                  </a:extLst>
                </a:gridCol>
                <a:gridCol w="689983">
                  <a:extLst>
                    <a:ext uri="{9D8B030D-6E8A-4147-A177-3AD203B41FA5}">
                      <a16:colId xmlns:a16="http://schemas.microsoft.com/office/drawing/2014/main" val="3661639209"/>
                    </a:ext>
                  </a:extLst>
                </a:gridCol>
              </a:tblGrid>
              <a:tr h="1656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676819"/>
                  </a:ext>
                </a:extLst>
              </a:tr>
              <a:tr h="2650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30120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65.992.862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65.992.862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15.484.410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681171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8.372.670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8.372.670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2.212.725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487432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3.634.803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3.634.803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435.419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135879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53.948.732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53.948.732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12.833.359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79356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980657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 Población General-INE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0762719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53.681.683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53.681.683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12.833.359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658908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Tratamiento y Rehabilitación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43.776.177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43.776.177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6.358.031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038141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Programas de Prevención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3.173.164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3.173.164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2.266.842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124119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Capacitación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1.261.388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1.261.388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48.722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609059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- Programa PREVIENE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4.398.113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4.398.113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3.788.432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799955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Control Cero Alcohol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1.072.841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1.072.841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371.332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502412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9.770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9.770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582755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9.770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9.770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037134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26.887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26.887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1.199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927115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5.387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7611394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188858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15.218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15.218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638339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5.014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003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del Interior y Seguridad Pública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el año 2018 la Partida presenta un presupuesto aprobado de </a:t>
            </a:r>
            <a:r>
              <a:rPr lang="es-CL" sz="1600" b="1" dirty="0">
                <a:latin typeface="+mn-lt"/>
              </a:rPr>
              <a:t>$3.270.614 millones</a:t>
            </a:r>
            <a:r>
              <a:rPr lang="es-CL" sz="1600" dirty="0">
                <a:latin typeface="+mn-lt"/>
              </a:rPr>
              <a:t>, de los cuales un 40% se destina a gastos en personal, un 21% a iniciativas de inversión, un 20% a transferencias de capital, manteniendo la distribución de los años anteriores. 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del Ministerio, del mes de marzo ascendió a </a:t>
            </a:r>
            <a:r>
              <a:rPr lang="es-CL" sz="1600" b="1" dirty="0">
                <a:latin typeface="+mn-lt"/>
              </a:rPr>
              <a:t>$280.757 millones</a:t>
            </a:r>
            <a:r>
              <a:rPr lang="es-CL" sz="1600" dirty="0">
                <a:latin typeface="+mn-lt"/>
              </a:rPr>
              <a:t>, es decir, un </a:t>
            </a:r>
            <a:r>
              <a:rPr lang="es-CL" sz="1600" b="1" dirty="0">
                <a:latin typeface="+mn-lt"/>
              </a:rPr>
              <a:t>8,6%</a:t>
            </a:r>
            <a:r>
              <a:rPr lang="es-CL" sz="1600" dirty="0">
                <a:latin typeface="+mn-lt"/>
              </a:rPr>
              <a:t> respecto de la ley inicial, igual al gasto </a:t>
            </a:r>
            <a:r>
              <a:rPr lang="es-CL" sz="1600" dirty="0"/>
              <a:t>registrado </a:t>
            </a:r>
            <a:r>
              <a:rPr lang="es-CL" sz="1600" dirty="0">
                <a:latin typeface="+mn-lt"/>
              </a:rPr>
              <a:t>al mismo mes del año 2017.  La ejecución acumulada </a:t>
            </a:r>
            <a:r>
              <a:rPr lang="es-CL" sz="1600" dirty="0"/>
              <a:t>al primer trimestre de 2018 </a:t>
            </a:r>
            <a:r>
              <a:rPr lang="es-CL" sz="1600" dirty="0">
                <a:latin typeface="+mn-lt"/>
              </a:rPr>
              <a:t>ascendió a </a:t>
            </a:r>
            <a:r>
              <a:rPr lang="es-CL" sz="1600" b="1" dirty="0">
                <a:latin typeface="+mn-lt"/>
              </a:rPr>
              <a:t>$759.005 millones</a:t>
            </a:r>
            <a:r>
              <a:rPr lang="es-CL" sz="1600" dirty="0">
                <a:latin typeface="+mn-lt"/>
              </a:rPr>
              <a:t>, equivalente a un </a:t>
            </a:r>
            <a:r>
              <a:rPr lang="es-CL" sz="1600" b="1" dirty="0">
                <a:latin typeface="+mn-lt"/>
              </a:rPr>
              <a:t>22,9%</a:t>
            </a:r>
            <a:r>
              <a:rPr lang="es-CL" sz="1600" dirty="0">
                <a:latin typeface="+mn-lt"/>
              </a:rPr>
              <a:t> del presupuesto vigente y un </a:t>
            </a:r>
            <a:r>
              <a:rPr lang="es-CL" sz="1600" b="1" dirty="0">
                <a:latin typeface="+mn-lt"/>
              </a:rPr>
              <a:t>23,2%</a:t>
            </a:r>
            <a:r>
              <a:rPr lang="es-CL" sz="1600" dirty="0">
                <a:latin typeface="+mn-lt"/>
              </a:rPr>
              <a:t> del presupuesto inicial.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600" dirty="0"/>
              <a:t>Respecto a los aumentos y disminuciones al presupuesto inicial, la Partida presenta al mes de marzo un aumento consolidado del </a:t>
            </a:r>
            <a:r>
              <a:rPr lang="es-CL" sz="1600" b="1" dirty="0"/>
              <a:t>$47.671 millones</a:t>
            </a:r>
            <a:r>
              <a:rPr lang="es-CL" sz="1600" dirty="0"/>
              <a:t>.  Lo que se traduce en incrementos en la mayoría de sus subtítulos, destacando por su monto los subtítulos 34 “Servicio de la Deuda”, con $42.439 millones; 24 “Transferencias Corrientes”, con $16.689 millones; 31 “Iniciativas de inversión”, con $16.578 millones; y,  el subtítulo 29 “Adquisición de Activos No Financieros”, con $10.097 millones.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600" dirty="0"/>
              <a:t>Mientras que “transferencia de capital” y “Gastos en Personal” son los subtítulos que presentan reducciones en su presupuesto con un </a:t>
            </a:r>
            <a:r>
              <a:rPr lang="es-CL" sz="1600" b="1" dirty="0"/>
              <a:t>7,1%</a:t>
            </a:r>
            <a:r>
              <a:rPr lang="es-CL" sz="1600" dirty="0"/>
              <a:t> ($45.276 millones) y </a:t>
            </a:r>
            <a:r>
              <a:rPr lang="es-CL" sz="1600" b="1" dirty="0"/>
              <a:t>0,03%</a:t>
            </a:r>
            <a:r>
              <a:rPr lang="es-CL" sz="1600" dirty="0"/>
              <a:t> ($378 millones) respectivamente.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3090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10,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DEL INTERIOR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8C42AAA-4020-4927-9672-F2B1B24B81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930766"/>
              </p:ext>
            </p:extLst>
          </p:nvPr>
        </p:nvGraphicFramePr>
        <p:xfrm>
          <a:off x="414336" y="1912432"/>
          <a:ext cx="8201488" cy="3992038"/>
        </p:xfrm>
        <a:graphic>
          <a:graphicData uri="http://schemas.openxmlformats.org/drawingml/2006/table">
            <a:tbl>
              <a:tblPr/>
              <a:tblGrid>
                <a:gridCol w="292508">
                  <a:extLst>
                    <a:ext uri="{9D8B030D-6E8A-4147-A177-3AD203B41FA5}">
                      <a16:colId xmlns:a16="http://schemas.microsoft.com/office/drawing/2014/main" val="2983920032"/>
                    </a:ext>
                  </a:extLst>
                </a:gridCol>
                <a:gridCol w="292508">
                  <a:extLst>
                    <a:ext uri="{9D8B030D-6E8A-4147-A177-3AD203B41FA5}">
                      <a16:colId xmlns:a16="http://schemas.microsoft.com/office/drawing/2014/main" val="3653641048"/>
                    </a:ext>
                  </a:extLst>
                </a:gridCol>
                <a:gridCol w="292508">
                  <a:extLst>
                    <a:ext uri="{9D8B030D-6E8A-4147-A177-3AD203B41FA5}">
                      <a16:colId xmlns:a16="http://schemas.microsoft.com/office/drawing/2014/main" val="1563567856"/>
                    </a:ext>
                  </a:extLst>
                </a:gridCol>
                <a:gridCol w="2936335">
                  <a:extLst>
                    <a:ext uri="{9D8B030D-6E8A-4147-A177-3AD203B41FA5}">
                      <a16:colId xmlns:a16="http://schemas.microsoft.com/office/drawing/2014/main" val="1414256534"/>
                    </a:ext>
                  </a:extLst>
                </a:gridCol>
                <a:gridCol w="753772">
                  <a:extLst>
                    <a:ext uri="{9D8B030D-6E8A-4147-A177-3AD203B41FA5}">
                      <a16:colId xmlns:a16="http://schemas.microsoft.com/office/drawing/2014/main" val="3073511089"/>
                    </a:ext>
                  </a:extLst>
                </a:gridCol>
                <a:gridCol w="753772">
                  <a:extLst>
                    <a:ext uri="{9D8B030D-6E8A-4147-A177-3AD203B41FA5}">
                      <a16:colId xmlns:a16="http://schemas.microsoft.com/office/drawing/2014/main" val="2027165083"/>
                    </a:ext>
                  </a:extLst>
                </a:gridCol>
                <a:gridCol w="753772">
                  <a:extLst>
                    <a:ext uri="{9D8B030D-6E8A-4147-A177-3AD203B41FA5}">
                      <a16:colId xmlns:a16="http://schemas.microsoft.com/office/drawing/2014/main" val="4231156882"/>
                    </a:ext>
                  </a:extLst>
                </a:gridCol>
                <a:gridCol w="675020">
                  <a:extLst>
                    <a:ext uri="{9D8B030D-6E8A-4147-A177-3AD203B41FA5}">
                      <a16:colId xmlns:a16="http://schemas.microsoft.com/office/drawing/2014/main" val="1117335173"/>
                    </a:ext>
                  </a:extLst>
                </a:gridCol>
                <a:gridCol w="776273">
                  <a:extLst>
                    <a:ext uri="{9D8B030D-6E8A-4147-A177-3AD203B41FA5}">
                      <a16:colId xmlns:a16="http://schemas.microsoft.com/office/drawing/2014/main" val="2089139434"/>
                    </a:ext>
                  </a:extLst>
                </a:gridCol>
                <a:gridCol w="675020">
                  <a:extLst>
                    <a:ext uri="{9D8B030D-6E8A-4147-A177-3AD203B41FA5}">
                      <a16:colId xmlns:a16="http://schemas.microsoft.com/office/drawing/2014/main" val="4104693771"/>
                    </a:ext>
                  </a:extLst>
                </a:gridCol>
              </a:tblGrid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5079990"/>
                  </a:ext>
                </a:extLst>
              </a:tr>
              <a:tr h="2596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608974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30.973.198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47.001.088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16.027.890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33.949.447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190176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14.556.471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14.556.471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3.870.610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954775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3.001.666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3.001.666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661.083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9363260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120.553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040209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120.553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726991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10.067.219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25.950.585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15.883.366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25.536.912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734333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3.297.237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3.297.237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770.371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206948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Social (ORASMI)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2.618.834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2.618.834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769.148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042495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678.393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678.393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022938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 de Daños y Damnificados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8986207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1.057.262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1.057.262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1.057.262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0963700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Microtráfico Cero - Policía de Investigaciones de Chile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1.057.262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1.057.262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1.057.262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506042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5.712.720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21.596.086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15.883.366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23.709.279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178497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Atender Situaciones de Emergencia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15.883.376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15.883.366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22.467.991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224679910,0%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790455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Estadio Seguro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714.175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714.175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284.719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76788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Diario Oficial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1.137.344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1.137.344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216.137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652432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Migraciones y Extranjería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3.455.868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3.455.868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690.923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482043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Riesgos Socionaturales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102333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Seguimiento de Causas Judiciales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200.123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200.123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49.509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732626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de Acción contra la Trata de Personas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482532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313.532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313.532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162.276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04921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313.532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313.532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162.276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0975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7969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0C419A5E-28AB-4771-AE11-85610DF8C026}"/>
              </a:ext>
            </a:extLst>
          </p:cNvPr>
          <p:cNvSpPr txBox="1">
            <a:spLocks/>
          </p:cNvSpPr>
          <p:nvPr/>
        </p:nvSpPr>
        <p:spPr>
          <a:xfrm>
            <a:off x="414336" y="53090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10,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DEL INTERIOR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7B5DBC4F-610A-413E-8ECC-417BEB6BCAFE}"/>
              </a:ext>
            </a:extLst>
          </p:cNvPr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4F4287E-FAF4-419F-B41B-6CFBEFB722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494725"/>
              </p:ext>
            </p:extLst>
          </p:nvPr>
        </p:nvGraphicFramePr>
        <p:xfrm>
          <a:off x="417178" y="1916832"/>
          <a:ext cx="8198648" cy="2791180"/>
        </p:xfrm>
        <a:graphic>
          <a:graphicData uri="http://schemas.openxmlformats.org/drawingml/2006/table">
            <a:tbl>
              <a:tblPr/>
              <a:tblGrid>
                <a:gridCol w="292407">
                  <a:extLst>
                    <a:ext uri="{9D8B030D-6E8A-4147-A177-3AD203B41FA5}">
                      <a16:colId xmlns:a16="http://schemas.microsoft.com/office/drawing/2014/main" val="4026554788"/>
                    </a:ext>
                  </a:extLst>
                </a:gridCol>
                <a:gridCol w="292407">
                  <a:extLst>
                    <a:ext uri="{9D8B030D-6E8A-4147-A177-3AD203B41FA5}">
                      <a16:colId xmlns:a16="http://schemas.microsoft.com/office/drawing/2014/main" val="1813871834"/>
                    </a:ext>
                  </a:extLst>
                </a:gridCol>
                <a:gridCol w="292407">
                  <a:extLst>
                    <a:ext uri="{9D8B030D-6E8A-4147-A177-3AD203B41FA5}">
                      <a16:colId xmlns:a16="http://schemas.microsoft.com/office/drawing/2014/main" val="3868563626"/>
                    </a:ext>
                  </a:extLst>
                </a:gridCol>
                <a:gridCol w="2935318">
                  <a:extLst>
                    <a:ext uri="{9D8B030D-6E8A-4147-A177-3AD203B41FA5}">
                      <a16:colId xmlns:a16="http://schemas.microsoft.com/office/drawing/2014/main" val="3717460428"/>
                    </a:ext>
                  </a:extLst>
                </a:gridCol>
                <a:gridCol w="753511">
                  <a:extLst>
                    <a:ext uri="{9D8B030D-6E8A-4147-A177-3AD203B41FA5}">
                      <a16:colId xmlns:a16="http://schemas.microsoft.com/office/drawing/2014/main" val="1154802958"/>
                    </a:ext>
                  </a:extLst>
                </a:gridCol>
                <a:gridCol w="753511">
                  <a:extLst>
                    <a:ext uri="{9D8B030D-6E8A-4147-A177-3AD203B41FA5}">
                      <a16:colId xmlns:a16="http://schemas.microsoft.com/office/drawing/2014/main" val="3903844597"/>
                    </a:ext>
                  </a:extLst>
                </a:gridCol>
                <a:gridCol w="753511">
                  <a:extLst>
                    <a:ext uri="{9D8B030D-6E8A-4147-A177-3AD203B41FA5}">
                      <a16:colId xmlns:a16="http://schemas.microsoft.com/office/drawing/2014/main" val="839339948"/>
                    </a:ext>
                  </a:extLst>
                </a:gridCol>
                <a:gridCol w="674786">
                  <a:extLst>
                    <a:ext uri="{9D8B030D-6E8A-4147-A177-3AD203B41FA5}">
                      <a16:colId xmlns:a16="http://schemas.microsoft.com/office/drawing/2014/main" val="355389698"/>
                    </a:ext>
                  </a:extLst>
                </a:gridCol>
                <a:gridCol w="776004">
                  <a:extLst>
                    <a:ext uri="{9D8B030D-6E8A-4147-A177-3AD203B41FA5}">
                      <a16:colId xmlns:a16="http://schemas.microsoft.com/office/drawing/2014/main" val="3765031459"/>
                    </a:ext>
                  </a:extLst>
                </a:gridCol>
                <a:gridCol w="674786">
                  <a:extLst>
                    <a:ext uri="{9D8B030D-6E8A-4147-A177-3AD203B41FA5}">
                      <a16:colId xmlns:a16="http://schemas.microsoft.com/office/drawing/2014/main" val="3940950872"/>
                    </a:ext>
                  </a:extLst>
                </a:gridCol>
              </a:tblGrid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1630081"/>
                  </a:ext>
                </a:extLst>
              </a:tr>
              <a:tr h="2596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288281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224.862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224.862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11.015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582233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58.546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58.546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787052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55.274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55.274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223445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4.431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019416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60.279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60.279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505369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46.332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46.332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547513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2.809.448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2.953.972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144.524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2.182.892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3832562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2.809.438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2.809.438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1.453.073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470596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Contra el Narcotráfico - Carabineros de Chile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3742148"/>
                  </a:ext>
                </a:extLst>
              </a:tr>
              <a:tr h="259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Contra el Narcotráfico - Policía de Investigaciones de Chile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1.453.073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1863554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144.534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144.524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729.819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7298190,0%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703742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Atender Situaciones de Emergencia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144.534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144.524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729.819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7298190,0%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030160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1.404.106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92441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1.404.106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554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74038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3090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10, Programa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RED DE CONECTIVIDAD DEL ESTADO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50C537A-0B76-49B3-B1CE-EFEFD77390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798733"/>
              </p:ext>
            </p:extLst>
          </p:nvPr>
        </p:nvGraphicFramePr>
        <p:xfrm>
          <a:off x="414336" y="1988840"/>
          <a:ext cx="8201488" cy="1720146"/>
        </p:xfrm>
        <a:graphic>
          <a:graphicData uri="http://schemas.openxmlformats.org/drawingml/2006/table">
            <a:tbl>
              <a:tblPr/>
              <a:tblGrid>
                <a:gridCol w="292508">
                  <a:extLst>
                    <a:ext uri="{9D8B030D-6E8A-4147-A177-3AD203B41FA5}">
                      <a16:colId xmlns:a16="http://schemas.microsoft.com/office/drawing/2014/main" val="3481570618"/>
                    </a:ext>
                  </a:extLst>
                </a:gridCol>
                <a:gridCol w="292508">
                  <a:extLst>
                    <a:ext uri="{9D8B030D-6E8A-4147-A177-3AD203B41FA5}">
                      <a16:colId xmlns:a16="http://schemas.microsoft.com/office/drawing/2014/main" val="4098525685"/>
                    </a:ext>
                  </a:extLst>
                </a:gridCol>
                <a:gridCol w="292508">
                  <a:extLst>
                    <a:ext uri="{9D8B030D-6E8A-4147-A177-3AD203B41FA5}">
                      <a16:colId xmlns:a16="http://schemas.microsoft.com/office/drawing/2014/main" val="2360003127"/>
                    </a:ext>
                  </a:extLst>
                </a:gridCol>
                <a:gridCol w="2936335">
                  <a:extLst>
                    <a:ext uri="{9D8B030D-6E8A-4147-A177-3AD203B41FA5}">
                      <a16:colId xmlns:a16="http://schemas.microsoft.com/office/drawing/2014/main" val="4220101967"/>
                    </a:ext>
                  </a:extLst>
                </a:gridCol>
                <a:gridCol w="753772">
                  <a:extLst>
                    <a:ext uri="{9D8B030D-6E8A-4147-A177-3AD203B41FA5}">
                      <a16:colId xmlns:a16="http://schemas.microsoft.com/office/drawing/2014/main" val="3109750508"/>
                    </a:ext>
                  </a:extLst>
                </a:gridCol>
                <a:gridCol w="753772">
                  <a:extLst>
                    <a:ext uri="{9D8B030D-6E8A-4147-A177-3AD203B41FA5}">
                      <a16:colId xmlns:a16="http://schemas.microsoft.com/office/drawing/2014/main" val="2464152138"/>
                    </a:ext>
                  </a:extLst>
                </a:gridCol>
                <a:gridCol w="753772">
                  <a:extLst>
                    <a:ext uri="{9D8B030D-6E8A-4147-A177-3AD203B41FA5}">
                      <a16:colId xmlns:a16="http://schemas.microsoft.com/office/drawing/2014/main" val="2967087395"/>
                    </a:ext>
                  </a:extLst>
                </a:gridCol>
                <a:gridCol w="675020">
                  <a:extLst>
                    <a:ext uri="{9D8B030D-6E8A-4147-A177-3AD203B41FA5}">
                      <a16:colId xmlns:a16="http://schemas.microsoft.com/office/drawing/2014/main" val="693933832"/>
                    </a:ext>
                  </a:extLst>
                </a:gridCol>
                <a:gridCol w="776273">
                  <a:extLst>
                    <a:ext uri="{9D8B030D-6E8A-4147-A177-3AD203B41FA5}">
                      <a16:colId xmlns:a16="http://schemas.microsoft.com/office/drawing/2014/main" val="4778120"/>
                    </a:ext>
                  </a:extLst>
                </a:gridCol>
                <a:gridCol w="675020">
                  <a:extLst>
                    <a:ext uri="{9D8B030D-6E8A-4147-A177-3AD203B41FA5}">
                      <a16:colId xmlns:a16="http://schemas.microsoft.com/office/drawing/2014/main" val="373647690"/>
                    </a:ext>
                  </a:extLst>
                </a:gridCol>
              </a:tblGrid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9360311"/>
                  </a:ext>
                </a:extLst>
              </a:tr>
              <a:tr h="2596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060542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5.466.729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5.466.729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781.697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276290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1.244.416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1.244.416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287.658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3626142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3.488.053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3.488.053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354.386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462359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734.260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734.260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2.637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8761629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483.246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483.246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2.637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160923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251.014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251.014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49460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137.016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259159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137.016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126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45928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10, Programa 03: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SOCIAL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C01BB55-23A9-406A-BF92-5F6F66B036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620429"/>
              </p:ext>
            </p:extLst>
          </p:nvPr>
        </p:nvGraphicFramePr>
        <p:xfrm>
          <a:off x="420095" y="1934606"/>
          <a:ext cx="8205042" cy="1638411"/>
        </p:xfrm>
        <a:graphic>
          <a:graphicData uri="http://schemas.openxmlformats.org/drawingml/2006/table">
            <a:tbl>
              <a:tblPr/>
              <a:tblGrid>
                <a:gridCol w="292635">
                  <a:extLst>
                    <a:ext uri="{9D8B030D-6E8A-4147-A177-3AD203B41FA5}">
                      <a16:colId xmlns:a16="http://schemas.microsoft.com/office/drawing/2014/main" val="3549831391"/>
                    </a:ext>
                  </a:extLst>
                </a:gridCol>
                <a:gridCol w="292635">
                  <a:extLst>
                    <a:ext uri="{9D8B030D-6E8A-4147-A177-3AD203B41FA5}">
                      <a16:colId xmlns:a16="http://schemas.microsoft.com/office/drawing/2014/main" val="1932433104"/>
                    </a:ext>
                  </a:extLst>
                </a:gridCol>
                <a:gridCol w="292635">
                  <a:extLst>
                    <a:ext uri="{9D8B030D-6E8A-4147-A177-3AD203B41FA5}">
                      <a16:colId xmlns:a16="http://schemas.microsoft.com/office/drawing/2014/main" val="997416940"/>
                    </a:ext>
                  </a:extLst>
                </a:gridCol>
                <a:gridCol w="2937607">
                  <a:extLst>
                    <a:ext uri="{9D8B030D-6E8A-4147-A177-3AD203B41FA5}">
                      <a16:colId xmlns:a16="http://schemas.microsoft.com/office/drawing/2014/main" val="3785528942"/>
                    </a:ext>
                  </a:extLst>
                </a:gridCol>
                <a:gridCol w="754099">
                  <a:extLst>
                    <a:ext uri="{9D8B030D-6E8A-4147-A177-3AD203B41FA5}">
                      <a16:colId xmlns:a16="http://schemas.microsoft.com/office/drawing/2014/main" val="2031898946"/>
                    </a:ext>
                  </a:extLst>
                </a:gridCol>
                <a:gridCol w="754099">
                  <a:extLst>
                    <a:ext uri="{9D8B030D-6E8A-4147-A177-3AD203B41FA5}">
                      <a16:colId xmlns:a16="http://schemas.microsoft.com/office/drawing/2014/main" val="3144018989"/>
                    </a:ext>
                  </a:extLst>
                </a:gridCol>
                <a:gridCol w="754099">
                  <a:extLst>
                    <a:ext uri="{9D8B030D-6E8A-4147-A177-3AD203B41FA5}">
                      <a16:colId xmlns:a16="http://schemas.microsoft.com/office/drawing/2014/main" val="679709440"/>
                    </a:ext>
                  </a:extLst>
                </a:gridCol>
                <a:gridCol w="675312">
                  <a:extLst>
                    <a:ext uri="{9D8B030D-6E8A-4147-A177-3AD203B41FA5}">
                      <a16:colId xmlns:a16="http://schemas.microsoft.com/office/drawing/2014/main" val="715652164"/>
                    </a:ext>
                  </a:extLst>
                </a:gridCol>
                <a:gridCol w="776609">
                  <a:extLst>
                    <a:ext uri="{9D8B030D-6E8A-4147-A177-3AD203B41FA5}">
                      <a16:colId xmlns:a16="http://schemas.microsoft.com/office/drawing/2014/main" val="1841633515"/>
                    </a:ext>
                  </a:extLst>
                </a:gridCol>
                <a:gridCol w="675312">
                  <a:extLst>
                    <a:ext uri="{9D8B030D-6E8A-4147-A177-3AD203B41FA5}">
                      <a16:colId xmlns:a16="http://schemas.microsoft.com/office/drawing/2014/main" val="4005450798"/>
                    </a:ext>
                  </a:extLst>
                </a:gridCol>
              </a:tblGrid>
              <a:tr h="1706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6459356"/>
                  </a:ext>
                </a:extLst>
              </a:tr>
              <a:tr h="2730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623274"/>
                  </a:ext>
                </a:extLst>
              </a:tr>
              <a:tr h="1706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4.025.699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4.025.699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43.896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731317"/>
                  </a:ext>
                </a:extLst>
              </a:tr>
              <a:tr h="1706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771.385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771.385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041937"/>
                  </a:ext>
                </a:extLst>
              </a:tr>
              <a:tr h="1706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771.385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771.385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818761"/>
                  </a:ext>
                </a:extLst>
              </a:tr>
              <a:tr h="1706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Social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771.385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771.385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441218"/>
                  </a:ext>
                </a:extLst>
              </a:tr>
              <a:tr h="1706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3.254.314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3.254.314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38.088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838625"/>
                  </a:ext>
                </a:extLst>
              </a:tr>
              <a:tr h="1706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3.254.314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3.254.314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38.088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0422117"/>
                  </a:ext>
                </a:extLst>
              </a:tr>
              <a:tr h="1706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Social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3.254.314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3.254.314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38.088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358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127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3184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10, Programa 04: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BOMBEROS DE CHILE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AADEA71-3F2C-497A-BFB9-12ED524437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855199"/>
              </p:ext>
            </p:extLst>
          </p:nvPr>
        </p:nvGraphicFramePr>
        <p:xfrm>
          <a:off x="414336" y="1916831"/>
          <a:ext cx="8210799" cy="2889922"/>
        </p:xfrm>
        <a:graphic>
          <a:graphicData uri="http://schemas.openxmlformats.org/drawingml/2006/table">
            <a:tbl>
              <a:tblPr/>
              <a:tblGrid>
                <a:gridCol w="292840">
                  <a:extLst>
                    <a:ext uri="{9D8B030D-6E8A-4147-A177-3AD203B41FA5}">
                      <a16:colId xmlns:a16="http://schemas.microsoft.com/office/drawing/2014/main" val="888402708"/>
                    </a:ext>
                  </a:extLst>
                </a:gridCol>
                <a:gridCol w="292840">
                  <a:extLst>
                    <a:ext uri="{9D8B030D-6E8A-4147-A177-3AD203B41FA5}">
                      <a16:colId xmlns:a16="http://schemas.microsoft.com/office/drawing/2014/main" val="3375118734"/>
                    </a:ext>
                  </a:extLst>
                </a:gridCol>
                <a:gridCol w="292840">
                  <a:extLst>
                    <a:ext uri="{9D8B030D-6E8A-4147-A177-3AD203B41FA5}">
                      <a16:colId xmlns:a16="http://schemas.microsoft.com/office/drawing/2014/main" val="616598958"/>
                    </a:ext>
                  </a:extLst>
                </a:gridCol>
                <a:gridCol w="2939669">
                  <a:extLst>
                    <a:ext uri="{9D8B030D-6E8A-4147-A177-3AD203B41FA5}">
                      <a16:colId xmlns:a16="http://schemas.microsoft.com/office/drawing/2014/main" val="3424099191"/>
                    </a:ext>
                  </a:extLst>
                </a:gridCol>
                <a:gridCol w="754628">
                  <a:extLst>
                    <a:ext uri="{9D8B030D-6E8A-4147-A177-3AD203B41FA5}">
                      <a16:colId xmlns:a16="http://schemas.microsoft.com/office/drawing/2014/main" val="1897526352"/>
                    </a:ext>
                  </a:extLst>
                </a:gridCol>
                <a:gridCol w="754628">
                  <a:extLst>
                    <a:ext uri="{9D8B030D-6E8A-4147-A177-3AD203B41FA5}">
                      <a16:colId xmlns:a16="http://schemas.microsoft.com/office/drawing/2014/main" val="2350444168"/>
                    </a:ext>
                  </a:extLst>
                </a:gridCol>
                <a:gridCol w="754628">
                  <a:extLst>
                    <a:ext uri="{9D8B030D-6E8A-4147-A177-3AD203B41FA5}">
                      <a16:colId xmlns:a16="http://schemas.microsoft.com/office/drawing/2014/main" val="1556868191"/>
                    </a:ext>
                  </a:extLst>
                </a:gridCol>
                <a:gridCol w="675786">
                  <a:extLst>
                    <a:ext uri="{9D8B030D-6E8A-4147-A177-3AD203B41FA5}">
                      <a16:colId xmlns:a16="http://schemas.microsoft.com/office/drawing/2014/main" val="1369457708"/>
                    </a:ext>
                  </a:extLst>
                </a:gridCol>
                <a:gridCol w="777154">
                  <a:extLst>
                    <a:ext uri="{9D8B030D-6E8A-4147-A177-3AD203B41FA5}">
                      <a16:colId xmlns:a16="http://schemas.microsoft.com/office/drawing/2014/main" val="3197745650"/>
                    </a:ext>
                  </a:extLst>
                </a:gridCol>
                <a:gridCol w="675786">
                  <a:extLst>
                    <a:ext uri="{9D8B030D-6E8A-4147-A177-3AD203B41FA5}">
                      <a16:colId xmlns:a16="http://schemas.microsoft.com/office/drawing/2014/main" val="2729846748"/>
                    </a:ext>
                  </a:extLst>
                </a:gridCol>
              </a:tblGrid>
              <a:tr h="1680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7886001"/>
                  </a:ext>
                </a:extLst>
              </a:tr>
              <a:tr h="2688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959010"/>
                  </a:ext>
                </a:extLst>
              </a:tr>
              <a:tr h="168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41.225.172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41.225.172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25.643.287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7758903"/>
                  </a:ext>
                </a:extLst>
              </a:tr>
              <a:tr h="168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24.100.413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24.100.413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9.060.422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658214"/>
                  </a:ext>
                </a:extLst>
              </a:tr>
              <a:tr h="168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24.100.413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24.100.413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9.060.422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138730"/>
                  </a:ext>
                </a:extLst>
              </a:tr>
              <a:tr h="168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de Operación de Cuerpo de Bomberos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18.851.720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18.851.720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7.197.720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9758028"/>
                  </a:ext>
                </a:extLst>
              </a:tr>
              <a:tr h="268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Ayuda Extraordinaria, Reparaciones y Mantenciones de Cuerpos de Bomberos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1.565.733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1.565.733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21.222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059947"/>
                  </a:ext>
                </a:extLst>
              </a:tr>
              <a:tr h="134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Funcionamiento de la Junta Nacional y Organismos Dependientes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3.682.960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3.682.960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1.841.480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139547"/>
                  </a:ext>
                </a:extLst>
              </a:tr>
              <a:tr h="168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17.124.759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17.124.759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13.444.152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906756"/>
                  </a:ext>
                </a:extLst>
              </a:tr>
              <a:tr h="168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17.124.759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17.124.759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13.444.152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068228"/>
                  </a:ext>
                </a:extLst>
              </a:tr>
              <a:tr h="168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de Cuerpos de Bomberos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4.505.386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4.505.386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3.332.016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498085"/>
                  </a:ext>
                </a:extLst>
              </a:tr>
              <a:tr h="268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Importaciones y Compromisos en Moneda Extranjera para Cuerpos de Bomberos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8.130.730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8.130.730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7.924.688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587114"/>
                  </a:ext>
                </a:extLst>
              </a:tr>
              <a:tr h="268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Adquisiciones y Compromisos en Moneda Nacional para Cuerpos de Bomberos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4.488.643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4.488.643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2.187.448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49231"/>
                  </a:ext>
                </a:extLst>
              </a:tr>
              <a:tr h="168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3.138.713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646753"/>
                  </a:ext>
                </a:extLst>
              </a:tr>
              <a:tr h="168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3.138.713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717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7557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218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31,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CARABINEROS DE CHILE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6AC0E2E-71CB-4A4A-8141-C4A1657CB6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2464894"/>
              </p:ext>
            </p:extLst>
          </p:nvPr>
        </p:nvGraphicFramePr>
        <p:xfrm>
          <a:off x="395536" y="1912419"/>
          <a:ext cx="8229598" cy="3943348"/>
        </p:xfrm>
        <a:graphic>
          <a:graphicData uri="http://schemas.openxmlformats.org/drawingml/2006/table">
            <a:tbl>
              <a:tblPr/>
              <a:tblGrid>
                <a:gridCol w="304800">
                  <a:extLst>
                    <a:ext uri="{9D8B030D-6E8A-4147-A177-3AD203B41FA5}">
                      <a16:colId xmlns:a16="http://schemas.microsoft.com/office/drawing/2014/main" val="2051473371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1919270274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852117287"/>
                    </a:ext>
                  </a:extLst>
                </a:gridCol>
                <a:gridCol w="2891245">
                  <a:extLst>
                    <a:ext uri="{9D8B030D-6E8A-4147-A177-3AD203B41FA5}">
                      <a16:colId xmlns:a16="http://schemas.microsoft.com/office/drawing/2014/main" val="567994898"/>
                    </a:ext>
                  </a:extLst>
                </a:gridCol>
                <a:gridCol w="777966">
                  <a:extLst>
                    <a:ext uri="{9D8B030D-6E8A-4147-A177-3AD203B41FA5}">
                      <a16:colId xmlns:a16="http://schemas.microsoft.com/office/drawing/2014/main" val="1714417333"/>
                    </a:ext>
                  </a:extLst>
                </a:gridCol>
                <a:gridCol w="777966">
                  <a:extLst>
                    <a:ext uri="{9D8B030D-6E8A-4147-A177-3AD203B41FA5}">
                      <a16:colId xmlns:a16="http://schemas.microsoft.com/office/drawing/2014/main" val="206157883"/>
                    </a:ext>
                  </a:extLst>
                </a:gridCol>
                <a:gridCol w="777966">
                  <a:extLst>
                    <a:ext uri="{9D8B030D-6E8A-4147-A177-3AD203B41FA5}">
                      <a16:colId xmlns:a16="http://schemas.microsoft.com/office/drawing/2014/main" val="3418124025"/>
                    </a:ext>
                  </a:extLst>
                </a:gridCol>
                <a:gridCol w="696685">
                  <a:extLst>
                    <a:ext uri="{9D8B030D-6E8A-4147-A177-3AD203B41FA5}">
                      <a16:colId xmlns:a16="http://schemas.microsoft.com/office/drawing/2014/main" val="4240491515"/>
                    </a:ext>
                  </a:extLst>
                </a:gridCol>
                <a:gridCol w="696685">
                  <a:extLst>
                    <a:ext uri="{9D8B030D-6E8A-4147-A177-3AD203B41FA5}">
                      <a16:colId xmlns:a16="http://schemas.microsoft.com/office/drawing/2014/main" val="1829231373"/>
                    </a:ext>
                  </a:extLst>
                </a:gridCol>
                <a:gridCol w="696685">
                  <a:extLst>
                    <a:ext uri="{9D8B030D-6E8A-4147-A177-3AD203B41FA5}">
                      <a16:colId xmlns:a16="http://schemas.microsoft.com/office/drawing/2014/main" val="944826443"/>
                    </a:ext>
                  </a:extLst>
                </a:gridCol>
              </a:tblGrid>
              <a:tr h="1670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5567174"/>
                  </a:ext>
                </a:extLst>
              </a:tr>
              <a:tr h="2673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065798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1.082.692.664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1.088.881.107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6.188.443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275.919.726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382958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882.671.068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882.671.068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252.015.719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674900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154.097.649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154.097.649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13.622.283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8415488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909.830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909.830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541.849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6717433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909.830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909.830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541.849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113928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3.595.501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3.595.501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516.745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457461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263.912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263.912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68.613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7595488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711178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263.902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263.902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68.613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752154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3.331.589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3.331.589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448.132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594917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029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Museo Histórico y Centro Cultural de Carabineros de Chile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448.132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448.132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448.132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906771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Bienestar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1.268.214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1.268.214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009584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Modelo de Integración Carabineros-Comunidad MICC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1.615.243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1.615.243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784189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7.088.865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7.088.865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2.405.232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154261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7.088.865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7.088.865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2.405.232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944169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4.862.508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4.862.508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17.209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395485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244.331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244.331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6.426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642197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3.148.450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3.148.450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6550030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1.051.617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1.051.617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4.934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306118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173.826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173.826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5.849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559491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244.284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244.284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9810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37284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A11451F4-ACF7-4D41-AA03-0FEB1476B9BF}"/>
              </a:ext>
            </a:extLst>
          </p:cNvPr>
          <p:cNvSpPr txBox="1">
            <a:spLocks/>
          </p:cNvSpPr>
          <p:nvPr/>
        </p:nvSpPr>
        <p:spPr>
          <a:xfrm>
            <a:off x="414336" y="48218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31,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CARABINEROS DE CHILE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EB32F75F-698C-4E01-8217-A727F5E7DAEF}"/>
              </a:ext>
            </a:extLst>
          </p:cNvPr>
          <p:cNvSpPr txBox="1">
            <a:spLocks/>
          </p:cNvSpPr>
          <p:nvPr/>
        </p:nvSpPr>
        <p:spPr>
          <a:xfrm>
            <a:off x="3955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79B95C1-5209-4547-ABAB-F99D979463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376749"/>
              </p:ext>
            </p:extLst>
          </p:nvPr>
        </p:nvGraphicFramePr>
        <p:xfrm>
          <a:off x="414336" y="1916832"/>
          <a:ext cx="8210801" cy="1938256"/>
        </p:xfrm>
        <a:graphic>
          <a:graphicData uri="http://schemas.openxmlformats.org/drawingml/2006/table">
            <a:tbl>
              <a:tblPr/>
              <a:tblGrid>
                <a:gridCol w="304104">
                  <a:extLst>
                    <a:ext uri="{9D8B030D-6E8A-4147-A177-3AD203B41FA5}">
                      <a16:colId xmlns:a16="http://schemas.microsoft.com/office/drawing/2014/main" val="2551356866"/>
                    </a:ext>
                  </a:extLst>
                </a:gridCol>
                <a:gridCol w="304104">
                  <a:extLst>
                    <a:ext uri="{9D8B030D-6E8A-4147-A177-3AD203B41FA5}">
                      <a16:colId xmlns:a16="http://schemas.microsoft.com/office/drawing/2014/main" val="974588758"/>
                    </a:ext>
                  </a:extLst>
                </a:gridCol>
                <a:gridCol w="304104">
                  <a:extLst>
                    <a:ext uri="{9D8B030D-6E8A-4147-A177-3AD203B41FA5}">
                      <a16:colId xmlns:a16="http://schemas.microsoft.com/office/drawing/2014/main" val="2137233898"/>
                    </a:ext>
                  </a:extLst>
                </a:gridCol>
                <a:gridCol w="2884640">
                  <a:extLst>
                    <a:ext uri="{9D8B030D-6E8A-4147-A177-3AD203B41FA5}">
                      <a16:colId xmlns:a16="http://schemas.microsoft.com/office/drawing/2014/main" val="3819230520"/>
                    </a:ext>
                  </a:extLst>
                </a:gridCol>
                <a:gridCol w="776189">
                  <a:extLst>
                    <a:ext uri="{9D8B030D-6E8A-4147-A177-3AD203B41FA5}">
                      <a16:colId xmlns:a16="http://schemas.microsoft.com/office/drawing/2014/main" val="1379962890"/>
                    </a:ext>
                  </a:extLst>
                </a:gridCol>
                <a:gridCol w="776189">
                  <a:extLst>
                    <a:ext uri="{9D8B030D-6E8A-4147-A177-3AD203B41FA5}">
                      <a16:colId xmlns:a16="http://schemas.microsoft.com/office/drawing/2014/main" val="998385702"/>
                    </a:ext>
                  </a:extLst>
                </a:gridCol>
                <a:gridCol w="776189">
                  <a:extLst>
                    <a:ext uri="{9D8B030D-6E8A-4147-A177-3AD203B41FA5}">
                      <a16:colId xmlns:a16="http://schemas.microsoft.com/office/drawing/2014/main" val="4242546335"/>
                    </a:ext>
                  </a:extLst>
                </a:gridCol>
                <a:gridCol w="695094">
                  <a:extLst>
                    <a:ext uri="{9D8B030D-6E8A-4147-A177-3AD203B41FA5}">
                      <a16:colId xmlns:a16="http://schemas.microsoft.com/office/drawing/2014/main" val="1030786924"/>
                    </a:ext>
                  </a:extLst>
                </a:gridCol>
                <a:gridCol w="695094">
                  <a:extLst>
                    <a:ext uri="{9D8B030D-6E8A-4147-A177-3AD203B41FA5}">
                      <a16:colId xmlns:a16="http://schemas.microsoft.com/office/drawing/2014/main" val="3967407588"/>
                    </a:ext>
                  </a:extLst>
                </a:gridCol>
                <a:gridCol w="695094">
                  <a:extLst>
                    <a:ext uri="{9D8B030D-6E8A-4147-A177-3AD203B41FA5}">
                      <a16:colId xmlns:a16="http://schemas.microsoft.com/office/drawing/2014/main" val="3606263250"/>
                    </a:ext>
                  </a:extLst>
                </a:gridCol>
              </a:tblGrid>
              <a:tr h="1670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892481"/>
                  </a:ext>
                </a:extLst>
              </a:tr>
              <a:tr h="2673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118113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26.018.850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26.018.850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321036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26.018.850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26.018.850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199660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2.040.128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2.040.128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455.856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979913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2.040.128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2.040.128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455.856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236147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101.990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105416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101.990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576810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contra el Narcotráfico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101.990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2295647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51.900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6.240.343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6.188.443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6.240.343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12023,8%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577859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51.900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6.240.343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6.188.443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6.240.343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12023,8%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0422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5802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218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31,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CARABINEROS DE CHILE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 americanos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FAE543F-C52A-4F68-BD7F-87CB3551F4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198660"/>
              </p:ext>
            </p:extLst>
          </p:nvPr>
        </p:nvGraphicFramePr>
        <p:xfrm>
          <a:off x="414336" y="1916832"/>
          <a:ext cx="8210801" cy="1604074"/>
        </p:xfrm>
        <a:graphic>
          <a:graphicData uri="http://schemas.openxmlformats.org/drawingml/2006/table">
            <a:tbl>
              <a:tblPr/>
              <a:tblGrid>
                <a:gridCol w="304104">
                  <a:extLst>
                    <a:ext uri="{9D8B030D-6E8A-4147-A177-3AD203B41FA5}">
                      <a16:colId xmlns:a16="http://schemas.microsoft.com/office/drawing/2014/main" val="673401470"/>
                    </a:ext>
                  </a:extLst>
                </a:gridCol>
                <a:gridCol w="304104">
                  <a:extLst>
                    <a:ext uri="{9D8B030D-6E8A-4147-A177-3AD203B41FA5}">
                      <a16:colId xmlns:a16="http://schemas.microsoft.com/office/drawing/2014/main" val="2551837759"/>
                    </a:ext>
                  </a:extLst>
                </a:gridCol>
                <a:gridCol w="304104">
                  <a:extLst>
                    <a:ext uri="{9D8B030D-6E8A-4147-A177-3AD203B41FA5}">
                      <a16:colId xmlns:a16="http://schemas.microsoft.com/office/drawing/2014/main" val="3088282704"/>
                    </a:ext>
                  </a:extLst>
                </a:gridCol>
                <a:gridCol w="2884640">
                  <a:extLst>
                    <a:ext uri="{9D8B030D-6E8A-4147-A177-3AD203B41FA5}">
                      <a16:colId xmlns:a16="http://schemas.microsoft.com/office/drawing/2014/main" val="1961606190"/>
                    </a:ext>
                  </a:extLst>
                </a:gridCol>
                <a:gridCol w="776189">
                  <a:extLst>
                    <a:ext uri="{9D8B030D-6E8A-4147-A177-3AD203B41FA5}">
                      <a16:colId xmlns:a16="http://schemas.microsoft.com/office/drawing/2014/main" val="3114990362"/>
                    </a:ext>
                  </a:extLst>
                </a:gridCol>
                <a:gridCol w="776189">
                  <a:extLst>
                    <a:ext uri="{9D8B030D-6E8A-4147-A177-3AD203B41FA5}">
                      <a16:colId xmlns:a16="http://schemas.microsoft.com/office/drawing/2014/main" val="2813956348"/>
                    </a:ext>
                  </a:extLst>
                </a:gridCol>
                <a:gridCol w="776189">
                  <a:extLst>
                    <a:ext uri="{9D8B030D-6E8A-4147-A177-3AD203B41FA5}">
                      <a16:colId xmlns:a16="http://schemas.microsoft.com/office/drawing/2014/main" val="3757096418"/>
                    </a:ext>
                  </a:extLst>
                </a:gridCol>
                <a:gridCol w="695094">
                  <a:extLst>
                    <a:ext uri="{9D8B030D-6E8A-4147-A177-3AD203B41FA5}">
                      <a16:colId xmlns:a16="http://schemas.microsoft.com/office/drawing/2014/main" val="2295255943"/>
                    </a:ext>
                  </a:extLst>
                </a:gridCol>
                <a:gridCol w="695094">
                  <a:extLst>
                    <a:ext uri="{9D8B030D-6E8A-4147-A177-3AD203B41FA5}">
                      <a16:colId xmlns:a16="http://schemas.microsoft.com/office/drawing/2014/main" val="414438720"/>
                    </a:ext>
                  </a:extLst>
                </a:gridCol>
                <a:gridCol w="695094">
                  <a:extLst>
                    <a:ext uri="{9D8B030D-6E8A-4147-A177-3AD203B41FA5}">
                      <a16:colId xmlns:a16="http://schemas.microsoft.com/office/drawing/2014/main" val="1771257467"/>
                    </a:ext>
                  </a:extLst>
                </a:gridCol>
              </a:tblGrid>
              <a:tr h="1670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619911"/>
                  </a:ext>
                </a:extLst>
              </a:tr>
              <a:tr h="2673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8602306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80.038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80.038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2.839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242736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6.158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6.158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1.024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466163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39.980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39.980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1.815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703296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33.780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33.780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893058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33.780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33.780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392268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561772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649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86130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3184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32,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HOSPITAL DE CARABINEROS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20B6DB2-0D5E-4A39-B7E6-641219EACB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838592"/>
              </p:ext>
            </p:extLst>
          </p:nvPr>
        </p:nvGraphicFramePr>
        <p:xfrm>
          <a:off x="414336" y="1916832"/>
          <a:ext cx="8210796" cy="2096464"/>
        </p:xfrm>
        <a:graphic>
          <a:graphicData uri="http://schemas.openxmlformats.org/drawingml/2006/table">
            <a:tbl>
              <a:tblPr/>
              <a:tblGrid>
                <a:gridCol w="265609">
                  <a:extLst>
                    <a:ext uri="{9D8B030D-6E8A-4147-A177-3AD203B41FA5}">
                      <a16:colId xmlns:a16="http://schemas.microsoft.com/office/drawing/2014/main" val="1579653012"/>
                    </a:ext>
                  </a:extLst>
                </a:gridCol>
                <a:gridCol w="265609">
                  <a:extLst>
                    <a:ext uri="{9D8B030D-6E8A-4147-A177-3AD203B41FA5}">
                      <a16:colId xmlns:a16="http://schemas.microsoft.com/office/drawing/2014/main" val="2413104436"/>
                    </a:ext>
                  </a:extLst>
                </a:gridCol>
                <a:gridCol w="265609">
                  <a:extLst>
                    <a:ext uri="{9D8B030D-6E8A-4147-A177-3AD203B41FA5}">
                      <a16:colId xmlns:a16="http://schemas.microsoft.com/office/drawing/2014/main" val="3235548384"/>
                    </a:ext>
                  </a:extLst>
                </a:gridCol>
                <a:gridCol w="3014091">
                  <a:extLst>
                    <a:ext uri="{9D8B030D-6E8A-4147-A177-3AD203B41FA5}">
                      <a16:colId xmlns:a16="http://schemas.microsoft.com/office/drawing/2014/main" val="273152999"/>
                    </a:ext>
                  </a:extLst>
                </a:gridCol>
                <a:gridCol w="773732">
                  <a:extLst>
                    <a:ext uri="{9D8B030D-6E8A-4147-A177-3AD203B41FA5}">
                      <a16:colId xmlns:a16="http://schemas.microsoft.com/office/drawing/2014/main" val="2156953335"/>
                    </a:ext>
                  </a:extLst>
                </a:gridCol>
                <a:gridCol w="773732">
                  <a:extLst>
                    <a:ext uri="{9D8B030D-6E8A-4147-A177-3AD203B41FA5}">
                      <a16:colId xmlns:a16="http://schemas.microsoft.com/office/drawing/2014/main" val="165243411"/>
                    </a:ext>
                  </a:extLst>
                </a:gridCol>
                <a:gridCol w="773732">
                  <a:extLst>
                    <a:ext uri="{9D8B030D-6E8A-4147-A177-3AD203B41FA5}">
                      <a16:colId xmlns:a16="http://schemas.microsoft.com/office/drawing/2014/main" val="1852262433"/>
                    </a:ext>
                  </a:extLst>
                </a:gridCol>
                <a:gridCol w="692894">
                  <a:extLst>
                    <a:ext uri="{9D8B030D-6E8A-4147-A177-3AD203B41FA5}">
                      <a16:colId xmlns:a16="http://schemas.microsoft.com/office/drawing/2014/main" val="254745464"/>
                    </a:ext>
                  </a:extLst>
                </a:gridCol>
                <a:gridCol w="692894">
                  <a:extLst>
                    <a:ext uri="{9D8B030D-6E8A-4147-A177-3AD203B41FA5}">
                      <a16:colId xmlns:a16="http://schemas.microsoft.com/office/drawing/2014/main" val="1730262949"/>
                    </a:ext>
                  </a:extLst>
                </a:gridCol>
                <a:gridCol w="692894">
                  <a:extLst>
                    <a:ext uri="{9D8B030D-6E8A-4147-A177-3AD203B41FA5}">
                      <a16:colId xmlns:a16="http://schemas.microsoft.com/office/drawing/2014/main" val="3896514156"/>
                    </a:ext>
                  </a:extLst>
                </a:gridCol>
              </a:tblGrid>
              <a:tr h="1663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1696233"/>
                  </a:ext>
                </a:extLst>
              </a:tr>
              <a:tr h="2662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358190"/>
                  </a:ext>
                </a:extLst>
              </a:tr>
              <a:tr h="1663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29.668.466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32.083.851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2.415.385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8.557.572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019178"/>
                  </a:ext>
                </a:extLst>
              </a:tr>
              <a:tr h="166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19.640.896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19.640.896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4.817.460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6491407"/>
                  </a:ext>
                </a:extLst>
              </a:tr>
              <a:tr h="166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9.737.565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9.737.565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1.174.395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646322"/>
                  </a:ext>
                </a:extLst>
              </a:tr>
              <a:tr h="166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169.085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169.085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46.531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2973632"/>
                  </a:ext>
                </a:extLst>
              </a:tr>
              <a:tr h="166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169.085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169.085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46.531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5898596"/>
                  </a:ext>
                </a:extLst>
              </a:tr>
              <a:tr h="166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17.120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17.120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484833"/>
                  </a:ext>
                </a:extLst>
              </a:tr>
              <a:tr h="166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11.308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11.308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351704"/>
                  </a:ext>
                </a:extLst>
              </a:tr>
              <a:tr h="166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5.812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5.812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238104"/>
                  </a:ext>
                </a:extLst>
              </a:tr>
              <a:tr h="166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103.800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2.519.185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2.415.385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2.519.186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2427,0%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083401"/>
                  </a:ext>
                </a:extLst>
              </a:tr>
              <a:tr h="166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103.800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2.519.185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2.415.385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2.519.186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2427,0%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974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23853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218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33,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POLICÍA DE INVESTIGACIONES DE CHILE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935" y="141183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1A05552-C651-4580-BF03-F475001367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261838"/>
              </p:ext>
            </p:extLst>
          </p:nvPr>
        </p:nvGraphicFramePr>
        <p:xfrm>
          <a:off x="419451" y="1867176"/>
          <a:ext cx="8205680" cy="3794066"/>
        </p:xfrm>
        <a:graphic>
          <a:graphicData uri="http://schemas.openxmlformats.org/drawingml/2006/table">
            <a:tbl>
              <a:tblPr/>
              <a:tblGrid>
                <a:gridCol w="316472">
                  <a:extLst>
                    <a:ext uri="{9D8B030D-6E8A-4147-A177-3AD203B41FA5}">
                      <a16:colId xmlns:a16="http://schemas.microsoft.com/office/drawing/2014/main" val="1223986259"/>
                    </a:ext>
                  </a:extLst>
                </a:gridCol>
                <a:gridCol w="316472">
                  <a:extLst>
                    <a:ext uri="{9D8B030D-6E8A-4147-A177-3AD203B41FA5}">
                      <a16:colId xmlns:a16="http://schemas.microsoft.com/office/drawing/2014/main" val="1093264189"/>
                    </a:ext>
                  </a:extLst>
                </a:gridCol>
                <a:gridCol w="316472">
                  <a:extLst>
                    <a:ext uri="{9D8B030D-6E8A-4147-A177-3AD203B41FA5}">
                      <a16:colId xmlns:a16="http://schemas.microsoft.com/office/drawing/2014/main" val="3943645242"/>
                    </a:ext>
                  </a:extLst>
                </a:gridCol>
                <a:gridCol w="2949977">
                  <a:extLst>
                    <a:ext uri="{9D8B030D-6E8A-4147-A177-3AD203B41FA5}">
                      <a16:colId xmlns:a16="http://schemas.microsoft.com/office/drawing/2014/main" val="2601015046"/>
                    </a:ext>
                  </a:extLst>
                </a:gridCol>
                <a:gridCol w="757274">
                  <a:extLst>
                    <a:ext uri="{9D8B030D-6E8A-4147-A177-3AD203B41FA5}">
                      <a16:colId xmlns:a16="http://schemas.microsoft.com/office/drawing/2014/main" val="813421122"/>
                    </a:ext>
                  </a:extLst>
                </a:gridCol>
                <a:gridCol w="757274">
                  <a:extLst>
                    <a:ext uri="{9D8B030D-6E8A-4147-A177-3AD203B41FA5}">
                      <a16:colId xmlns:a16="http://schemas.microsoft.com/office/drawing/2014/main" val="463003166"/>
                    </a:ext>
                  </a:extLst>
                </a:gridCol>
                <a:gridCol w="757274">
                  <a:extLst>
                    <a:ext uri="{9D8B030D-6E8A-4147-A177-3AD203B41FA5}">
                      <a16:colId xmlns:a16="http://schemas.microsoft.com/office/drawing/2014/main" val="1038515454"/>
                    </a:ext>
                  </a:extLst>
                </a:gridCol>
                <a:gridCol w="678155">
                  <a:extLst>
                    <a:ext uri="{9D8B030D-6E8A-4147-A177-3AD203B41FA5}">
                      <a16:colId xmlns:a16="http://schemas.microsoft.com/office/drawing/2014/main" val="3291026096"/>
                    </a:ext>
                  </a:extLst>
                </a:gridCol>
                <a:gridCol w="678155">
                  <a:extLst>
                    <a:ext uri="{9D8B030D-6E8A-4147-A177-3AD203B41FA5}">
                      <a16:colId xmlns:a16="http://schemas.microsoft.com/office/drawing/2014/main" val="1286703530"/>
                    </a:ext>
                  </a:extLst>
                </a:gridCol>
                <a:gridCol w="678155">
                  <a:extLst>
                    <a:ext uri="{9D8B030D-6E8A-4147-A177-3AD203B41FA5}">
                      <a16:colId xmlns:a16="http://schemas.microsoft.com/office/drawing/2014/main" val="3901045488"/>
                    </a:ext>
                  </a:extLst>
                </a:gridCol>
              </a:tblGrid>
              <a:tr h="1678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6039259"/>
                  </a:ext>
                </a:extLst>
              </a:tr>
              <a:tr h="2686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688115"/>
                  </a:ext>
                </a:extLst>
              </a:tr>
              <a:tr h="1678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321.692.030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321.692.030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74.872.776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926542"/>
                  </a:ext>
                </a:extLst>
              </a:tr>
              <a:tr h="167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265.394.987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265.394.987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67.443.984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551470"/>
                  </a:ext>
                </a:extLst>
              </a:tr>
              <a:tr h="167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35.851.361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35.851.361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6.577.113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263021"/>
                  </a:ext>
                </a:extLst>
              </a:tr>
              <a:tr h="167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338.953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338.953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338.953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0700215"/>
                  </a:ext>
                </a:extLst>
              </a:tr>
              <a:tr h="167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338.953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338.953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338.953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037873"/>
                  </a:ext>
                </a:extLst>
              </a:tr>
              <a:tr h="167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1.835.438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1.835.438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194.544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456"/>
                  </a:ext>
                </a:extLst>
              </a:tr>
              <a:tr h="167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1.835.438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1.835.438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194.544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391165"/>
                  </a:ext>
                </a:extLst>
              </a:tr>
              <a:tr h="167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049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Microtráfico Cero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1.057.262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1.057.262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3668065"/>
                  </a:ext>
                </a:extLst>
              </a:tr>
              <a:tr h="167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778.176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778.176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194.544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681880"/>
                  </a:ext>
                </a:extLst>
              </a:tr>
              <a:tr h="167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6.128.092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6.128.092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318.182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659540"/>
                  </a:ext>
                </a:extLst>
              </a:tr>
              <a:tr h="167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3.470.407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3.470.407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101441"/>
                  </a:ext>
                </a:extLst>
              </a:tr>
              <a:tr h="167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391.766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391.766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29.083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0389174"/>
                  </a:ext>
                </a:extLst>
              </a:tr>
              <a:tr h="167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557.857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557.857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17.618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2248153"/>
                  </a:ext>
                </a:extLst>
              </a:tr>
              <a:tr h="167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887.262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887.262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271.481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722650"/>
                  </a:ext>
                </a:extLst>
              </a:tr>
              <a:tr h="167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113775"/>
                  </a:ext>
                </a:extLst>
              </a:tr>
              <a:tr h="167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10.690.126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10.690.126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392166"/>
                  </a:ext>
                </a:extLst>
              </a:tr>
              <a:tr h="167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10.690.126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10.690.126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140885"/>
                  </a:ext>
                </a:extLst>
              </a:tr>
              <a:tr h="167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306500"/>
                  </a:ext>
                </a:extLst>
              </a:tr>
              <a:tr h="167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325642"/>
                  </a:ext>
                </a:extLst>
              </a:tr>
              <a:tr h="167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contra el Narcotráfico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7303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9121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del Interior y Seguridad Pública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5"/>
            </a:pPr>
            <a:r>
              <a:rPr lang="es-CL" sz="1600" dirty="0"/>
              <a:t>En cuanto a los programas, </a:t>
            </a:r>
            <a:r>
              <a:rPr lang="es-CL" sz="1600" b="1" dirty="0"/>
              <a:t>el 82% </a:t>
            </a:r>
            <a:r>
              <a:rPr lang="es-CL" sz="1600" dirty="0"/>
              <a:t>del presupuesto inicial, se concentra en la </a:t>
            </a:r>
            <a:r>
              <a:rPr lang="es-CL" sz="1600" b="1" dirty="0"/>
              <a:t>Subsecretaría de Desarrollo Regional y Administrativo, Carabineros de Chile </a:t>
            </a:r>
            <a:r>
              <a:rPr lang="es-CL" sz="1600" dirty="0"/>
              <a:t>y </a:t>
            </a:r>
            <a:r>
              <a:rPr lang="es-CL" sz="1600" b="1" dirty="0"/>
              <a:t>los Gobiernos Regionales</a:t>
            </a:r>
            <a:r>
              <a:rPr lang="es-CL" sz="1600" dirty="0"/>
              <a:t> (que representan a su vez el 18%, 31% y 32% respectivamente), los que al mes de marzo alcanzaron niveles de ejecución de </a:t>
            </a:r>
            <a:r>
              <a:rPr lang="es-CL" sz="1600" b="1" dirty="0"/>
              <a:t>11,7%, 25,3% y 23,9% respectivamente</a:t>
            </a:r>
            <a:r>
              <a:rPr lang="es-CL" sz="1600" dirty="0"/>
              <a:t>, todos calculados respecto al presupuesto vigente.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5"/>
            </a:pPr>
            <a:r>
              <a:rPr lang="es-CL" sz="1600" dirty="0"/>
              <a:t>Las mayores tasas de gastos se registraron en la </a:t>
            </a:r>
            <a:r>
              <a:rPr lang="es-CL" sz="1600" b="1" dirty="0"/>
              <a:t>Subsecretaría del Interior (72,2%)</a:t>
            </a:r>
            <a:r>
              <a:rPr lang="es-CL" sz="1600" dirty="0"/>
              <a:t> y </a:t>
            </a:r>
            <a:r>
              <a:rPr lang="es-CL" sz="1600" b="1" dirty="0"/>
              <a:t>Bomberos de Chile (62,2%)</a:t>
            </a:r>
            <a:r>
              <a:rPr lang="es-CL" sz="1600" dirty="0"/>
              <a:t>.  En el caso de la Subsecretaría del Interior, la ejecución se explica por el nivel de gasto en las transferencias corrientes que al mes de marzo presenta una ejecución de </a:t>
            </a:r>
            <a:r>
              <a:rPr lang="es-CL" sz="1600" b="1" dirty="0"/>
              <a:t>98,4%, </a:t>
            </a:r>
            <a:r>
              <a:rPr lang="es-CL" sz="1600" dirty="0"/>
              <a:t>representando a su vez el 55,2% del presupuesto vigente de la Subsecretaría, </a:t>
            </a:r>
            <a:r>
              <a:rPr lang="es-CL" sz="1600" b="1" u="sng" dirty="0"/>
              <a:t>debido a los mayores incrementos derivados de las emergencias vividas en el país ($16.027 millones), faltando por decretar $7.170 millones.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5"/>
            </a:pPr>
            <a:r>
              <a:rPr lang="es-CL" sz="1600" dirty="0"/>
              <a:t>Mientras que </a:t>
            </a:r>
            <a:r>
              <a:rPr lang="es-CL" sz="1600" b="1" dirty="0"/>
              <a:t>Fondo Social </a:t>
            </a:r>
            <a:r>
              <a:rPr lang="es-CL" sz="1600" dirty="0"/>
              <a:t>es el que presenta la </a:t>
            </a:r>
            <a:r>
              <a:rPr lang="es-CL" sz="1600" b="1" dirty="0"/>
              <a:t>ejecución menor, manteniendo el gasto de 1,1%</a:t>
            </a:r>
            <a:r>
              <a:rPr lang="es-CL" sz="1600" dirty="0"/>
              <a:t>, explicado por su cronograma de asignaciones.</a:t>
            </a:r>
            <a:endParaRPr lang="es-CL" sz="1600" b="1" u="sng" dirty="0"/>
          </a:p>
        </p:txBody>
      </p:sp>
    </p:spTree>
    <p:extLst>
      <p:ext uri="{BB962C8B-B14F-4D97-AF65-F5344CB8AC3E}">
        <p14:creationId xmlns:p14="http://schemas.microsoft.com/office/powerpoint/2010/main" val="1443658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218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Capítulos 61 al 75, Programa 01, 02 y 03: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GOBIERNOS REGIONALES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6080E74-63D8-4F91-B9D2-26970CEC8C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332919"/>
              </p:ext>
            </p:extLst>
          </p:nvPr>
        </p:nvGraphicFramePr>
        <p:xfrm>
          <a:off x="414336" y="1916832"/>
          <a:ext cx="8201488" cy="3672401"/>
        </p:xfrm>
        <a:graphic>
          <a:graphicData uri="http://schemas.openxmlformats.org/drawingml/2006/table">
            <a:tbl>
              <a:tblPr/>
              <a:tblGrid>
                <a:gridCol w="3158044">
                  <a:extLst>
                    <a:ext uri="{9D8B030D-6E8A-4147-A177-3AD203B41FA5}">
                      <a16:colId xmlns:a16="http://schemas.microsoft.com/office/drawing/2014/main" val="2793537553"/>
                    </a:ext>
                  </a:extLst>
                </a:gridCol>
                <a:gridCol w="867284">
                  <a:extLst>
                    <a:ext uri="{9D8B030D-6E8A-4147-A177-3AD203B41FA5}">
                      <a16:colId xmlns:a16="http://schemas.microsoft.com/office/drawing/2014/main" val="1589942668"/>
                    </a:ext>
                  </a:extLst>
                </a:gridCol>
                <a:gridCol w="930130">
                  <a:extLst>
                    <a:ext uri="{9D8B030D-6E8A-4147-A177-3AD203B41FA5}">
                      <a16:colId xmlns:a16="http://schemas.microsoft.com/office/drawing/2014/main" val="55666092"/>
                    </a:ext>
                  </a:extLst>
                </a:gridCol>
                <a:gridCol w="933273">
                  <a:extLst>
                    <a:ext uri="{9D8B030D-6E8A-4147-A177-3AD203B41FA5}">
                      <a16:colId xmlns:a16="http://schemas.microsoft.com/office/drawing/2014/main" val="3272253182"/>
                    </a:ext>
                  </a:extLst>
                </a:gridCol>
                <a:gridCol w="804437">
                  <a:extLst>
                    <a:ext uri="{9D8B030D-6E8A-4147-A177-3AD203B41FA5}">
                      <a16:colId xmlns:a16="http://schemas.microsoft.com/office/drawing/2014/main" val="904611872"/>
                    </a:ext>
                  </a:extLst>
                </a:gridCol>
                <a:gridCol w="754160">
                  <a:extLst>
                    <a:ext uri="{9D8B030D-6E8A-4147-A177-3AD203B41FA5}">
                      <a16:colId xmlns:a16="http://schemas.microsoft.com/office/drawing/2014/main" val="2182285432"/>
                    </a:ext>
                  </a:extLst>
                </a:gridCol>
                <a:gridCol w="754160">
                  <a:extLst>
                    <a:ext uri="{9D8B030D-6E8A-4147-A177-3AD203B41FA5}">
                      <a16:colId xmlns:a16="http://schemas.microsoft.com/office/drawing/2014/main" val="2792517719"/>
                    </a:ext>
                  </a:extLst>
                </a:gridCol>
              </a:tblGrid>
              <a:tr h="18929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y/o Clasificación Presupuestaria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6612020"/>
                  </a:ext>
                </a:extLst>
              </a:tr>
              <a:tr h="454318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725570"/>
                  </a:ext>
                </a:extLst>
              </a:tr>
              <a:tr h="18929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Arica y Parinacota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34.800.542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47.373.726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12.573.184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13.618.792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76571"/>
                  </a:ext>
                </a:extLst>
              </a:tr>
              <a:tr h="18929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Tarapacá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43.289.065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45.413.786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2.124.721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9.822.983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918211"/>
                  </a:ext>
                </a:extLst>
              </a:tr>
              <a:tr h="18929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Antofagasta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76.787.318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79.853.596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3.066.278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23.898.711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806220"/>
                  </a:ext>
                </a:extLst>
              </a:tr>
              <a:tr h="18929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Atacama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63.577.870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63.490.514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-87.356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5.260.398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745247"/>
                  </a:ext>
                </a:extLst>
              </a:tr>
              <a:tr h="18929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Coquimbo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61.817.311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71.049.706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9.232.395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12.637.428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847946"/>
                  </a:ext>
                </a:extLst>
              </a:tr>
              <a:tr h="18929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Valparaíso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76.209.221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77.545.496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1.336.275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11.613.249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919180"/>
                  </a:ext>
                </a:extLst>
              </a:tr>
              <a:tr h="18929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122.001.642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126.086.390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4.084.748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28.151.521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387308"/>
                  </a:ext>
                </a:extLst>
              </a:tr>
              <a:tr h="18929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L. Bdo. O'Higgins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65.024.300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66.502.708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1.478.408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8.690.095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0698"/>
                  </a:ext>
                </a:extLst>
              </a:tr>
              <a:tr h="18929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Maule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78.869.939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85.491.300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6.621.361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14.887.309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029243"/>
                  </a:ext>
                </a:extLst>
              </a:tr>
              <a:tr h="18929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Biobío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118.585.872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123.554.459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4.968.587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19.228.743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744435"/>
                  </a:ext>
                </a:extLst>
              </a:tr>
              <a:tr h="18929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Ñuble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697.744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697.744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88437"/>
                  </a:ext>
                </a:extLst>
              </a:tr>
              <a:tr h="18929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la Araucanía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112.810.505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119.604.458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6.793.953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18.591.869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041838"/>
                  </a:ext>
                </a:extLst>
              </a:tr>
              <a:tr h="18929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Los Ríos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48.349.700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51.597.910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3.248.210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7.523.013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314476"/>
                  </a:ext>
                </a:extLst>
              </a:tr>
              <a:tr h="18929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Los Lagos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77.110.391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90.711.087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13.600.696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18.695.952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868922"/>
                  </a:ext>
                </a:extLst>
              </a:tr>
              <a:tr h="18929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Aysén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54.751.336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63.997.546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9.246.210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12.242.936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328470"/>
                  </a:ext>
                </a:extLst>
              </a:tr>
              <a:tr h="18929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Magallanes y Antártica Chilena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57.760.188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74.299.558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16.539.370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20.100.250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98457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2312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% Ejecución Presupuestaria de Gastos Capítulos 61 al 75, Programa 01, 02 y 03: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INVERSIÓN REGIONAL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2017 - 2018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504ED3D3-87AF-4353-BD51-9241A0D68508}"/>
              </a:ext>
            </a:extLst>
          </p:cNvPr>
          <p:cNvSpPr txBox="1">
            <a:spLocks/>
          </p:cNvSpPr>
          <p:nvPr/>
        </p:nvSpPr>
        <p:spPr>
          <a:xfrm>
            <a:off x="414336" y="1448299"/>
            <a:ext cx="8210799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los GORES a marzo de 2017 - 2018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75C709B-F4F5-4F06-BEA1-05C33E7ABA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459" y="2105947"/>
            <a:ext cx="7108552" cy="404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8013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Capítulos 61 al 75,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DE FUNCIONAMIENTO GOBIERNOS REGIONALES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F19F03C1-7E6E-4F9A-8EF9-8B7AD9F462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014075"/>
              </p:ext>
            </p:extLst>
          </p:nvPr>
        </p:nvGraphicFramePr>
        <p:xfrm>
          <a:off x="411866" y="1868116"/>
          <a:ext cx="8196940" cy="3600401"/>
        </p:xfrm>
        <a:graphic>
          <a:graphicData uri="http://schemas.openxmlformats.org/drawingml/2006/table">
            <a:tbl>
              <a:tblPr/>
              <a:tblGrid>
                <a:gridCol w="3156293">
                  <a:extLst>
                    <a:ext uri="{9D8B030D-6E8A-4147-A177-3AD203B41FA5}">
                      <a16:colId xmlns:a16="http://schemas.microsoft.com/office/drawing/2014/main" val="3687525269"/>
                    </a:ext>
                  </a:extLst>
                </a:gridCol>
                <a:gridCol w="866803">
                  <a:extLst>
                    <a:ext uri="{9D8B030D-6E8A-4147-A177-3AD203B41FA5}">
                      <a16:colId xmlns:a16="http://schemas.microsoft.com/office/drawing/2014/main" val="2895469904"/>
                    </a:ext>
                  </a:extLst>
                </a:gridCol>
                <a:gridCol w="929614">
                  <a:extLst>
                    <a:ext uri="{9D8B030D-6E8A-4147-A177-3AD203B41FA5}">
                      <a16:colId xmlns:a16="http://schemas.microsoft.com/office/drawing/2014/main" val="4180297779"/>
                    </a:ext>
                  </a:extLst>
                </a:gridCol>
                <a:gridCol w="932755">
                  <a:extLst>
                    <a:ext uri="{9D8B030D-6E8A-4147-A177-3AD203B41FA5}">
                      <a16:colId xmlns:a16="http://schemas.microsoft.com/office/drawing/2014/main" val="99620546"/>
                    </a:ext>
                  </a:extLst>
                </a:gridCol>
                <a:gridCol w="803991">
                  <a:extLst>
                    <a:ext uri="{9D8B030D-6E8A-4147-A177-3AD203B41FA5}">
                      <a16:colId xmlns:a16="http://schemas.microsoft.com/office/drawing/2014/main" val="583215814"/>
                    </a:ext>
                  </a:extLst>
                </a:gridCol>
                <a:gridCol w="753742">
                  <a:extLst>
                    <a:ext uri="{9D8B030D-6E8A-4147-A177-3AD203B41FA5}">
                      <a16:colId xmlns:a16="http://schemas.microsoft.com/office/drawing/2014/main" val="1308286759"/>
                    </a:ext>
                  </a:extLst>
                </a:gridCol>
                <a:gridCol w="753742">
                  <a:extLst>
                    <a:ext uri="{9D8B030D-6E8A-4147-A177-3AD203B41FA5}">
                      <a16:colId xmlns:a16="http://schemas.microsoft.com/office/drawing/2014/main" val="1871257739"/>
                    </a:ext>
                  </a:extLst>
                </a:gridCol>
              </a:tblGrid>
              <a:tr h="19357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y/o Clasificación Presupuestaria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9487048"/>
                  </a:ext>
                </a:extLst>
              </a:tr>
              <a:tr h="309711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524410"/>
                  </a:ext>
                </a:extLst>
              </a:tr>
              <a:tr h="19357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Arica y Parinacota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4.038.706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4.198.822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160.116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1.056.371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35362"/>
                  </a:ext>
                </a:extLst>
              </a:tr>
              <a:tr h="19357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Tarapacá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3.721.244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3.920.293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199.049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989.781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344022"/>
                  </a:ext>
                </a:extLst>
              </a:tr>
              <a:tr h="19357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Antofagasta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4.097.058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4.179.289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82.231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1.013.816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435321"/>
                  </a:ext>
                </a:extLst>
              </a:tr>
              <a:tr h="19357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Atacama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3.835.597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3.835.597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826.982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790799"/>
                  </a:ext>
                </a:extLst>
              </a:tr>
              <a:tr h="19357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Coquimbo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4.375.437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4.375.437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1.127.781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105805"/>
                  </a:ext>
                </a:extLst>
              </a:tr>
              <a:tr h="19357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Valparaíso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4.885.686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5.139.245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253.559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1.374.080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565855"/>
                  </a:ext>
                </a:extLst>
              </a:tr>
              <a:tr h="19357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6.815.677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6.991.427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175.750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2.250.184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021165"/>
                  </a:ext>
                </a:extLst>
              </a:tr>
              <a:tr h="19357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L. Bdo. O'Higgins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3.778.694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3.999.488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220.794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1.005.983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474606"/>
                  </a:ext>
                </a:extLst>
              </a:tr>
              <a:tr h="19357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Maule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4.129.440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4.284.548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155.108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1.140.588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842682"/>
                  </a:ext>
                </a:extLst>
              </a:tr>
              <a:tr h="19357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Biobío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5.425.713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5.687.292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261.579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1.512.846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973789"/>
                  </a:ext>
                </a:extLst>
              </a:tr>
              <a:tr h="19357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Ñuble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697.744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697.744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344135"/>
                  </a:ext>
                </a:extLst>
              </a:tr>
              <a:tr h="19357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la Araucanía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4.547.005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4.547.005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1.133.918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945638"/>
                  </a:ext>
                </a:extLst>
              </a:tr>
              <a:tr h="19357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Los Ríos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4.174.854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4.317.088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142.234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994.745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73872"/>
                  </a:ext>
                </a:extLst>
              </a:tr>
              <a:tr h="19357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Los Lagos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4.455.922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4.541.882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85.960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1.175.549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878339"/>
                  </a:ext>
                </a:extLst>
              </a:tr>
              <a:tr h="19357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Aysén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4.903.445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4.989.525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86.080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1.290.945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116008"/>
                  </a:ext>
                </a:extLst>
              </a:tr>
              <a:tr h="19357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Magallanes y Antártica Chilena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4.291.803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4.403.688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111.885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1.039.897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812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94085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Capítulos 61 al 75, Programa 02 y 03: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INVERSIÓN REGIONAL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689AFA7-4CBE-489B-AED5-79567029E7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06159"/>
              </p:ext>
            </p:extLst>
          </p:nvPr>
        </p:nvGraphicFramePr>
        <p:xfrm>
          <a:off x="414335" y="1861658"/>
          <a:ext cx="8210800" cy="3727574"/>
        </p:xfrm>
        <a:graphic>
          <a:graphicData uri="http://schemas.openxmlformats.org/drawingml/2006/table">
            <a:tbl>
              <a:tblPr/>
              <a:tblGrid>
                <a:gridCol w="3161630">
                  <a:extLst>
                    <a:ext uri="{9D8B030D-6E8A-4147-A177-3AD203B41FA5}">
                      <a16:colId xmlns:a16="http://schemas.microsoft.com/office/drawing/2014/main" val="28960040"/>
                    </a:ext>
                  </a:extLst>
                </a:gridCol>
                <a:gridCol w="868269">
                  <a:extLst>
                    <a:ext uri="{9D8B030D-6E8A-4147-A177-3AD203B41FA5}">
                      <a16:colId xmlns:a16="http://schemas.microsoft.com/office/drawing/2014/main" val="4112727508"/>
                    </a:ext>
                  </a:extLst>
                </a:gridCol>
                <a:gridCol w="931186">
                  <a:extLst>
                    <a:ext uri="{9D8B030D-6E8A-4147-A177-3AD203B41FA5}">
                      <a16:colId xmlns:a16="http://schemas.microsoft.com/office/drawing/2014/main" val="1048514740"/>
                    </a:ext>
                  </a:extLst>
                </a:gridCol>
                <a:gridCol w="934333">
                  <a:extLst>
                    <a:ext uri="{9D8B030D-6E8A-4147-A177-3AD203B41FA5}">
                      <a16:colId xmlns:a16="http://schemas.microsoft.com/office/drawing/2014/main" val="248554617"/>
                    </a:ext>
                  </a:extLst>
                </a:gridCol>
                <a:gridCol w="805350">
                  <a:extLst>
                    <a:ext uri="{9D8B030D-6E8A-4147-A177-3AD203B41FA5}">
                      <a16:colId xmlns:a16="http://schemas.microsoft.com/office/drawing/2014/main" val="1832656549"/>
                    </a:ext>
                  </a:extLst>
                </a:gridCol>
                <a:gridCol w="755016">
                  <a:extLst>
                    <a:ext uri="{9D8B030D-6E8A-4147-A177-3AD203B41FA5}">
                      <a16:colId xmlns:a16="http://schemas.microsoft.com/office/drawing/2014/main" val="3562371946"/>
                    </a:ext>
                  </a:extLst>
                </a:gridCol>
                <a:gridCol w="755016">
                  <a:extLst>
                    <a:ext uri="{9D8B030D-6E8A-4147-A177-3AD203B41FA5}">
                      <a16:colId xmlns:a16="http://schemas.microsoft.com/office/drawing/2014/main" val="444680081"/>
                    </a:ext>
                  </a:extLst>
                </a:gridCol>
              </a:tblGrid>
              <a:tr h="19214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y/o Clasificación Presupuestaria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3829875"/>
                  </a:ext>
                </a:extLst>
              </a:tr>
              <a:tr h="461143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 2018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363720"/>
                  </a:ext>
                </a:extLst>
              </a:tr>
              <a:tr h="192143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Arica y Parinacota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30.761.836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43.174.904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12.413.068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12.562.421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043287"/>
                  </a:ext>
                </a:extLst>
              </a:tr>
              <a:tr h="192143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Tarapacá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39.567.821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41.493.493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1.925.672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8.833.202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737587"/>
                  </a:ext>
                </a:extLst>
              </a:tr>
              <a:tr h="192143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Antofagasta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72.690.260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75.674.307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2.984.047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22.884.895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661563"/>
                  </a:ext>
                </a:extLst>
              </a:tr>
              <a:tr h="192143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Atacama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59.742.273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59.654.917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-87.356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4.433.416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324345"/>
                  </a:ext>
                </a:extLst>
              </a:tr>
              <a:tr h="192143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Coquimbo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57.441.874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66.674.269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9.232.395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11.509.647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253407"/>
                  </a:ext>
                </a:extLst>
              </a:tr>
              <a:tr h="192143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Valparaíso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71.323.535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72.406.251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1.082.716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10.239.169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019053"/>
                  </a:ext>
                </a:extLst>
              </a:tr>
              <a:tr h="192143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115.185.965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119.094.963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3.908.998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25.901.337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78849"/>
                  </a:ext>
                </a:extLst>
              </a:tr>
              <a:tr h="192143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L. Bdo. O'Higgins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61.245.606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62.503.220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1.257.614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7.684.112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285475"/>
                  </a:ext>
                </a:extLst>
              </a:tr>
              <a:tr h="192143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Maule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74.740.499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81.206.752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6.466.253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13.746.721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511131"/>
                  </a:ext>
                </a:extLst>
              </a:tr>
              <a:tr h="192143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Biobío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113.160.159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117.867.167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4.707.008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17.715.897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29438"/>
                  </a:ext>
                </a:extLst>
              </a:tr>
              <a:tr h="192143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Ñuble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6889000"/>
                  </a:ext>
                </a:extLst>
              </a:tr>
              <a:tr h="192143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la Araucanía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108.263.500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115.057.453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6.793.953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17.457.951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582679"/>
                  </a:ext>
                </a:extLst>
              </a:tr>
              <a:tr h="192143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Los Ríos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44.174.846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47.280.822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3.105.976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6.528.268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072568"/>
                  </a:ext>
                </a:extLst>
              </a:tr>
              <a:tr h="192143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Los Lagos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72.654.469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86.169.205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13.514.736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17.520.403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3887087"/>
                  </a:ext>
                </a:extLst>
              </a:tr>
              <a:tr h="192143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Aysén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49.847.891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59.008.021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9.160.130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10.951.991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181251"/>
                  </a:ext>
                </a:extLst>
              </a:tr>
              <a:tr h="192143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Magallanes y Antártica Chilena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53.468.385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69.895.870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16.427.485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19.060.353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377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28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9112"/>
            <a:ext cx="8210798" cy="9296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INTERIOR Y SEGURIDAD PÚBLICA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55170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94AA1F9-3DCA-45EA-B886-DA79DAD157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741311"/>
              </p:ext>
            </p:extLst>
          </p:nvPr>
        </p:nvGraphicFramePr>
        <p:xfrm>
          <a:off x="414338" y="2007047"/>
          <a:ext cx="8201485" cy="2718096"/>
        </p:xfrm>
        <a:graphic>
          <a:graphicData uri="http://schemas.openxmlformats.org/drawingml/2006/table">
            <a:tbl>
              <a:tblPr/>
              <a:tblGrid>
                <a:gridCol w="766073">
                  <a:extLst>
                    <a:ext uri="{9D8B030D-6E8A-4147-A177-3AD203B41FA5}">
                      <a16:colId xmlns:a16="http://schemas.microsoft.com/office/drawing/2014/main" val="3012510314"/>
                    </a:ext>
                  </a:extLst>
                </a:gridCol>
                <a:gridCol w="2940368">
                  <a:extLst>
                    <a:ext uri="{9D8B030D-6E8A-4147-A177-3AD203B41FA5}">
                      <a16:colId xmlns:a16="http://schemas.microsoft.com/office/drawing/2014/main" val="1973070643"/>
                    </a:ext>
                  </a:extLst>
                </a:gridCol>
                <a:gridCol w="768889">
                  <a:extLst>
                    <a:ext uri="{9D8B030D-6E8A-4147-A177-3AD203B41FA5}">
                      <a16:colId xmlns:a16="http://schemas.microsoft.com/office/drawing/2014/main" val="1669015214"/>
                    </a:ext>
                  </a:extLst>
                </a:gridCol>
                <a:gridCol w="768889">
                  <a:extLst>
                    <a:ext uri="{9D8B030D-6E8A-4147-A177-3AD203B41FA5}">
                      <a16:colId xmlns:a16="http://schemas.microsoft.com/office/drawing/2014/main" val="3657370181"/>
                    </a:ext>
                  </a:extLst>
                </a:gridCol>
                <a:gridCol w="768889">
                  <a:extLst>
                    <a:ext uri="{9D8B030D-6E8A-4147-A177-3AD203B41FA5}">
                      <a16:colId xmlns:a16="http://schemas.microsoft.com/office/drawing/2014/main" val="4270251373"/>
                    </a:ext>
                  </a:extLst>
                </a:gridCol>
                <a:gridCol w="768889">
                  <a:extLst>
                    <a:ext uri="{9D8B030D-6E8A-4147-A177-3AD203B41FA5}">
                      <a16:colId xmlns:a16="http://schemas.microsoft.com/office/drawing/2014/main" val="4281163661"/>
                    </a:ext>
                  </a:extLst>
                </a:gridCol>
                <a:gridCol w="709744">
                  <a:extLst>
                    <a:ext uri="{9D8B030D-6E8A-4147-A177-3AD203B41FA5}">
                      <a16:colId xmlns:a16="http://schemas.microsoft.com/office/drawing/2014/main" val="2676690694"/>
                    </a:ext>
                  </a:extLst>
                </a:gridCol>
                <a:gridCol w="709744">
                  <a:extLst>
                    <a:ext uri="{9D8B030D-6E8A-4147-A177-3AD203B41FA5}">
                      <a16:colId xmlns:a16="http://schemas.microsoft.com/office/drawing/2014/main" val="578994681"/>
                    </a:ext>
                  </a:extLst>
                </a:gridCol>
              </a:tblGrid>
              <a:tr h="18617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49472"/>
                  </a:ext>
                </a:extLst>
              </a:tr>
              <a:tr h="29787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417160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3.270.614.019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3.318.285.238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47.671.219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759.004.711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7645460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1.309.617.239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1.309.238.438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-378.801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361.043.025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559428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242.378.137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242.818.713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440.576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27.795.617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025174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1.418.028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3.175.518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1.757.490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2.946.393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207,8%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834453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284.486.531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301.176.230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16.689.699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93.091.353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595230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7.402.397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7.402.397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2.567.508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143288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9.770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570.110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560.340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562.046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5752,8%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087791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65.600.313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75.697.856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10.097.543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9.969.900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951229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680.823.386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697.401.585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16.578.199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115.999.706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911375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12.180.998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12.180.998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-529.274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-4,3%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-4,3%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334366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638.639.605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593.363.645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-45.275.960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89.833.090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973202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28.057.615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70.496.660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42.439.045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55.725.347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198,6%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0163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9112"/>
            <a:ext cx="8210798" cy="9296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INTERIOR Y SEGURIDAD PÚBLICA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5170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2017 - 2018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1375A0D-70F9-4F0A-88E1-BB8C9C81A0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3" y="2122687"/>
            <a:ext cx="4113768" cy="2520282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7542CBB7-8F11-496D-94B5-04BE424382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8" y="2122687"/>
            <a:ext cx="4113768" cy="2520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05, Resumen por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68A1421-A3D4-4200-9B3F-C3091B5C85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082614"/>
              </p:ext>
            </p:extLst>
          </p:nvPr>
        </p:nvGraphicFramePr>
        <p:xfrm>
          <a:off x="414336" y="1695771"/>
          <a:ext cx="8201487" cy="3916770"/>
        </p:xfrm>
        <a:graphic>
          <a:graphicData uri="http://schemas.openxmlformats.org/drawingml/2006/table">
            <a:tbl>
              <a:tblPr/>
              <a:tblGrid>
                <a:gridCol w="372680">
                  <a:extLst>
                    <a:ext uri="{9D8B030D-6E8A-4147-A177-3AD203B41FA5}">
                      <a16:colId xmlns:a16="http://schemas.microsoft.com/office/drawing/2014/main" val="2445661077"/>
                    </a:ext>
                  </a:extLst>
                </a:gridCol>
                <a:gridCol w="372680">
                  <a:extLst>
                    <a:ext uri="{9D8B030D-6E8A-4147-A177-3AD203B41FA5}">
                      <a16:colId xmlns:a16="http://schemas.microsoft.com/office/drawing/2014/main" val="665275283"/>
                    </a:ext>
                  </a:extLst>
                </a:gridCol>
                <a:gridCol w="3474994">
                  <a:extLst>
                    <a:ext uri="{9D8B030D-6E8A-4147-A177-3AD203B41FA5}">
                      <a16:colId xmlns:a16="http://schemas.microsoft.com/office/drawing/2014/main" val="3062475275"/>
                    </a:ext>
                  </a:extLst>
                </a:gridCol>
                <a:gridCol w="694998">
                  <a:extLst>
                    <a:ext uri="{9D8B030D-6E8A-4147-A177-3AD203B41FA5}">
                      <a16:colId xmlns:a16="http://schemas.microsoft.com/office/drawing/2014/main" val="2001878581"/>
                    </a:ext>
                  </a:extLst>
                </a:gridCol>
                <a:gridCol w="694998">
                  <a:extLst>
                    <a:ext uri="{9D8B030D-6E8A-4147-A177-3AD203B41FA5}">
                      <a16:colId xmlns:a16="http://schemas.microsoft.com/office/drawing/2014/main" val="393122154"/>
                    </a:ext>
                  </a:extLst>
                </a:gridCol>
                <a:gridCol w="717661">
                  <a:extLst>
                    <a:ext uri="{9D8B030D-6E8A-4147-A177-3AD203B41FA5}">
                      <a16:colId xmlns:a16="http://schemas.microsoft.com/office/drawing/2014/main" val="2007530968"/>
                    </a:ext>
                  </a:extLst>
                </a:gridCol>
                <a:gridCol w="604347">
                  <a:extLst>
                    <a:ext uri="{9D8B030D-6E8A-4147-A177-3AD203B41FA5}">
                      <a16:colId xmlns:a16="http://schemas.microsoft.com/office/drawing/2014/main" val="404256562"/>
                    </a:ext>
                  </a:extLst>
                </a:gridCol>
                <a:gridCol w="604347">
                  <a:extLst>
                    <a:ext uri="{9D8B030D-6E8A-4147-A177-3AD203B41FA5}">
                      <a16:colId xmlns:a16="http://schemas.microsoft.com/office/drawing/2014/main" val="852891956"/>
                    </a:ext>
                  </a:extLst>
                </a:gridCol>
                <a:gridCol w="664782">
                  <a:extLst>
                    <a:ext uri="{9D8B030D-6E8A-4147-A177-3AD203B41FA5}">
                      <a16:colId xmlns:a16="http://schemas.microsoft.com/office/drawing/2014/main" val="952225454"/>
                    </a:ext>
                  </a:extLst>
                </a:gridCol>
              </a:tblGrid>
              <a:tr h="1531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099557"/>
                  </a:ext>
                </a:extLst>
              </a:tr>
              <a:tr h="3932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710889"/>
                  </a:ext>
                </a:extLst>
              </a:tr>
              <a:tr h="1531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Gobierno Interior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69.599.700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69.599.700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21.789.635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204666"/>
                  </a:ext>
                </a:extLst>
              </a:tr>
              <a:tr h="1531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Nacional de Emergencia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15.080.728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15.248.896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168.168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4.037.247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218758"/>
                  </a:ext>
                </a:extLst>
              </a:tr>
              <a:tr h="1531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603.423.125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602.886.582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-536.543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70.413.878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607567"/>
                  </a:ext>
                </a:extLst>
              </a:tr>
              <a:tr h="1531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 Desarrollo Regional y Administrativo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44.516.403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45.510.052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993.649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17.744.242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371186"/>
                  </a:ext>
                </a:extLst>
              </a:tr>
              <a:tr h="1531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Fortalecimiento de la Gestión Subnacional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8.670.842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9.088.887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418.045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872.520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313030"/>
                  </a:ext>
                </a:extLst>
              </a:tr>
              <a:tr h="1531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Programas de Desarrollo Local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182.961.999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198.789.617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15.827.618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44.719.567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517252"/>
                  </a:ext>
                </a:extLst>
              </a:tr>
              <a:tr h="1531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Transferencias a Gobiernos Regionales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170.508.876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153.969.764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-16.539.112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2.436.686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735080"/>
                  </a:ext>
                </a:extLst>
              </a:tr>
              <a:tr h="1531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Programas de Convergencia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196.765.005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196.765.005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4.640.863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740769"/>
                  </a:ext>
                </a:extLst>
              </a:tr>
              <a:tr h="1531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Nacional de Inteligencia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6.162.944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6.162.944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1.627.423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116049"/>
                  </a:ext>
                </a:extLst>
              </a:tr>
              <a:tr h="1531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36.831.736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38.349.285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1.517.549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10.558.352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2418185"/>
                  </a:ext>
                </a:extLst>
              </a:tr>
              <a:tr h="1531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 Prevención del Delito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32.836.372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34.309.245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1.472.873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9.684.815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742126"/>
                  </a:ext>
                </a:extLst>
              </a:tr>
              <a:tr h="1531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Centros Regionales de Atención y Orientación a Víctimas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3.995.364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4.040.040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44.676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873.537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755557"/>
                  </a:ext>
                </a:extLst>
              </a:tr>
              <a:tr h="1531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para Prevención y Rehabilitación Consumo de Drogas y Alcohol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65.992.862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65.992.862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15.484.410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8571"/>
                  </a:ext>
                </a:extLst>
              </a:tr>
              <a:tr h="1531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81.690.798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97.718.688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16.027.890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60.418.327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459510"/>
                  </a:ext>
                </a:extLst>
              </a:tr>
              <a:tr h="1531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del Interior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30.973.198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47.001.088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16.027.890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33.949.447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109,6%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58495"/>
                  </a:ext>
                </a:extLst>
              </a:tr>
              <a:tr h="1531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Red de Conectividad del Estado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5.466.729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5.466.729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781.697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9169240"/>
                  </a:ext>
                </a:extLst>
              </a:tr>
              <a:tr h="1531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Fondo Social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4.025.699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4.025.699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43.896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190906"/>
                  </a:ext>
                </a:extLst>
              </a:tr>
              <a:tr h="1531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Bomberos de Chile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41.225.172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41.225.172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25.643.287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875283"/>
                  </a:ext>
                </a:extLst>
              </a:tr>
              <a:tr h="1531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1.082.692.664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1.088.881.107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6.188.443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275.919.726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432849"/>
                  </a:ext>
                </a:extLst>
              </a:tr>
              <a:tr h="1531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de Carabineros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29.668.466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32.083.851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2.415.385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8.557.572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14485"/>
                  </a:ext>
                </a:extLst>
              </a:tr>
              <a:tr h="1531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Policía de Investigaciones de Chile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321.692.030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321.692.030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74.872.776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089198"/>
                  </a:ext>
                </a:extLst>
              </a:tr>
              <a:tr h="1531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 al 75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Gobiernos Regionales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1.050.665.041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1.135.723.548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85.058.507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271.482.127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285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01,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DE GOBIERNO INTERIOR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B5C1752-0B71-4E75-9289-E37F632FD5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69562"/>
              </p:ext>
            </p:extLst>
          </p:nvPr>
        </p:nvGraphicFramePr>
        <p:xfrm>
          <a:off x="414336" y="1911795"/>
          <a:ext cx="8210801" cy="3939964"/>
        </p:xfrm>
        <a:graphic>
          <a:graphicData uri="http://schemas.openxmlformats.org/drawingml/2006/table">
            <a:tbl>
              <a:tblPr/>
              <a:tblGrid>
                <a:gridCol w="250191">
                  <a:extLst>
                    <a:ext uri="{9D8B030D-6E8A-4147-A177-3AD203B41FA5}">
                      <a16:colId xmlns:a16="http://schemas.microsoft.com/office/drawing/2014/main" val="569113641"/>
                    </a:ext>
                  </a:extLst>
                </a:gridCol>
                <a:gridCol w="250191">
                  <a:extLst>
                    <a:ext uri="{9D8B030D-6E8A-4147-A177-3AD203B41FA5}">
                      <a16:colId xmlns:a16="http://schemas.microsoft.com/office/drawing/2014/main" val="2945642413"/>
                    </a:ext>
                  </a:extLst>
                </a:gridCol>
                <a:gridCol w="250191">
                  <a:extLst>
                    <a:ext uri="{9D8B030D-6E8A-4147-A177-3AD203B41FA5}">
                      <a16:colId xmlns:a16="http://schemas.microsoft.com/office/drawing/2014/main" val="1056383270"/>
                    </a:ext>
                  </a:extLst>
                </a:gridCol>
                <a:gridCol w="2968170">
                  <a:extLst>
                    <a:ext uri="{9D8B030D-6E8A-4147-A177-3AD203B41FA5}">
                      <a16:colId xmlns:a16="http://schemas.microsoft.com/office/drawing/2014/main" val="310854657"/>
                    </a:ext>
                  </a:extLst>
                </a:gridCol>
                <a:gridCol w="761944">
                  <a:extLst>
                    <a:ext uri="{9D8B030D-6E8A-4147-A177-3AD203B41FA5}">
                      <a16:colId xmlns:a16="http://schemas.microsoft.com/office/drawing/2014/main" val="4011715725"/>
                    </a:ext>
                  </a:extLst>
                </a:gridCol>
                <a:gridCol w="761944">
                  <a:extLst>
                    <a:ext uri="{9D8B030D-6E8A-4147-A177-3AD203B41FA5}">
                      <a16:colId xmlns:a16="http://schemas.microsoft.com/office/drawing/2014/main" val="3805039046"/>
                    </a:ext>
                  </a:extLst>
                </a:gridCol>
                <a:gridCol w="761944">
                  <a:extLst>
                    <a:ext uri="{9D8B030D-6E8A-4147-A177-3AD203B41FA5}">
                      <a16:colId xmlns:a16="http://schemas.microsoft.com/office/drawing/2014/main" val="140750652"/>
                    </a:ext>
                  </a:extLst>
                </a:gridCol>
                <a:gridCol w="682338">
                  <a:extLst>
                    <a:ext uri="{9D8B030D-6E8A-4147-A177-3AD203B41FA5}">
                      <a16:colId xmlns:a16="http://schemas.microsoft.com/office/drawing/2014/main" val="2122346850"/>
                    </a:ext>
                  </a:extLst>
                </a:gridCol>
                <a:gridCol w="784689">
                  <a:extLst>
                    <a:ext uri="{9D8B030D-6E8A-4147-A177-3AD203B41FA5}">
                      <a16:colId xmlns:a16="http://schemas.microsoft.com/office/drawing/2014/main" val="1436878383"/>
                    </a:ext>
                  </a:extLst>
                </a:gridCol>
                <a:gridCol w="739199">
                  <a:extLst>
                    <a:ext uri="{9D8B030D-6E8A-4147-A177-3AD203B41FA5}">
                      <a16:colId xmlns:a16="http://schemas.microsoft.com/office/drawing/2014/main" val="2382115566"/>
                    </a:ext>
                  </a:extLst>
                </a:gridCol>
              </a:tblGrid>
              <a:tr h="1558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3239846"/>
                  </a:ext>
                </a:extLst>
              </a:tr>
              <a:tr h="3991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706588"/>
                  </a:ext>
                </a:extLst>
              </a:tr>
              <a:tr h="1558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69.599.700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69.599.700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21.789.635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9480348"/>
                  </a:ext>
                </a:extLst>
              </a:tr>
              <a:tr h="155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32.806.012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32.806.012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8.254.874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559367"/>
                  </a:ext>
                </a:extLst>
              </a:tr>
              <a:tr h="155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6.576.256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6.576.256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953.996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42111"/>
                  </a:ext>
                </a:extLst>
              </a:tr>
              <a:tr h="155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618.981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6189810,0%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6189810,0%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250173"/>
                  </a:ext>
                </a:extLst>
              </a:tr>
              <a:tr h="155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532710"/>
                  </a:ext>
                </a:extLst>
              </a:tr>
              <a:tr h="155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618.981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522266"/>
                  </a:ext>
                </a:extLst>
              </a:tr>
              <a:tr h="155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10.881.383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10.881.383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2.012.800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241660"/>
                  </a:ext>
                </a:extLst>
              </a:tr>
              <a:tr h="155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301145"/>
                  </a:ext>
                </a:extLst>
              </a:tr>
              <a:tr h="155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Nacional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118472"/>
                  </a:ext>
                </a:extLst>
              </a:tr>
              <a:tr h="155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10.881.373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10.881.373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2.012.800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549014"/>
                  </a:ext>
                </a:extLst>
              </a:tr>
              <a:tr h="155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de Régimen  Interior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73623"/>
                  </a:ext>
                </a:extLst>
              </a:tr>
              <a:tr h="155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Complejos Fronterizos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7.127.511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7.127.511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1.558.152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220901"/>
                  </a:ext>
                </a:extLst>
              </a:tr>
              <a:tr h="155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a Migrantes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1.355.162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1.355.162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124.588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171295"/>
                  </a:ext>
                </a:extLst>
              </a:tr>
              <a:tr h="268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Coordinación, Orden Público y Gestión Territorial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1.952.688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1.952.688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309.098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545434"/>
                  </a:ext>
                </a:extLst>
              </a:tr>
              <a:tr h="155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Barrios Transitorios de Emergencias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446.002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446.002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20.962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955384"/>
                  </a:ext>
                </a:extLst>
              </a:tr>
              <a:tr h="155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383.110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383.110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6.211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946327"/>
                  </a:ext>
                </a:extLst>
              </a:tr>
              <a:tr h="155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146.008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146.008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983708"/>
                  </a:ext>
                </a:extLst>
              </a:tr>
              <a:tr h="155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27.231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27.231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799040"/>
                  </a:ext>
                </a:extLst>
              </a:tr>
              <a:tr h="155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24.745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24.745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825550"/>
                  </a:ext>
                </a:extLst>
              </a:tr>
              <a:tr h="155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135.859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135.859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5.783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408779"/>
                  </a:ext>
                </a:extLst>
              </a:tr>
              <a:tr h="155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49.267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49.267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245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01,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DE GOBIERNO INTERIOR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5D0DD36-BCAB-416B-B851-84F00150E0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200149"/>
              </p:ext>
            </p:extLst>
          </p:nvPr>
        </p:nvGraphicFramePr>
        <p:xfrm>
          <a:off x="414335" y="1914557"/>
          <a:ext cx="8210801" cy="2090510"/>
        </p:xfrm>
        <a:graphic>
          <a:graphicData uri="http://schemas.openxmlformats.org/drawingml/2006/table">
            <a:tbl>
              <a:tblPr/>
              <a:tblGrid>
                <a:gridCol w="250191">
                  <a:extLst>
                    <a:ext uri="{9D8B030D-6E8A-4147-A177-3AD203B41FA5}">
                      <a16:colId xmlns:a16="http://schemas.microsoft.com/office/drawing/2014/main" val="1513542727"/>
                    </a:ext>
                  </a:extLst>
                </a:gridCol>
                <a:gridCol w="250191">
                  <a:extLst>
                    <a:ext uri="{9D8B030D-6E8A-4147-A177-3AD203B41FA5}">
                      <a16:colId xmlns:a16="http://schemas.microsoft.com/office/drawing/2014/main" val="360993805"/>
                    </a:ext>
                  </a:extLst>
                </a:gridCol>
                <a:gridCol w="250191">
                  <a:extLst>
                    <a:ext uri="{9D8B030D-6E8A-4147-A177-3AD203B41FA5}">
                      <a16:colId xmlns:a16="http://schemas.microsoft.com/office/drawing/2014/main" val="1052126991"/>
                    </a:ext>
                  </a:extLst>
                </a:gridCol>
                <a:gridCol w="2968170">
                  <a:extLst>
                    <a:ext uri="{9D8B030D-6E8A-4147-A177-3AD203B41FA5}">
                      <a16:colId xmlns:a16="http://schemas.microsoft.com/office/drawing/2014/main" val="3912532115"/>
                    </a:ext>
                  </a:extLst>
                </a:gridCol>
                <a:gridCol w="761944">
                  <a:extLst>
                    <a:ext uri="{9D8B030D-6E8A-4147-A177-3AD203B41FA5}">
                      <a16:colId xmlns:a16="http://schemas.microsoft.com/office/drawing/2014/main" val="669115901"/>
                    </a:ext>
                  </a:extLst>
                </a:gridCol>
                <a:gridCol w="761944">
                  <a:extLst>
                    <a:ext uri="{9D8B030D-6E8A-4147-A177-3AD203B41FA5}">
                      <a16:colId xmlns:a16="http://schemas.microsoft.com/office/drawing/2014/main" val="3835983634"/>
                    </a:ext>
                  </a:extLst>
                </a:gridCol>
                <a:gridCol w="761944">
                  <a:extLst>
                    <a:ext uri="{9D8B030D-6E8A-4147-A177-3AD203B41FA5}">
                      <a16:colId xmlns:a16="http://schemas.microsoft.com/office/drawing/2014/main" val="524978750"/>
                    </a:ext>
                  </a:extLst>
                </a:gridCol>
                <a:gridCol w="682338">
                  <a:extLst>
                    <a:ext uri="{9D8B030D-6E8A-4147-A177-3AD203B41FA5}">
                      <a16:colId xmlns:a16="http://schemas.microsoft.com/office/drawing/2014/main" val="2945868798"/>
                    </a:ext>
                  </a:extLst>
                </a:gridCol>
                <a:gridCol w="784689">
                  <a:extLst>
                    <a:ext uri="{9D8B030D-6E8A-4147-A177-3AD203B41FA5}">
                      <a16:colId xmlns:a16="http://schemas.microsoft.com/office/drawing/2014/main" val="2996162903"/>
                    </a:ext>
                  </a:extLst>
                </a:gridCol>
                <a:gridCol w="739199">
                  <a:extLst>
                    <a:ext uri="{9D8B030D-6E8A-4147-A177-3AD203B41FA5}">
                      <a16:colId xmlns:a16="http://schemas.microsoft.com/office/drawing/2014/main" val="1842181974"/>
                    </a:ext>
                  </a:extLst>
                </a:gridCol>
              </a:tblGrid>
              <a:tr h="1642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+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7328776"/>
                  </a:ext>
                </a:extLst>
              </a:tr>
              <a:tr h="2832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481036"/>
                  </a:ext>
                </a:extLst>
              </a:tr>
              <a:tr h="164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4.479.032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4.479.032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11.872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76733"/>
                  </a:ext>
                </a:extLst>
              </a:tr>
              <a:tr h="164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4.479.032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4.479.032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11.872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66163"/>
                  </a:ext>
                </a:extLst>
              </a:tr>
              <a:tr h="164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430586"/>
                  </a:ext>
                </a:extLst>
              </a:tr>
              <a:tr h="164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737381"/>
                  </a:ext>
                </a:extLst>
              </a:tr>
              <a:tr h="164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14.473.887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14.473.887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7.336.487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357280"/>
                  </a:ext>
                </a:extLst>
              </a:tr>
              <a:tr h="164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14.473.887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14.473.887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7.336.487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252411"/>
                  </a:ext>
                </a:extLst>
              </a:tr>
              <a:tr h="164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 a Concesiones de Complejos Fronterizos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10.197.873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10.197.873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5.018.088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99663"/>
                  </a:ext>
                </a:extLst>
              </a:tr>
              <a:tr h="164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IVA  Concesiones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4.276.014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4.276.014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2.318.399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306647"/>
                  </a:ext>
                </a:extLst>
              </a:tr>
              <a:tr h="164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2.594.414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283476"/>
                  </a:ext>
                </a:extLst>
              </a:tr>
              <a:tr h="164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2.594.414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991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674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04,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OFICINA NACIONAL DE EMERGENCIA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F239E76-26EE-49D3-9A47-90880B6A5D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261681"/>
              </p:ext>
            </p:extLst>
          </p:nvPr>
        </p:nvGraphicFramePr>
        <p:xfrm>
          <a:off x="414335" y="1868116"/>
          <a:ext cx="8210799" cy="3812984"/>
        </p:xfrm>
        <a:graphic>
          <a:graphicData uri="http://schemas.openxmlformats.org/drawingml/2006/table">
            <a:tbl>
              <a:tblPr/>
              <a:tblGrid>
                <a:gridCol w="316670">
                  <a:extLst>
                    <a:ext uri="{9D8B030D-6E8A-4147-A177-3AD203B41FA5}">
                      <a16:colId xmlns:a16="http://schemas.microsoft.com/office/drawing/2014/main" val="1138354692"/>
                    </a:ext>
                  </a:extLst>
                </a:gridCol>
                <a:gridCol w="316670">
                  <a:extLst>
                    <a:ext uri="{9D8B030D-6E8A-4147-A177-3AD203B41FA5}">
                      <a16:colId xmlns:a16="http://schemas.microsoft.com/office/drawing/2014/main" val="3023315715"/>
                    </a:ext>
                  </a:extLst>
                </a:gridCol>
                <a:gridCol w="316670">
                  <a:extLst>
                    <a:ext uri="{9D8B030D-6E8A-4147-A177-3AD203B41FA5}">
                      <a16:colId xmlns:a16="http://schemas.microsoft.com/office/drawing/2014/main" val="3374096341"/>
                    </a:ext>
                  </a:extLst>
                </a:gridCol>
                <a:gridCol w="2951817">
                  <a:extLst>
                    <a:ext uri="{9D8B030D-6E8A-4147-A177-3AD203B41FA5}">
                      <a16:colId xmlns:a16="http://schemas.microsoft.com/office/drawing/2014/main" val="2021532030"/>
                    </a:ext>
                  </a:extLst>
                </a:gridCol>
                <a:gridCol w="757746">
                  <a:extLst>
                    <a:ext uri="{9D8B030D-6E8A-4147-A177-3AD203B41FA5}">
                      <a16:colId xmlns:a16="http://schemas.microsoft.com/office/drawing/2014/main" val="1575738868"/>
                    </a:ext>
                  </a:extLst>
                </a:gridCol>
                <a:gridCol w="757746">
                  <a:extLst>
                    <a:ext uri="{9D8B030D-6E8A-4147-A177-3AD203B41FA5}">
                      <a16:colId xmlns:a16="http://schemas.microsoft.com/office/drawing/2014/main" val="2913400088"/>
                    </a:ext>
                  </a:extLst>
                </a:gridCol>
                <a:gridCol w="757746">
                  <a:extLst>
                    <a:ext uri="{9D8B030D-6E8A-4147-A177-3AD203B41FA5}">
                      <a16:colId xmlns:a16="http://schemas.microsoft.com/office/drawing/2014/main" val="2214160543"/>
                    </a:ext>
                  </a:extLst>
                </a:gridCol>
                <a:gridCol w="678578">
                  <a:extLst>
                    <a:ext uri="{9D8B030D-6E8A-4147-A177-3AD203B41FA5}">
                      <a16:colId xmlns:a16="http://schemas.microsoft.com/office/drawing/2014/main" val="1830067853"/>
                    </a:ext>
                  </a:extLst>
                </a:gridCol>
                <a:gridCol w="678578">
                  <a:extLst>
                    <a:ext uri="{9D8B030D-6E8A-4147-A177-3AD203B41FA5}">
                      <a16:colId xmlns:a16="http://schemas.microsoft.com/office/drawing/2014/main" val="559347102"/>
                    </a:ext>
                  </a:extLst>
                </a:gridCol>
                <a:gridCol w="678578">
                  <a:extLst>
                    <a:ext uri="{9D8B030D-6E8A-4147-A177-3AD203B41FA5}">
                      <a16:colId xmlns:a16="http://schemas.microsoft.com/office/drawing/2014/main" val="580819949"/>
                    </a:ext>
                  </a:extLst>
                </a:gridCol>
              </a:tblGrid>
              <a:tr h="1629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90779"/>
                  </a:ext>
                </a:extLst>
              </a:tr>
              <a:tr h="5540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037319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15.080.728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15.248.896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168.168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4.037.247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447531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6.820.304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6.778.355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-41.949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1.895.608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590856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4.202.307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4.202.307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515.821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683985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210.117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210.117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179755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210.117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210.117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826054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3.629.688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3.629.688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1.532.893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080847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190.549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190.549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26.713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4971591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190.549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190.549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26.713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655200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265.528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265.528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48777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de Respaldo de Telecomunicaciones - Ejército de Chile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265.528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265.528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699975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3.173.611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3.173.611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1.506.180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71020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Capacitación en Protección Civil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369.779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369.779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76494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Universidad de Chile - Red Sismológica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2.803.832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2.803.832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1.500.000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8813990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428.429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428.429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92.925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227077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67.937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67.937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5241733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761657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177.383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226.604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49.221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4.917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3384147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21.001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87488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156.978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107.757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-49.221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85.365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052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3001</TotalTime>
  <Words>8321</Words>
  <Application>Microsoft Office PowerPoint</Application>
  <PresentationFormat>Presentación en pantalla (4:3)</PresentationFormat>
  <Paragraphs>4720</Paragraphs>
  <Slides>33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33</vt:i4>
      </vt:variant>
    </vt:vector>
  </HeadingPairs>
  <TitlesOfParts>
    <vt:vector size="41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 acumulada al mes de marzo de 2018 Partida 05: MINISTERIO DEL INTERIOR Y SEGURIDAD PÚBLICA</vt:lpstr>
      <vt:lpstr>Ejecución Presupuestaria de Gastos Ministerio del Interior y Seguridad Pública acumulada al mes de marzo de 2018 </vt:lpstr>
      <vt:lpstr>Ejecución Presupuestaria de Gastos Ministerio del Interior y Seguridad Pública acumulada al mes de marzo de 2018 </vt:lpstr>
      <vt:lpstr>Ejecución Presupuestaria de Gastos  MINISTERIO DEL INTERIOR Y SEGURIDAD PÚBLICA acumulada al mes de marzo de 2018 </vt:lpstr>
      <vt:lpstr>Ejecución Presupuestaria de Gastos  MINISTERIO DEL INTERIOR Y SEGURIDAD PÚBLICA acumulada al mes de marzo de 2018 </vt:lpstr>
      <vt:lpstr>Ejecución Presupuestaria de Gastos Partida 05, Resumen por Capítulos acumulada al mes de marzo de 2018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181</cp:revision>
  <cp:lastPrinted>2017-06-20T21:34:02Z</cp:lastPrinted>
  <dcterms:created xsi:type="dcterms:W3CDTF">2016-06-23T13:38:47Z</dcterms:created>
  <dcterms:modified xsi:type="dcterms:W3CDTF">2018-08-01T20:40:26Z</dcterms:modified>
</cp:coreProperties>
</file>