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27476E-EC8D-41D2-8989-FE9D02752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12562"/>
              </p:ext>
            </p:extLst>
          </p:nvPr>
        </p:nvGraphicFramePr>
        <p:xfrm>
          <a:off x="414336" y="1916831"/>
          <a:ext cx="8201487" cy="4458036"/>
        </p:xfrm>
        <a:graphic>
          <a:graphicData uri="http://schemas.openxmlformats.org/drawingml/2006/table">
            <a:tbl>
              <a:tblPr/>
              <a:tblGrid>
                <a:gridCol w="275680">
                  <a:extLst>
                    <a:ext uri="{9D8B030D-6E8A-4147-A177-3AD203B41FA5}">
                      <a16:colId xmlns:a16="http://schemas.microsoft.com/office/drawing/2014/main" val="1574153923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1929110721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2686530613"/>
                    </a:ext>
                  </a:extLst>
                </a:gridCol>
                <a:gridCol w="2998023">
                  <a:extLst>
                    <a:ext uri="{9D8B030D-6E8A-4147-A177-3AD203B41FA5}">
                      <a16:colId xmlns:a16="http://schemas.microsoft.com/office/drawing/2014/main" val="1679280432"/>
                    </a:ext>
                  </a:extLst>
                </a:gridCol>
                <a:gridCol w="769608">
                  <a:extLst>
                    <a:ext uri="{9D8B030D-6E8A-4147-A177-3AD203B41FA5}">
                      <a16:colId xmlns:a16="http://schemas.microsoft.com/office/drawing/2014/main" val="3248677582"/>
                    </a:ext>
                  </a:extLst>
                </a:gridCol>
                <a:gridCol w="769608">
                  <a:extLst>
                    <a:ext uri="{9D8B030D-6E8A-4147-A177-3AD203B41FA5}">
                      <a16:colId xmlns:a16="http://schemas.microsoft.com/office/drawing/2014/main" val="3555784133"/>
                    </a:ext>
                  </a:extLst>
                </a:gridCol>
                <a:gridCol w="769608">
                  <a:extLst>
                    <a:ext uri="{9D8B030D-6E8A-4147-A177-3AD203B41FA5}">
                      <a16:colId xmlns:a16="http://schemas.microsoft.com/office/drawing/2014/main" val="2694901191"/>
                    </a:ext>
                  </a:extLst>
                </a:gridCol>
                <a:gridCol w="689200">
                  <a:extLst>
                    <a:ext uri="{9D8B030D-6E8A-4147-A177-3AD203B41FA5}">
                      <a16:colId xmlns:a16="http://schemas.microsoft.com/office/drawing/2014/main" val="3014182064"/>
                    </a:ext>
                  </a:extLst>
                </a:gridCol>
                <a:gridCol w="689200">
                  <a:extLst>
                    <a:ext uri="{9D8B030D-6E8A-4147-A177-3AD203B41FA5}">
                      <a16:colId xmlns:a16="http://schemas.microsoft.com/office/drawing/2014/main" val="3469391992"/>
                    </a:ext>
                  </a:extLst>
                </a:gridCol>
                <a:gridCol w="689200">
                  <a:extLst>
                    <a:ext uri="{9D8B030D-6E8A-4147-A177-3AD203B41FA5}">
                      <a16:colId xmlns:a16="http://schemas.microsoft.com/office/drawing/2014/main" val="3807786530"/>
                    </a:ext>
                  </a:extLst>
                </a:gridCol>
              </a:tblGrid>
              <a:tr h="158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111802"/>
                  </a:ext>
                </a:extLst>
              </a:tr>
              <a:tr h="5394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5439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45.510.052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993.649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17.744.242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34879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13.604.210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-70.411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3.507.733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57858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2.901.645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414.770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442628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148.177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799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148.177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43277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510.976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5792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247.726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61.988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249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50832"/>
                  </a:ext>
                </a:extLst>
              </a:tr>
              <a:tr h="269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335442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241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891421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92039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97884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79929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95271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358269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43572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2219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28.001.930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13.570.810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1126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10.843.489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129273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2.091.591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976199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136.836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72185"/>
                  </a:ext>
                </a:extLst>
              </a:tr>
              <a:tr h="158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06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59DBAA-8855-47AB-A9CA-40EBD8668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58612"/>
              </p:ext>
            </p:extLst>
          </p:nvPr>
        </p:nvGraphicFramePr>
        <p:xfrm>
          <a:off x="414336" y="1934607"/>
          <a:ext cx="8201487" cy="3078574"/>
        </p:xfrm>
        <a:graphic>
          <a:graphicData uri="http://schemas.openxmlformats.org/drawingml/2006/table">
            <a:tbl>
              <a:tblPr/>
              <a:tblGrid>
                <a:gridCol w="275680">
                  <a:extLst>
                    <a:ext uri="{9D8B030D-6E8A-4147-A177-3AD203B41FA5}">
                      <a16:colId xmlns:a16="http://schemas.microsoft.com/office/drawing/2014/main" val="2554249505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864811210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2872374390"/>
                    </a:ext>
                  </a:extLst>
                </a:gridCol>
                <a:gridCol w="2998023">
                  <a:extLst>
                    <a:ext uri="{9D8B030D-6E8A-4147-A177-3AD203B41FA5}">
                      <a16:colId xmlns:a16="http://schemas.microsoft.com/office/drawing/2014/main" val="788275382"/>
                    </a:ext>
                  </a:extLst>
                </a:gridCol>
                <a:gridCol w="769607">
                  <a:extLst>
                    <a:ext uri="{9D8B030D-6E8A-4147-A177-3AD203B41FA5}">
                      <a16:colId xmlns:a16="http://schemas.microsoft.com/office/drawing/2014/main" val="2942119184"/>
                    </a:ext>
                  </a:extLst>
                </a:gridCol>
                <a:gridCol w="769607">
                  <a:extLst>
                    <a:ext uri="{9D8B030D-6E8A-4147-A177-3AD203B41FA5}">
                      <a16:colId xmlns:a16="http://schemas.microsoft.com/office/drawing/2014/main" val="3865028928"/>
                    </a:ext>
                  </a:extLst>
                </a:gridCol>
                <a:gridCol w="769607">
                  <a:extLst>
                    <a:ext uri="{9D8B030D-6E8A-4147-A177-3AD203B41FA5}">
                      <a16:colId xmlns:a16="http://schemas.microsoft.com/office/drawing/2014/main" val="1662089367"/>
                    </a:ext>
                  </a:extLst>
                </a:gridCol>
                <a:gridCol w="689201">
                  <a:extLst>
                    <a:ext uri="{9D8B030D-6E8A-4147-A177-3AD203B41FA5}">
                      <a16:colId xmlns:a16="http://schemas.microsoft.com/office/drawing/2014/main" val="1844519359"/>
                    </a:ext>
                  </a:extLst>
                </a:gridCol>
                <a:gridCol w="689201">
                  <a:extLst>
                    <a:ext uri="{9D8B030D-6E8A-4147-A177-3AD203B41FA5}">
                      <a16:colId xmlns:a16="http://schemas.microsoft.com/office/drawing/2014/main" val="4110766377"/>
                    </a:ext>
                  </a:extLst>
                </a:gridCol>
                <a:gridCol w="689201">
                  <a:extLst>
                    <a:ext uri="{9D8B030D-6E8A-4147-A177-3AD203B41FA5}">
                      <a16:colId xmlns:a16="http://schemas.microsoft.com/office/drawing/2014/main" val="3705038616"/>
                    </a:ext>
                  </a:extLst>
                </a:gridCol>
              </a:tblGrid>
              <a:tr h="1700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069576"/>
                  </a:ext>
                </a:extLst>
              </a:tr>
              <a:tr h="578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270264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01633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401.498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343307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401.498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158123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104675"/>
                  </a:ext>
                </a:extLst>
              </a:tr>
              <a:tr h="290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115555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215.306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47892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90885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315973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51.977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63590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51.977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2191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51.977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34565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97258"/>
                  </a:ext>
                </a:extLst>
              </a:tr>
              <a:tr h="170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DESARROLLO LOCAL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795AA8-2EA8-408F-938D-EBB79C1E0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056317"/>
              </p:ext>
            </p:extLst>
          </p:nvPr>
        </p:nvGraphicFramePr>
        <p:xfrm>
          <a:off x="414336" y="1915892"/>
          <a:ext cx="8210798" cy="3745361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70544627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3613221037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036760670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425212668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34715702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319197462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494333774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955641001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93283043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847193944"/>
                    </a:ext>
                  </a:extLst>
                </a:gridCol>
              </a:tblGrid>
              <a:tr h="170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881703"/>
                  </a:ext>
                </a:extLst>
              </a:tr>
              <a:tr h="27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625898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198.789.617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15.827.618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44.719.567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26558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23.154.464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026846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23.154.464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87490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23.066.321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335249"/>
                  </a:ext>
                </a:extLst>
              </a:tr>
              <a:tr h="272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88.143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57807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26064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10248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0623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108.069.180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7.477.115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11.693.912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56339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108.069.180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7.477.115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11.693.912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97441"/>
                  </a:ext>
                </a:extLst>
              </a:tr>
              <a:tr h="272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40.464.398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3.656.834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5.501.989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434649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27.117.101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3.820.281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3.348.746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930014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1.496.488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14925"/>
                  </a:ext>
                </a:extLst>
              </a:tr>
              <a:tr h="272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44316"/>
                  </a:ext>
                </a:extLst>
              </a:tr>
              <a:tr h="272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1.346.689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840938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8.327.341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832734,1%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741941"/>
                  </a:ext>
                </a:extLst>
              </a:tr>
              <a:tr h="170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8.327.341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832734,1%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6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45D64A-F92D-46C8-BBFD-96D830DBC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059916"/>
              </p:ext>
            </p:extLst>
          </p:nvPr>
        </p:nvGraphicFramePr>
        <p:xfrm>
          <a:off x="414337" y="1825622"/>
          <a:ext cx="8210797" cy="4530740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504822932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975545533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21397467"/>
                    </a:ext>
                  </a:extLst>
                </a:gridCol>
                <a:gridCol w="3001423">
                  <a:extLst>
                    <a:ext uri="{9D8B030D-6E8A-4147-A177-3AD203B41FA5}">
                      <a16:colId xmlns:a16="http://schemas.microsoft.com/office/drawing/2014/main" val="50146193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188836860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197022207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518072117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3353459302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4026661489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432019539"/>
                    </a:ext>
                  </a:extLst>
                </a:gridCol>
              </a:tblGrid>
              <a:tr h="1283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81849"/>
                  </a:ext>
                </a:extLst>
              </a:tr>
              <a:tr h="436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354608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153.969.764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2.436.686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540089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2.436.686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47017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2.436.686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09919"/>
                  </a:ext>
                </a:extLst>
              </a:tr>
              <a:tr h="121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7909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2.436.686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99081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258938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31152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908369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089141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46203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532899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09225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610421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145.710.700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-24.798.176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028764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50.655.661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22.403.204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79385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3.597.771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2.058.771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13903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3.000.119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948.119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75408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2.380.901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1.406.201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44143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5.016.030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717684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4.702.629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2.035.029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51628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1.737.753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1.327.353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191533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1.460.768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691.268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226061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6.598.555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2.866.993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55415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5.752.778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3.187.778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85454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4.583.693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2.018.693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68484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07928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515.610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27699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4.739.028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1.148.028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714998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1.258.731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268189"/>
                  </a:ext>
                </a:extLst>
              </a:tr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343280"/>
                  </a:ext>
                </a:extLst>
              </a:tr>
              <a:tr h="121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44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EB48AD-534B-4029-BDDC-2289A74AE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15835"/>
              </p:ext>
            </p:extLst>
          </p:nvPr>
        </p:nvGraphicFramePr>
        <p:xfrm>
          <a:off x="408352" y="1915892"/>
          <a:ext cx="8210798" cy="2087656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346746850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345789044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162394777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1547371878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17993691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42371476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11422014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689370933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2442588459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662266334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24379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2653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95.055.039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-47.201.380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3817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43.220.236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-7.214.684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548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1.893.043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-2.312.918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521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3.860.669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-3.979.549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7057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1.395.066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-1.044.380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0300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6.564.815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-6.564.817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00937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2.347.131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-2.782.869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39827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26.788.868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74212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08649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4.711.518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-6.763.051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5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70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DE CONVERGENCIA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61FC7C-7473-47E0-9047-EB2AF77AF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8808"/>
              </p:ext>
            </p:extLst>
          </p:nvPr>
        </p:nvGraphicFramePr>
        <p:xfrm>
          <a:off x="414335" y="1916832"/>
          <a:ext cx="8196148" cy="3578839"/>
        </p:xfrm>
        <a:graphic>
          <a:graphicData uri="http://schemas.openxmlformats.org/drawingml/2006/table">
            <a:tbl>
              <a:tblPr/>
              <a:tblGrid>
                <a:gridCol w="275501">
                  <a:extLst>
                    <a:ext uri="{9D8B030D-6E8A-4147-A177-3AD203B41FA5}">
                      <a16:colId xmlns:a16="http://schemas.microsoft.com/office/drawing/2014/main" val="422287838"/>
                    </a:ext>
                  </a:extLst>
                </a:gridCol>
                <a:gridCol w="275501">
                  <a:extLst>
                    <a:ext uri="{9D8B030D-6E8A-4147-A177-3AD203B41FA5}">
                      <a16:colId xmlns:a16="http://schemas.microsoft.com/office/drawing/2014/main" val="1285520700"/>
                    </a:ext>
                  </a:extLst>
                </a:gridCol>
                <a:gridCol w="275501">
                  <a:extLst>
                    <a:ext uri="{9D8B030D-6E8A-4147-A177-3AD203B41FA5}">
                      <a16:colId xmlns:a16="http://schemas.microsoft.com/office/drawing/2014/main" val="587178608"/>
                    </a:ext>
                  </a:extLst>
                </a:gridCol>
                <a:gridCol w="2996071">
                  <a:extLst>
                    <a:ext uri="{9D8B030D-6E8A-4147-A177-3AD203B41FA5}">
                      <a16:colId xmlns:a16="http://schemas.microsoft.com/office/drawing/2014/main" val="2687730199"/>
                    </a:ext>
                  </a:extLst>
                </a:gridCol>
                <a:gridCol w="769106">
                  <a:extLst>
                    <a:ext uri="{9D8B030D-6E8A-4147-A177-3AD203B41FA5}">
                      <a16:colId xmlns:a16="http://schemas.microsoft.com/office/drawing/2014/main" val="2112454132"/>
                    </a:ext>
                  </a:extLst>
                </a:gridCol>
                <a:gridCol w="769106">
                  <a:extLst>
                    <a:ext uri="{9D8B030D-6E8A-4147-A177-3AD203B41FA5}">
                      <a16:colId xmlns:a16="http://schemas.microsoft.com/office/drawing/2014/main" val="379148648"/>
                    </a:ext>
                  </a:extLst>
                </a:gridCol>
                <a:gridCol w="769106">
                  <a:extLst>
                    <a:ext uri="{9D8B030D-6E8A-4147-A177-3AD203B41FA5}">
                      <a16:colId xmlns:a16="http://schemas.microsoft.com/office/drawing/2014/main" val="1803141734"/>
                    </a:ext>
                  </a:extLst>
                </a:gridCol>
                <a:gridCol w="688752">
                  <a:extLst>
                    <a:ext uri="{9D8B030D-6E8A-4147-A177-3AD203B41FA5}">
                      <a16:colId xmlns:a16="http://schemas.microsoft.com/office/drawing/2014/main" val="2059096215"/>
                    </a:ext>
                  </a:extLst>
                </a:gridCol>
                <a:gridCol w="688752">
                  <a:extLst>
                    <a:ext uri="{9D8B030D-6E8A-4147-A177-3AD203B41FA5}">
                      <a16:colId xmlns:a16="http://schemas.microsoft.com/office/drawing/2014/main" val="991620845"/>
                    </a:ext>
                  </a:extLst>
                </a:gridCol>
                <a:gridCol w="688752">
                  <a:extLst>
                    <a:ext uri="{9D8B030D-6E8A-4147-A177-3AD203B41FA5}">
                      <a16:colId xmlns:a16="http://schemas.microsoft.com/office/drawing/2014/main" val="3143453392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62286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4353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7557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49951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146.870.254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6424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38999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771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4358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4068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8789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2745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39006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11.394.278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7.903.054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10346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733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21.954.441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16.325.960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83832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4411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970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11.552.901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30536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49.894.751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792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5563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3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1002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NACIONAL DE INTELIGENCIA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A7A018-DBB5-4DED-A21F-0E94A8732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60095"/>
              </p:ext>
            </p:extLst>
          </p:nvPr>
        </p:nvGraphicFramePr>
        <p:xfrm>
          <a:off x="472935" y="1895010"/>
          <a:ext cx="8210796" cy="1913930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:a16="http://schemas.microsoft.com/office/drawing/2014/main" val="2636037778"/>
                    </a:ext>
                  </a:extLst>
                </a:gridCol>
                <a:gridCol w="286290">
                  <a:extLst>
                    <a:ext uri="{9D8B030D-6E8A-4147-A177-3AD203B41FA5}">
                      <a16:colId xmlns:a16="http://schemas.microsoft.com/office/drawing/2014/main" val="1151865389"/>
                    </a:ext>
                  </a:extLst>
                </a:gridCol>
                <a:gridCol w="286290">
                  <a:extLst>
                    <a:ext uri="{9D8B030D-6E8A-4147-A177-3AD203B41FA5}">
                      <a16:colId xmlns:a16="http://schemas.microsoft.com/office/drawing/2014/main" val="24383811"/>
                    </a:ext>
                  </a:extLst>
                </a:gridCol>
                <a:gridCol w="2988867">
                  <a:extLst>
                    <a:ext uri="{9D8B030D-6E8A-4147-A177-3AD203B41FA5}">
                      <a16:colId xmlns:a16="http://schemas.microsoft.com/office/drawing/2014/main" val="66295279"/>
                    </a:ext>
                  </a:extLst>
                </a:gridCol>
                <a:gridCol w="767257">
                  <a:extLst>
                    <a:ext uri="{9D8B030D-6E8A-4147-A177-3AD203B41FA5}">
                      <a16:colId xmlns:a16="http://schemas.microsoft.com/office/drawing/2014/main" val="2306334648"/>
                    </a:ext>
                  </a:extLst>
                </a:gridCol>
                <a:gridCol w="767257">
                  <a:extLst>
                    <a:ext uri="{9D8B030D-6E8A-4147-A177-3AD203B41FA5}">
                      <a16:colId xmlns:a16="http://schemas.microsoft.com/office/drawing/2014/main" val="1930131533"/>
                    </a:ext>
                  </a:extLst>
                </a:gridCol>
                <a:gridCol w="767257">
                  <a:extLst>
                    <a:ext uri="{9D8B030D-6E8A-4147-A177-3AD203B41FA5}">
                      <a16:colId xmlns:a16="http://schemas.microsoft.com/office/drawing/2014/main" val="3907176364"/>
                    </a:ext>
                  </a:extLst>
                </a:gridCol>
                <a:gridCol w="687096">
                  <a:extLst>
                    <a:ext uri="{9D8B030D-6E8A-4147-A177-3AD203B41FA5}">
                      <a16:colId xmlns:a16="http://schemas.microsoft.com/office/drawing/2014/main" val="2376843199"/>
                    </a:ext>
                  </a:extLst>
                </a:gridCol>
                <a:gridCol w="687096">
                  <a:extLst>
                    <a:ext uri="{9D8B030D-6E8A-4147-A177-3AD203B41FA5}">
                      <a16:colId xmlns:a16="http://schemas.microsoft.com/office/drawing/2014/main" val="997475856"/>
                    </a:ext>
                  </a:extLst>
                </a:gridCol>
                <a:gridCol w="687096">
                  <a:extLst>
                    <a:ext uri="{9D8B030D-6E8A-4147-A177-3AD203B41FA5}">
                      <a16:colId xmlns:a16="http://schemas.microsoft.com/office/drawing/2014/main" val="25365165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89466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3749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1.627.423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53502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1.329.332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7801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218.724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4718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79.367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7382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79.367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25745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38032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7900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13926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75648C-1F87-48C5-8D2C-74DAF41F9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4331"/>
              </p:ext>
            </p:extLst>
          </p:nvPr>
        </p:nvGraphicFramePr>
        <p:xfrm>
          <a:off x="414336" y="1919409"/>
          <a:ext cx="8210797" cy="3614264"/>
        </p:xfrm>
        <a:graphic>
          <a:graphicData uri="http://schemas.openxmlformats.org/drawingml/2006/table">
            <a:tbl>
              <a:tblPr/>
              <a:tblGrid>
                <a:gridCol w="243799">
                  <a:extLst>
                    <a:ext uri="{9D8B030D-6E8A-4147-A177-3AD203B41FA5}">
                      <a16:colId xmlns:a16="http://schemas.microsoft.com/office/drawing/2014/main" val="1382813070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3247469846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1349442005"/>
                    </a:ext>
                  </a:extLst>
                </a:gridCol>
                <a:gridCol w="3030072">
                  <a:extLst>
                    <a:ext uri="{9D8B030D-6E8A-4147-A177-3AD203B41FA5}">
                      <a16:colId xmlns:a16="http://schemas.microsoft.com/office/drawing/2014/main" val="1428897803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2377959626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171183182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3489070113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902433530"/>
                    </a:ext>
                  </a:extLst>
                </a:gridCol>
                <a:gridCol w="722690">
                  <a:extLst>
                    <a:ext uri="{9D8B030D-6E8A-4147-A177-3AD203B41FA5}">
                      <a16:colId xmlns:a16="http://schemas.microsoft.com/office/drawing/2014/main" val="694019147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272803670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315763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5845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9.684.815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96937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2.324.039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54394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180.407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6649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7.180.369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1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74351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09865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7.180.369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491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en Seguridad Ciudadana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5.887.495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6420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436.511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2785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856.363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0092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36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61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23894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90926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28601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95962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6838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01667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47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0CE0AD-2456-4D2E-925A-BF9D382E8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66935"/>
              </p:ext>
            </p:extLst>
          </p:nvPr>
        </p:nvGraphicFramePr>
        <p:xfrm>
          <a:off x="414336" y="1918272"/>
          <a:ext cx="8201488" cy="2108321"/>
        </p:xfrm>
        <a:graphic>
          <a:graphicData uri="http://schemas.openxmlformats.org/drawingml/2006/table">
            <a:tbl>
              <a:tblPr/>
              <a:tblGrid>
                <a:gridCol w="243523">
                  <a:extLst>
                    <a:ext uri="{9D8B030D-6E8A-4147-A177-3AD203B41FA5}">
                      <a16:colId xmlns:a16="http://schemas.microsoft.com/office/drawing/2014/main" val="1492087359"/>
                    </a:ext>
                  </a:extLst>
                </a:gridCol>
                <a:gridCol w="243523">
                  <a:extLst>
                    <a:ext uri="{9D8B030D-6E8A-4147-A177-3AD203B41FA5}">
                      <a16:colId xmlns:a16="http://schemas.microsoft.com/office/drawing/2014/main" val="1522536818"/>
                    </a:ext>
                  </a:extLst>
                </a:gridCol>
                <a:gridCol w="243523">
                  <a:extLst>
                    <a:ext uri="{9D8B030D-6E8A-4147-A177-3AD203B41FA5}">
                      <a16:colId xmlns:a16="http://schemas.microsoft.com/office/drawing/2014/main" val="4272481333"/>
                    </a:ext>
                  </a:extLst>
                </a:gridCol>
                <a:gridCol w="3026636">
                  <a:extLst>
                    <a:ext uri="{9D8B030D-6E8A-4147-A177-3AD203B41FA5}">
                      <a16:colId xmlns:a16="http://schemas.microsoft.com/office/drawing/2014/main" val="352005993"/>
                    </a:ext>
                  </a:extLst>
                </a:gridCol>
                <a:gridCol w="776952">
                  <a:extLst>
                    <a:ext uri="{9D8B030D-6E8A-4147-A177-3AD203B41FA5}">
                      <a16:colId xmlns:a16="http://schemas.microsoft.com/office/drawing/2014/main" val="2504022180"/>
                    </a:ext>
                  </a:extLst>
                </a:gridCol>
                <a:gridCol w="776952">
                  <a:extLst>
                    <a:ext uri="{9D8B030D-6E8A-4147-A177-3AD203B41FA5}">
                      <a16:colId xmlns:a16="http://schemas.microsoft.com/office/drawing/2014/main" val="364974346"/>
                    </a:ext>
                  </a:extLst>
                </a:gridCol>
                <a:gridCol w="776952">
                  <a:extLst>
                    <a:ext uri="{9D8B030D-6E8A-4147-A177-3AD203B41FA5}">
                      <a16:colId xmlns:a16="http://schemas.microsoft.com/office/drawing/2014/main" val="4166384379"/>
                    </a:ext>
                  </a:extLst>
                </a:gridCol>
                <a:gridCol w="695778">
                  <a:extLst>
                    <a:ext uri="{9D8B030D-6E8A-4147-A177-3AD203B41FA5}">
                      <a16:colId xmlns:a16="http://schemas.microsoft.com/office/drawing/2014/main" val="3762390638"/>
                    </a:ext>
                  </a:extLst>
                </a:gridCol>
                <a:gridCol w="721871">
                  <a:extLst>
                    <a:ext uri="{9D8B030D-6E8A-4147-A177-3AD203B41FA5}">
                      <a16:colId xmlns:a16="http://schemas.microsoft.com/office/drawing/2014/main" val="3290838519"/>
                    </a:ext>
                  </a:extLst>
                </a:gridCol>
                <a:gridCol w="695778">
                  <a:extLst>
                    <a:ext uri="{9D8B030D-6E8A-4147-A177-3AD203B41FA5}">
                      <a16:colId xmlns:a16="http://schemas.microsoft.com/office/drawing/2014/main" val="3667449661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366297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8461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873.537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2742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624.853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4487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247.648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7875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1559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2168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8096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39776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36575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86271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6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DF07E2-5732-4EDC-BFE9-070668A7E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11823"/>
              </p:ext>
            </p:extLst>
          </p:nvPr>
        </p:nvGraphicFramePr>
        <p:xfrm>
          <a:off x="414336" y="1957900"/>
          <a:ext cx="8210798" cy="3578839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82243210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030635579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056736956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1322338098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17357818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4260415457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50145023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849785236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570629941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661639209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76819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3012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15.484.410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6811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2.212.725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48743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435.419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358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12.833.359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935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8065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76271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12.833.359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5890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6.358.031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3814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2.266.842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12411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0905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3.788.432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79995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371.332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0241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58275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3713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2711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61139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18885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833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003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</a:t>
            </a:r>
            <a:r>
              <a:rPr lang="es-CL" sz="1600" b="1" dirty="0">
                <a:latin typeface="+mn-lt"/>
              </a:rPr>
              <a:t>$3.270.614 millones</a:t>
            </a:r>
            <a:r>
              <a:rPr lang="es-CL" sz="1600" dirty="0">
                <a:latin typeface="+mn-lt"/>
              </a:rPr>
              <a:t>, de los cuales un 40% se destina a gastos en personal, un 21% a iniciativas de inversión, un 20%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marzo ascendió a </a:t>
            </a:r>
            <a:r>
              <a:rPr lang="es-CL" sz="1600" b="1" dirty="0">
                <a:latin typeface="+mn-lt"/>
              </a:rPr>
              <a:t>$280.757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8,6%</a:t>
            </a:r>
            <a:r>
              <a:rPr lang="es-CL" sz="1600" dirty="0">
                <a:latin typeface="+mn-lt"/>
              </a:rPr>
              <a:t> respecto de la ley inicial, igual al gasto </a:t>
            </a:r>
            <a:r>
              <a:rPr lang="es-CL" sz="1600" dirty="0"/>
              <a:t>registrado </a:t>
            </a:r>
            <a:r>
              <a:rPr lang="es-CL" sz="1600" dirty="0">
                <a:latin typeface="+mn-lt"/>
              </a:rPr>
              <a:t>al mismo mes del año 2017.  La ejecución acumulada </a:t>
            </a:r>
            <a:r>
              <a:rPr lang="es-CL" sz="1600" dirty="0"/>
              <a:t>al primer trimestre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$759.005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22,9%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23,2%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 aumento consolidado del </a:t>
            </a:r>
            <a:r>
              <a:rPr lang="es-CL" sz="1600" b="1" dirty="0"/>
              <a:t>$47.671 millones</a:t>
            </a:r>
            <a:r>
              <a:rPr lang="es-CL" sz="1600" dirty="0"/>
              <a:t>.  Lo que se traduce en incrementos en la mayoría de sus subtítulos, destacando por su monto los subtítulos 34 “Servicio de la Deuda”, con $42.439 millones; 24 “Transferencias Corrientes”, con $16.689 millones; 31 “Iniciativas de inversión”, con $16.578 millones; y,  el subtítulo 29 “Adquisición de Activos No Financieros”, con $10.097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Mientras que “transferencia de capital” y “Gastos en Personal” son los subtítulos que presentan reducciones en su presupuesto con un </a:t>
            </a:r>
            <a:r>
              <a:rPr lang="es-CL" sz="1600" b="1" dirty="0"/>
              <a:t>7,1%</a:t>
            </a:r>
            <a:r>
              <a:rPr lang="es-CL" sz="1600" dirty="0"/>
              <a:t> ($45.276 millones) y </a:t>
            </a:r>
            <a:r>
              <a:rPr lang="es-CL" sz="1600" b="1" dirty="0"/>
              <a:t>0,03%</a:t>
            </a:r>
            <a:r>
              <a:rPr lang="es-CL" sz="1600" dirty="0"/>
              <a:t> ($378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C42AAA-4020-4927-9672-F2B1B24B8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30766"/>
              </p:ext>
            </p:extLst>
          </p:nvPr>
        </p:nvGraphicFramePr>
        <p:xfrm>
          <a:off x="414336" y="1912432"/>
          <a:ext cx="8201488" cy="3992038"/>
        </p:xfrm>
        <a:graphic>
          <a:graphicData uri="http://schemas.openxmlformats.org/drawingml/2006/table">
            <a:tbl>
              <a:tblPr/>
              <a:tblGrid>
                <a:gridCol w="292508">
                  <a:extLst>
                    <a:ext uri="{9D8B030D-6E8A-4147-A177-3AD203B41FA5}">
                      <a16:colId xmlns:a16="http://schemas.microsoft.com/office/drawing/2014/main" val="2983920032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3653641048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1563567856"/>
                    </a:ext>
                  </a:extLst>
                </a:gridCol>
                <a:gridCol w="2936335">
                  <a:extLst>
                    <a:ext uri="{9D8B030D-6E8A-4147-A177-3AD203B41FA5}">
                      <a16:colId xmlns:a16="http://schemas.microsoft.com/office/drawing/2014/main" val="1414256534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073511089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2027165083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4231156882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1117335173"/>
                    </a:ext>
                  </a:extLst>
                </a:gridCol>
                <a:gridCol w="776273">
                  <a:extLst>
                    <a:ext uri="{9D8B030D-6E8A-4147-A177-3AD203B41FA5}">
                      <a16:colId xmlns:a16="http://schemas.microsoft.com/office/drawing/2014/main" val="2089139434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4104693771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79990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0897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47.001.088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33.949.447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19017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3.870.610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95477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661.083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632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0402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2699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25.950.585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25.536.912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343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770.371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0694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769.148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04249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2293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8620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96370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0604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21.596.086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23.709.279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17849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15.883.376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22.467.991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224679910,0%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9045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284.719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7678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216.137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65243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690.923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820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023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326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48253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492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97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4F4287E-FAF4-419F-B41B-6CFBEFB72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94725"/>
              </p:ext>
            </p:extLst>
          </p:nvPr>
        </p:nvGraphicFramePr>
        <p:xfrm>
          <a:off x="417178" y="1916832"/>
          <a:ext cx="8198648" cy="2791180"/>
        </p:xfrm>
        <a:graphic>
          <a:graphicData uri="http://schemas.openxmlformats.org/drawingml/2006/table">
            <a:tbl>
              <a:tblPr/>
              <a:tblGrid>
                <a:gridCol w="292407">
                  <a:extLst>
                    <a:ext uri="{9D8B030D-6E8A-4147-A177-3AD203B41FA5}">
                      <a16:colId xmlns:a16="http://schemas.microsoft.com/office/drawing/2014/main" val="4026554788"/>
                    </a:ext>
                  </a:extLst>
                </a:gridCol>
                <a:gridCol w="292407">
                  <a:extLst>
                    <a:ext uri="{9D8B030D-6E8A-4147-A177-3AD203B41FA5}">
                      <a16:colId xmlns:a16="http://schemas.microsoft.com/office/drawing/2014/main" val="1813871834"/>
                    </a:ext>
                  </a:extLst>
                </a:gridCol>
                <a:gridCol w="292407">
                  <a:extLst>
                    <a:ext uri="{9D8B030D-6E8A-4147-A177-3AD203B41FA5}">
                      <a16:colId xmlns:a16="http://schemas.microsoft.com/office/drawing/2014/main" val="3868563626"/>
                    </a:ext>
                  </a:extLst>
                </a:gridCol>
                <a:gridCol w="2935318">
                  <a:extLst>
                    <a:ext uri="{9D8B030D-6E8A-4147-A177-3AD203B41FA5}">
                      <a16:colId xmlns:a16="http://schemas.microsoft.com/office/drawing/2014/main" val="3717460428"/>
                    </a:ext>
                  </a:extLst>
                </a:gridCol>
                <a:gridCol w="753511">
                  <a:extLst>
                    <a:ext uri="{9D8B030D-6E8A-4147-A177-3AD203B41FA5}">
                      <a16:colId xmlns:a16="http://schemas.microsoft.com/office/drawing/2014/main" val="1154802958"/>
                    </a:ext>
                  </a:extLst>
                </a:gridCol>
                <a:gridCol w="753511">
                  <a:extLst>
                    <a:ext uri="{9D8B030D-6E8A-4147-A177-3AD203B41FA5}">
                      <a16:colId xmlns:a16="http://schemas.microsoft.com/office/drawing/2014/main" val="3903844597"/>
                    </a:ext>
                  </a:extLst>
                </a:gridCol>
                <a:gridCol w="753511">
                  <a:extLst>
                    <a:ext uri="{9D8B030D-6E8A-4147-A177-3AD203B41FA5}">
                      <a16:colId xmlns:a16="http://schemas.microsoft.com/office/drawing/2014/main" val="839339948"/>
                    </a:ext>
                  </a:extLst>
                </a:gridCol>
                <a:gridCol w="674786">
                  <a:extLst>
                    <a:ext uri="{9D8B030D-6E8A-4147-A177-3AD203B41FA5}">
                      <a16:colId xmlns:a16="http://schemas.microsoft.com/office/drawing/2014/main" val="355389698"/>
                    </a:ext>
                  </a:extLst>
                </a:gridCol>
                <a:gridCol w="776004">
                  <a:extLst>
                    <a:ext uri="{9D8B030D-6E8A-4147-A177-3AD203B41FA5}">
                      <a16:colId xmlns:a16="http://schemas.microsoft.com/office/drawing/2014/main" val="3765031459"/>
                    </a:ext>
                  </a:extLst>
                </a:gridCol>
                <a:gridCol w="674786">
                  <a:extLst>
                    <a:ext uri="{9D8B030D-6E8A-4147-A177-3AD203B41FA5}">
                      <a16:colId xmlns:a16="http://schemas.microsoft.com/office/drawing/2014/main" val="3940950872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63008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28828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822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8705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2344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1941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50536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5475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2.953.972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2.182.892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3256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7059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42148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86355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729.819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7298190,0%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70374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729.819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7298190,0%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0301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9244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5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CONECTIVIDAD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0C537A-0B76-49B3-B1CE-EFEFD7739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98733"/>
              </p:ext>
            </p:extLst>
          </p:nvPr>
        </p:nvGraphicFramePr>
        <p:xfrm>
          <a:off x="414336" y="1988840"/>
          <a:ext cx="8201488" cy="1720146"/>
        </p:xfrm>
        <a:graphic>
          <a:graphicData uri="http://schemas.openxmlformats.org/drawingml/2006/table">
            <a:tbl>
              <a:tblPr/>
              <a:tblGrid>
                <a:gridCol w="292508">
                  <a:extLst>
                    <a:ext uri="{9D8B030D-6E8A-4147-A177-3AD203B41FA5}">
                      <a16:colId xmlns:a16="http://schemas.microsoft.com/office/drawing/2014/main" val="3481570618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4098525685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2360003127"/>
                    </a:ext>
                  </a:extLst>
                </a:gridCol>
                <a:gridCol w="2936335">
                  <a:extLst>
                    <a:ext uri="{9D8B030D-6E8A-4147-A177-3AD203B41FA5}">
                      <a16:colId xmlns:a16="http://schemas.microsoft.com/office/drawing/2014/main" val="4220101967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109750508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2464152138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2967087395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693933832"/>
                    </a:ext>
                  </a:extLst>
                </a:gridCol>
                <a:gridCol w="776273">
                  <a:extLst>
                    <a:ext uri="{9D8B030D-6E8A-4147-A177-3AD203B41FA5}">
                      <a16:colId xmlns:a16="http://schemas.microsoft.com/office/drawing/2014/main" val="4778120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373647690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36031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06054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781.697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27629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287.658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62614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354.386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6235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76162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6092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4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25915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2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C01BB55-23A9-406A-BF92-5F6F66B03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620429"/>
              </p:ext>
            </p:extLst>
          </p:nvPr>
        </p:nvGraphicFramePr>
        <p:xfrm>
          <a:off x="420095" y="1934606"/>
          <a:ext cx="8205042" cy="1638411"/>
        </p:xfrm>
        <a:graphic>
          <a:graphicData uri="http://schemas.openxmlformats.org/drawingml/2006/table">
            <a:tbl>
              <a:tblPr/>
              <a:tblGrid>
                <a:gridCol w="292635">
                  <a:extLst>
                    <a:ext uri="{9D8B030D-6E8A-4147-A177-3AD203B41FA5}">
                      <a16:colId xmlns:a16="http://schemas.microsoft.com/office/drawing/2014/main" val="3549831391"/>
                    </a:ext>
                  </a:extLst>
                </a:gridCol>
                <a:gridCol w="292635">
                  <a:extLst>
                    <a:ext uri="{9D8B030D-6E8A-4147-A177-3AD203B41FA5}">
                      <a16:colId xmlns:a16="http://schemas.microsoft.com/office/drawing/2014/main" val="1932433104"/>
                    </a:ext>
                  </a:extLst>
                </a:gridCol>
                <a:gridCol w="292635">
                  <a:extLst>
                    <a:ext uri="{9D8B030D-6E8A-4147-A177-3AD203B41FA5}">
                      <a16:colId xmlns:a16="http://schemas.microsoft.com/office/drawing/2014/main" val="997416940"/>
                    </a:ext>
                  </a:extLst>
                </a:gridCol>
                <a:gridCol w="2937607">
                  <a:extLst>
                    <a:ext uri="{9D8B030D-6E8A-4147-A177-3AD203B41FA5}">
                      <a16:colId xmlns:a16="http://schemas.microsoft.com/office/drawing/2014/main" val="3785528942"/>
                    </a:ext>
                  </a:extLst>
                </a:gridCol>
                <a:gridCol w="754099">
                  <a:extLst>
                    <a:ext uri="{9D8B030D-6E8A-4147-A177-3AD203B41FA5}">
                      <a16:colId xmlns:a16="http://schemas.microsoft.com/office/drawing/2014/main" val="2031898946"/>
                    </a:ext>
                  </a:extLst>
                </a:gridCol>
                <a:gridCol w="754099">
                  <a:extLst>
                    <a:ext uri="{9D8B030D-6E8A-4147-A177-3AD203B41FA5}">
                      <a16:colId xmlns:a16="http://schemas.microsoft.com/office/drawing/2014/main" val="3144018989"/>
                    </a:ext>
                  </a:extLst>
                </a:gridCol>
                <a:gridCol w="754099">
                  <a:extLst>
                    <a:ext uri="{9D8B030D-6E8A-4147-A177-3AD203B41FA5}">
                      <a16:colId xmlns:a16="http://schemas.microsoft.com/office/drawing/2014/main" val="679709440"/>
                    </a:ext>
                  </a:extLst>
                </a:gridCol>
                <a:gridCol w="675312">
                  <a:extLst>
                    <a:ext uri="{9D8B030D-6E8A-4147-A177-3AD203B41FA5}">
                      <a16:colId xmlns:a16="http://schemas.microsoft.com/office/drawing/2014/main" val="715652164"/>
                    </a:ext>
                  </a:extLst>
                </a:gridCol>
                <a:gridCol w="776609">
                  <a:extLst>
                    <a:ext uri="{9D8B030D-6E8A-4147-A177-3AD203B41FA5}">
                      <a16:colId xmlns:a16="http://schemas.microsoft.com/office/drawing/2014/main" val="1841633515"/>
                    </a:ext>
                  </a:extLst>
                </a:gridCol>
                <a:gridCol w="675312">
                  <a:extLst>
                    <a:ext uri="{9D8B030D-6E8A-4147-A177-3AD203B41FA5}">
                      <a16:colId xmlns:a16="http://schemas.microsoft.com/office/drawing/2014/main" val="4005450798"/>
                    </a:ext>
                  </a:extLst>
                </a:gridCol>
              </a:tblGrid>
              <a:tr h="170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459356"/>
                  </a:ext>
                </a:extLst>
              </a:tr>
              <a:tr h="273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623274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31317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41937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818761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41218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38625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422117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5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BOMBEROS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ADEA71-3F2C-497A-BFB9-12ED52443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55199"/>
              </p:ext>
            </p:extLst>
          </p:nvPr>
        </p:nvGraphicFramePr>
        <p:xfrm>
          <a:off x="414336" y="1916831"/>
          <a:ext cx="8210799" cy="2889922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888402708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3375118734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616598958"/>
                    </a:ext>
                  </a:extLst>
                </a:gridCol>
                <a:gridCol w="2939669">
                  <a:extLst>
                    <a:ext uri="{9D8B030D-6E8A-4147-A177-3AD203B41FA5}">
                      <a16:colId xmlns:a16="http://schemas.microsoft.com/office/drawing/2014/main" val="3424099191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897526352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2350444168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556868191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369457708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3197745650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2729846748"/>
                    </a:ext>
                  </a:extLst>
                </a:gridCol>
              </a:tblGrid>
              <a:tr h="168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886001"/>
                  </a:ext>
                </a:extLst>
              </a:tr>
              <a:tr h="268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959010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25.643.287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758903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9.060.422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658214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9.060.422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38730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7.197.720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758028"/>
                  </a:ext>
                </a:extLst>
              </a:tr>
              <a:tr h="268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059947"/>
                  </a:ext>
                </a:extLst>
              </a:tr>
              <a:tr h="134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39547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13.444.152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906756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13.444.152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68228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498085"/>
                  </a:ext>
                </a:extLst>
              </a:tr>
              <a:tr h="268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587114"/>
                  </a:ext>
                </a:extLst>
              </a:tr>
              <a:tr h="268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9231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646753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717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AC0E2E-71CB-4A4A-8141-C4A1657CB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464894"/>
              </p:ext>
            </p:extLst>
          </p:nvPr>
        </p:nvGraphicFramePr>
        <p:xfrm>
          <a:off x="395536" y="1912419"/>
          <a:ext cx="8229598" cy="3943348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514733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91927027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52117287"/>
                    </a:ext>
                  </a:extLst>
                </a:gridCol>
                <a:gridCol w="2891245">
                  <a:extLst>
                    <a:ext uri="{9D8B030D-6E8A-4147-A177-3AD203B41FA5}">
                      <a16:colId xmlns:a16="http://schemas.microsoft.com/office/drawing/2014/main" val="567994898"/>
                    </a:ext>
                  </a:extLst>
                </a:gridCol>
                <a:gridCol w="777966">
                  <a:extLst>
                    <a:ext uri="{9D8B030D-6E8A-4147-A177-3AD203B41FA5}">
                      <a16:colId xmlns:a16="http://schemas.microsoft.com/office/drawing/2014/main" val="1714417333"/>
                    </a:ext>
                  </a:extLst>
                </a:gridCol>
                <a:gridCol w="777966">
                  <a:extLst>
                    <a:ext uri="{9D8B030D-6E8A-4147-A177-3AD203B41FA5}">
                      <a16:colId xmlns:a16="http://schemas.microsoft.com/office/drawing/2014/main" val="206157883"/>
                    </a:ext>
                  </a:extLst>
                </a:gridCol>
                <a:gridCol w="777966">
                  <a:extLst>
                    <a:ext uri="{9D8B030D-6E8A-4147-A177-3AD203B41FA5}">
                      <a16:colId xmlns:a16="http://schemas.microsoft.com/office/drawing/2014/main" val="3418124025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4240491515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1829231373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944826443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567174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6579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275.919.726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829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252.015.719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67490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13.622.283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41548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541.849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71743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541.849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1392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516.745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45746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68.613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9548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1117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68.613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5215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9491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677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0958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8418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2.405.232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5426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2.405.232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4416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39548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64219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55003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0611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55949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981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11451F4-ACF7-4D41-AA03-0FEB1476B9BF}"/>
              </a:ext>
            </a:extLst>
          </p:cNvPr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9B95C1-5209-4547-ABAB-F99D97946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76749"/>
              </p:ext>
            </p:extLst>
          </p:nvPr>
        </p:nvGraphicFramePr>
        <p:xfrm>
          <a:off x="414336" y="1916832"/>
          <a:ext cx="8210801" cy="1938256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2551356866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974588758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137233898"/>
                    </a:ext>
                  </a:extLst>
                </a:gridCol>
                <a:gridCol w="2884640">
                  <a:extLst>
                    <a:ext uri="{9D8B030D-6E8A-4147-A177-3AD203B41FA5}">
                      <a16:colId xmlns:a16="http://schemas.microsoft.com/office/drawing/2014/main" val="3819230520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379962890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998385702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4242546335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1030786924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967407588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606263250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92481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11811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2103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9966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455.856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7991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455.856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3614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101.990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0541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101.990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7681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101.990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9564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57785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4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AE543F-C52A-4F68-BD7F-87CB3551F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198660"/>
              </p:ext>
            </p:extLst>
          </p:nvPr>
        </p:nvGraphicFramePr>
        <p:xfrm>
          <a:off x="414336" y="1916832"/>
          <a:ext cx="8210801" cy="1604074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673401470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551837759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3088282704"/>
                    </a:ext>
                  </a:extLst>
                </a:gridCol>
                <a:gridCol w="2884640">
                  <a:extLst>
                    <a:ext uri="{9D8B030D-6E8A-4147-A177-3AD203B41FA5}">
                      <a16:colId xmlns:a16="http://schemas.microsoft.com/office/drawing/2014/main" val="1961606190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3114990362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2813956348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3757096418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2295255943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414438720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1771257467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619911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0230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4273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6616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70329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930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226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6177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32,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HOSPITAL DE CARABINEROS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0B6DB2-0D5E-4A39-B7E6-641219EAC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38592"/>
              </p:ext>
            </p:extLst>
          </p:nvPr>
        </p:nvGraphicFramePr>
        <p:xfrm>
          <a:off x="414336" y="1916832"/>
          <a:ext cx="8210796" cy="2096464"/>
        </p:xfrm>
        <a:graphic>
          <a:graphicData uri="http://schemas.openxmlformats.org/drawingml/2006/table">
            <a:tbl>
              <a:tblPr/>
              <a:tblGrid>
                <a:gridCol w="265609">
                  <a:extLst>
                    <a:ext uri="{9D8B030D-6E8A-4147-A177-3AD203B41FA5}">
                      <a16:colId xmlns:a16="http://schemas.microsoft.com/office/drawing/2014/main" val="1579653012"/>
                    </a:ext>
                  </a:extLst>
                </a:gridCol>
                <a:gridCol w="265609">
                  <a:extLst>
                    <a:ext uri="{9D8B030D-6E8A-4147-A177-3AD203B41FA5}">
                      <a16:colId xmlns:a16="http://schemas.microsoft.com/office/drawing/2014/main" val="2413104436"/>
                    </a:ext>
                  </a:extLst>
                </a:gridCol>
                <a:gridCol w="265609">
                  <a:extLst>
                    <a:ext uri="{9D8B030D-6E8A-4147-A177-3AD203B41FA5}">
                      <a16:colId xmlns:a16="http://schemas.microsoft.com/office/drawing/2014/main" val="3235548384"/>
                    </a:ext>
                  </a:extLst>
                </a:gridCol>
                <a:gridCol w="3014091">
                  <a:extLst>
                    <a:ext uri="{9D8B030D-6E8A-4147-A177-3AD203B41FA5}">
                      <a16:colId xmlns:a16="http://schemas.microsoft.com/office/drawing/2014/main" val="273152999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2156953335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165243411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1852262433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254745464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1730262949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3896514156"/>
                    </a:ext>
                  </a:extLst>
                </a:gridCol>
              </a:tblGrid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96233"/>
                  </a:ext>
                </a:extLst>
              </a:tr>
              <a:tr h="26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5819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8.557.572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01917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4.817.460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9140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1.174.395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4632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97363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89859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48483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5170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3810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8340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7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POLICÍA DE INVESTIGACIONES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A05552-C651-4580-BF03-F47500136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61838"/>
              </p:ext>
            </p:extLst>
          </p:nvPr>
        </p:nvGraphicFramePr>
        <p:xfrm>
          <a:off x="419451" y="1867176"/>
          <a:ext cx="8205680" cy="3794066"/>
        </p:xfrm>
        <a:graphic>
          <a:graphicData uri="http://schemas.openxmlformats.org/drawingml/2006/table">
            <a:tbl>
              <a:tblPr/>
              <a:tblGrid>
                <a:gridCol w="316472">
                  <a:extLst>
                    <a:ext uri="{9D8B030D-6E8A-4147-A177-3AD203B41FA5}">
                      <a16:colId xmlns:a16="http://schemas.microsoft.com/office/drawing/2014/main" val="1223986259"/>
                    </a:ext>
                  </a:extLst>
                </a:gridCol>
                <a:gridCol w="316472">
                  <a:extLst>
                    <a:ext uri="{9D8B030D-6E8A-4147-A177-3AD203B41FA5}">
                      <a16:colId xmlns:a16="http://schemas.microsoft.com/office/drawing/2014/main" val="1093264189"/>
                    </a:ext>
                  </a:extLst>
                </a:gridCol>
                <a:gridCol w="316472">
                  <a:extLst>
                    <a:ext uri="{9D8B030D-6E8A-4147-A177-3AD203B41FA5}">
                      <a16:colId xmlns:a16="http://schemas.microsoft.com/office/drawing/2014/main" val="3943645242"/>
                    </a:ext>
                  </a:extLst>
                </a:gridCol>
                <a:gridCol w="2949977">
                  <a:extLst>
                    <a:ext uri="{9D8B030D-6E8A-4147-A177-3AD203B41FA5}">
                      <a16:colId xmlns:a16="http://schemas.microsoft.com/office/drawing/2014/main" val="2601015046"/>
                    </a:ext>
                  </a:extLst>
                </a:gridCol>
                <a:gridCol w="757274">
                  <a:extLst>
                    <a:ext uri="{9D8B030D-6E8A-4147-A177-3AD203B41FA5}">
                      <a16:colId xmlns:a16="http://schemas.microsoft.com/office/drawing/2014/main" val="813421122"/>
                    </a:ext>
                  </a:extLst>
                </a:gridCol>
                <a:gridCol w="757274">
                  <a:extLst>
                    <a:ext uri="{9D8B030D-6E8A-4147-A177-3AD203B41FA5}">
                      <a16:colId xmlns:a16="http://schemas.microsoft.com/office/drawing/2014/main" val="463003166"/>
                    </a:ext>
                  </a:extLst>
                </a:gridCol>
                <a:gridCol w="757274">
                  <a:extLst>
                    <a:ext uri="{9D8B030D-6E8A-4147-A177-3AD203B41FA5}">
                      <a16:colId xmlns:a16="http://schemas.microsoft.com/office/drawing/2014/main" val="1038515454"/>
                    </a:ext>
                  </a:extLst>
                </a:gridCol>
                <a:gridCol w="678155">
                  <a:extLst>
                    <a:ext uri="{9D8B030D-6E8A-4147-A177-3AD203B41FA5}">
                      <a16:colId xmlns:a16="http://schemas.microsoft.com/office/drawing/2014/main" val="3291026096"/>
                    </a:ext>
                  </a:extLst>
                </a:gridCol>
                <a:gridCol w="678155">
                  <a:extLst>
                    <a:ext uri="{9D8B030D-6E8A-4147-A177-3AD203B41FA5}">
                      <a16:colId xmlns:a16="http://schemas.microsoft.com/office/drawing/2014/main" val="1286703530"/>
                    </a:ext>
                  </a:extLst>
                </a:gridCol>
                <a:gridCol w="678155">
                  <a:extLst>
                    <a:ext uri="{9D8B030D-6E8A-4147-A177-3AD203B41FA5}">
                      <a16:colId xmlns:a16="http://schemas.microsoft.com/office/drawing/2014/main" val="3901045488"/>
                    </a:ext>
                  </a:extLst>
                </a:gridCol>
              </a:tblGrid>
              <a:tr h="167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039259"/>
                  </a:ext>
                </a:extLst>
              </a:tr>
              <a:tr h="268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88115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74.872.776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26542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67.443.984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51470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6.577.113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263021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700215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37873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194.544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456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194.544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91165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68065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194.544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681880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318.182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659540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101441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89174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48153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271.481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722650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13775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392166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40885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06500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25642"/>
                  </a:ext>
                </a:extLst>
              </a:tr>
              <a:tr h="16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3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18%, 31% y 32% respectivamente), los que al mes de marzo alcanzaron niveles de ejecución de </a:t>
            </a:r>
            <a:r>
              <a:rPr lang="es-CL" sz="1600" b="1" dirty="0"/>
              <a:t>11,7%, 25,3% y 23,9%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Las mayores tasas de gastos se registraron en la </a:t>
            </a:r>
            <a:r>
              <a:rPr lang="es-CL" sz="1600" b="1" dirty="0"/>
              <a:t>Subsecretaría del Interior (72,2%)</a:t>
            </a:r>
            <a:r>
              <a:rPr lang="es-CL" sz="1600" dirty="0"/>
              <a:t> y </a:t>
            </a:r>
            <a:r>
              <a:rPr lang="es-CL" sz="1600" b="1" dirty="0"/>
              <a:t>Bomberos de Chile (62,2%)</a:t>
            </a:r>
            <a:r>
              <a:rPr lang="es-CL" sz="1600" dirty="0"/>
              <a:t>.  En el caso de la Subsecretaría del Interior, la ejecución se explica por el nivel de gasto en las transferencias corrientes que al mes de marzo presenta una ejecución de </a:t>
            </a:r>
            <a:r>
              <a:rPr lang="es-CL" sz="1600" b="1" dirty="0"/>
              <a:t>98,4%, </a:t>
            </a:r>
            <a:r>
              <a:rPr lang="es-CL" sz="1600" dirty="0"/>
              <a:t>representando a su vez el 55,2% del presupuesto vigente de la Subsecretaría, </a:t>
            </a:r>
            <a:r>
              <a:rPr lang="es-CL" sz="1600" b="1" u="sng" dirty="0"/>
              <a:t>debido a los mayores incrementos derivados de las emergencias vividas en el país ($16.027 millones), faltando por decretar $7.170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menor, manteniendo el gasto de 1,1%</a:t>
            </a:r>
            <a:r>
              <a:rPr lang="es-CL" sz="1600" dirty="0"/>
              <a:t>, explicado por su cronograma de asignaciones.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080E74-63D8-4F91-B9D2-26970CEC8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32919"/>
              </p:ext>
            </p:extLst>
          </p:nvPr>
        </p:nvGraphicFramePr>
        <p:xfrm>
          <a:off x="414336" y="1916832"/>
          <a:ext cx="8201488" cy="3672401"/>
        </p:xfrm>
        <a:graphic>
          <a:graphicData uri="http://schemas.openxmlformats.org/drawingml/2006/table">
            <a:tbl>
              <a:tblPr/>
              <a:tblGrid>
                <a:gridCol w="3158044">
                  <a:extLst>
                    <a:ext uri="{9D8B030D-6E8A-4147-A177-3AD203B41FA5}">
                      <a16:colId xmlns:a16="http://schemas.microsoft.com/office/drawing/2014/main" val="2793537553"/>
                    </a:ext>
                  </a:extLst>
                </a:gridCol>
                <a:gridCol w="867284">
                  <a:extLst>
                    <a:ext uri="{9D8B030D-6E8A-4147-A177-3AD203B41FA5}">
                      <a16:colId xmlns:a16="http://schemas.microsoft.com/office/drawing/2014/main" val="1589942668"/>
                    </a:ext>
                  </a:extLst>
                </a:gridCol>
                <a:gridCol w="930130">
                  <a:extLst>
                    <a:ext uri="{9D8B030D-6E8A-4147-A177-3AD203B41FA5}">
                      <a16:colId xmlns:a16="http://schemas.microsoft.com/office/drawing/2014/main" val="55666092"/>
                    </a:ext>
                  </a:extLst>
                </a:gridCol>
                <a:gridCol w="933273">
                  <a:extLst>
                    <a:ext uri="{9D8B030D-6E8A-4147-A177-3AD203B41FA5}">
                      <a16:colId xmlns:a16="http://schemas.microsoft.com/office/drawing/2014/main" val="3272253182"/>
                    </a:ext>
                  </a:extLst>
                </a:gridCol>
                <a:gridCol w="804437">
                  <a:extLst>
                    <a:ext uri="{9D8B030D-6E8A-4147-A177-3AD203B41FA5}">
                      <a16:colId xmlns:a16="http://schemas.microsoft.com/office/drawing/2014/main" val="904611872"/>
                    </a:ext>
                  </a:extLst>
                </a:gridCol>
                <a:gridCol w="754160">
                  <a:extLst>
                    <a:ext uri="{9D8B030D-6E8A-4147-A177-3AD203B41FA5}">
                      <a16:colId xmlns:a16="http://schemas.microsoft.com/office/drawing/2014/main" val="2182285432"/>
                    </a:ext>
                  </a:extLst>
                </a:gridCol>
                <a:gridCol w="754160">
                  <a:extLst>
                    <a:ext uri="{9D8B030D-6E8A-4147-A177-3AD203B41FA5}">
                      <a16:colId xmlns:a16="http://schemas.microsoft.com/office/drawing/2014/main" val="2792517719"/>
                    </a:ext>
                  </a:extLst>
                </a:gridCol>
              </a:tblGrid>
              <a:tr h="189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12020"/>
                  </a:ext>
                </a:extLst>
              </a:tr>
              <a:tr h="45431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72557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47.373.726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12.573.184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13.618.792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6571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45.413.786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2.124.721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9.822.983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918211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79.853.596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3.066.278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23.898.711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80622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63.490.514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5.260.398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45247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71.049.706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9.232.395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12.637.428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47946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77.545.496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1.336.275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11.613.249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1918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126.086.390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4.084.748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28.151.521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387308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66.502.708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1.478.408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8.690.095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698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85.491.300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6.621.361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14.887.309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29243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123.554.459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4.968.587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19.228.743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744435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88437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119.604.458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18.591.869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41838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51.597.910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3.248.210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7.523.013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314476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90.711.087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13.600.696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18.695.952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868922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63.997.546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9.246.210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12.242.936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32847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74.299.558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16.539.370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20.100.250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84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2017 - 2018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marzo de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5C709B-F4F5-4F06-BEA1-05C33E7AB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59" y="2105947"/>
            <a:ext cx="7108552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FUNCIONAMIENTO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9F03C1-7E6E-4F9A-8EF9-8B7AD9F46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14075"/>
              </p:ext>
            </p:extLst>
          </p:nvPr>
        </p:nvGraphicFramePr>
        <p:xfrm>
          <a:off x="411866" y="1868116"/>
          <a:ext cx="8196940" cy="3600401"/>
        </p:xfrm>
        <a:graphic>
          <a:graphicData uri="http://schemas.openxmlformats.org/drawingml/2006/table">
            <a:tbl>
              <a:tblPr/>
              <a:tblGrid>
                <a:gridCol w="3156293">
                  <a:extLst>
                    <a:ext uri="{9D8B030D-6E8A-4147-A177-3AD203B41FA5}">
                      <a16:colId xmlns:a16="http://schemas.microsoft.com/office/drawing/2014/main" val="3687525269"/>
                    </a:ext>
                  </a:extLst>
                </a:gridCol>
                <a:gridCol w="866803">
                  <a:extLst>
                    <a:ext uri="{9D8B030D-6E8A-4147-A177-3AD203B41FA5}">
                      <a16:colId xmlns:a16="http://schemas.microsoft.com/office/drawing/2014/main" val="2895469904"/>
                    </a:ext>
                  </a:extLst>
                </a:gridCol>
                <a:gridCol w="929614">
                  <a:extLst>
                    <a:ext uri="{9D8B030D-6E8A-4147-A177-3AD203B41FA5}">
                      <a16:colId xmlns:a16="http://schemas.microsoft.com/office/drawing/2014/main" val="4180297779"/>
                    </a:ext>
                  </a:extLst>
                </a:gridCol>
                <a:gridCol w="932755">
                  <a:extLst>
                    <a:ext uri="{9D8B030D-6E8A-4147-A177-3AD203B41FA5}">
                      <a16:colId xmlns:a16="http://schemas.microsoft.com/office/drawing/2014/main" val="99620546"/>
                    </a:ext>
                  </a:extLst>
                </a:gridCol>
                <a:gridCol w="803991">
                  <a:extLst>
                    <a:ext uri="{9D8B030D-6E8A-4147-A177-3AD203B41FA5}">
                      <a16:colId xmlns:a16="http://schemas.microsoft.com/office/drawing/2014/main" val="583215814"/>
                    </a:ext>
                  </a:extLst>
                </a:gridCol>
                <a:gridCol w="753742">
                  <a:extLst>
                    <a:ext uri="{9D8B030D-6E8A-4147-A177-3AD203B41FA5}">
                      <a16:colId xmlns:a16="http://schemas.microsoft.com/office/drawing/2014/main" val="1308286759"/>
                    </a:ext>
                  </a:extLst>
                </a:gridCol>
                <a:gridCol w="753742">
                  <a:extLst>
                    <a:ext uri="{9D8B030D-6E8A-4147-A177-3AD203B41FA5}">
                      <a16:colId xmlns:a16="http://schemas.microsoft.com/office/drawing/2014/main" val="1871257739"/>
                    </a:ext>
                  </a:extLst>
                </a:gridCol>
              </a:tblGrid>
              <a:tr h="1935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487048"/>
                  </a:ext>
                </a:extLst>
              </a:tr>
              <a:tr h="30971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524410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1.056.371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35362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3.920.293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199.049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344022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1.013.816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35321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826.982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790799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1.127.781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05805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5.139.245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1.374.080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565855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6.991.427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2.250.184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21165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1.005.983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74606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4.284.548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1.140.588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842682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5.687.292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73789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344135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1.133.918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45638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4.317.088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994.745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3872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4.541.882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878339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4.989.525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1.290.945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116008"/>
                  </a:ext>
                </a:extLst>
              </a:tr>
              <a:tr h="19357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4.403.688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1.039.897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02 y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89AFA7-4CBE-489B-AED5-79567029E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6159"/>
              </p:ext>
            </p:extLst>
          </p:nvPr>
        </p:nvGraphicFramePr>
        <p:xfrm>
          <a:off x="414335" y="1861658"/>
          <a:ext cx="8210800" cy="3727574"/>
        </p:xfrm>
        <a:graphic>
          <a:graphicData uri="http://schemas.openxmlformats.org/drawingml/2006/table">
            <a:tbl>
              <a:tblPr/>
              <a:tblGrid>
                <a:gridCol w="3161630">
                  <a:extLst>
                    <a:ext uri="{9D8B030D-6E8A-4147-A177-3AD203B41FA5}">
                      <a16:colId xmlns:a16="http://schemas.microsoft.com/office/drawing/2014/main" val="28960040"/>
                    </a:ext>
                  </a:extLst>
                </a:gridCol>
                <a:gridCol w="868269">
                  <a:extLst>
                    <a:ext uri="{9D8B030D-6E8A-4147-A177-3AD203B41FA5}">
                      <a16:colId xmlns:a16="http://schemas.microsoft.com/office/drawing/2014/main" val="4112727508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1048514740"/>
                    </a:ext>
                  </a:extLst>
                </a:gridCol>
                <a:gridCol w="934333">
                  <a:extLst>
                    <a:ext uri="{9D8B030D-6E8A-4147-A177-3AD203B41FA5}">
                      <a16:colId xmlns:a16="http://schemas.microsoft.com/office/drawing/2014/main" val="248554617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1832656549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3562371946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444680081"/>
                    </a:ext>
                  </a:extLst>
                </a:gridCol>
              </a:tblGrid>
              <a:tr h="1921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829875"/>
                  </a:ext>
                </a:extLst>
              </a:tr>
              <a:tr h="46114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63720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43.174.904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12.413.068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12.562.421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43287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41.493.493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1.925.672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8.833.202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37587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75.674.307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2.984.047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22.884.895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61563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59.654.917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4.433.416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24345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66.674.269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9.232.395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11.509.647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53407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72.406.251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10.239.169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19053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119.094.963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3.908.998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25.901.337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8849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62.503.220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1.257.614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7.684.112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85475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81.206.752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6.466.253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13.746.721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11131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117.867.167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4.707.008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29438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889000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115.057.453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17.457.951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82679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47.280.822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3.105.976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6.528.268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072568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86.169.205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13.514.736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17.520.403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887087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59.008.021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9.160.130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10.951.991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81251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69.895.870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16.427.485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19.060.353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7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4AA1F9-3DCA-45EA-B886-DA79DAD15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41311"/>
              </p:ext>
            </p:extLst>
          </p:nvPr>
        </p:nvGraphicFramePr>
        <p:xfrm>
          <a:off x="414338" y="2007047"/>
          <a:ext cx="8201485" cy="2718096"/>
        </p:xfrm>
        <a:graphic>
          <a:graphicData uri="http://schemas.openxmlformats.org/drawingml/2006/table">
            <a:tbl>
              <a:tblPr/>
              <a:tblGrid>
                <a:gridCol w="766073">
                  <a:extLst>
                    <a:ext uri="{9D8B030D-6E8A-4147-A177-3AD203B41FA5}">
                      <a16:colId xmlns:a16="http://schemas.microsoft.com/office/drawing/2014/main" val="3012510314"/>
                    </a:ext>
                  </a:extLst>
                </a:gridCol>
                <a:gridCol w="2940368">
                  <a:extLst>
                    <a:ext uri="{9D8B030D-6E8A-4147-A177-3AD203B41FA5}">
                      <a16:colId xmlns:a16="http://schemas.microsoft.com/office/drawing/2014/main" val="1973070643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1669015214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3657370181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4270251373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4281163661"/>
                    </a:ext>
                  </a:extLst>
                </a:gridCol>
                <a:gridCol w="709744">
                  <a:extLst>
                    <a:ext uri="{9D8B030D-6E8A-4147-A177-3AD203B41FA5}">
                      <a16:colId xmlns:a16="http://schemas.microsoft.com/office/drawing/2014/main" val="2676690694"/>
                    </a:ext>
                  </a:extLst>
                </a:gridCol>
                <a:gridCol w="709744">
                  <a:extLst>
                    <a:ext uri="{9D8B030D-6E8A-4147-A177-3AD203B41FA5}">
                      <a16:colId xmlns:a16="http://schemas.microsoft.com/office/drawing/2014/main" val="578994681"/>
                    </a:ext>
                  </a:extLst>
                </a:gridCol>
              </a:tblGrid>
              <a:tr h="1861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9472"/>
                  </a:ext>
                </a:extLst>
              </a:tr>
              <a:tr h="2978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17160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3.318.285.238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47.671.219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759.004.711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45460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1.309.238.438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-378.801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361.043.025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5942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242.818.713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440.576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27.795.617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2517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3.175.518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1.757.490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2.946.393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834453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301.176.230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16.689.699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93.091.353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95230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2.567.508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14328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570.110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560.340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562.046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5752,8%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87791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75.697.856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10.097.543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9.969.900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51229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697.401.585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16.578.199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115.999.706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911375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-529.274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34366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593.363.645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-45.275.960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89.833.090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73202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70.496.660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42.439.045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55.725.347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6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1375A0D-70F9-4F0A-88E1-BB8C9C81A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2122687"/>
            <a:ext cx="4113768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542CBB7-8F11-496D-94B5-04BE42438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8A1421-A3D4-4200-9B3F-C3091B5C8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082614"/>
              </p:ext>
            </p:extLst>
          </p:nvPr>
        </p:nvGraphicFramePr>
        <p:xfrm>
          <a:off x="414336" y="1695771"/>
          <a:ext cx="8201487" cy="3916770"/>
        </p:xfrm>
        <a:graphic>
          <a:graphicData uri="http://schemas.openxmlformats.org/drawingml/2006/table">
            <a:tbl>
              <a:tblPr/>
              <a:tblGrid>
                <a:gridCol w="372680">
                  <a:extLst>
                    <a:ext uri="{9D8B030D-6E8A-4147-A177-3AD203B41FA5}">
                      <a16:colId xmlns:a16="http://schemas.microsoft.com/office/drawing/2014/main" val="2445661077"/>
                    </a:ext>
                  </a:extLst>
                </a:gridCol>
                <a:gridCol w="372680">
                  <a:extLst>
                    <a:ext uri="{9D8B030D-6E8A-4147-A177-3AD203B41FA5}">
                      <a16:colId xmlns:a16="http://schemas.microsoft.com/office/drawing/2014/main" val="665275283"/>
                    </a:ext>
                  </a:extLst>
                </a:gridCol>
                <a:gridCol w="3474994">
                  <a:extLst>
                    <a:ext uri="{9D8B030D-6E8A-4147-A177-3AD203B41FA5}">
                      <a16:colId xmlns:a16="http://schemas.microsoft.com/office/drawing/2014/main" val="3062475275"/>
                    </a:ext>
                  </a:extLst>
                </a:gridCol>
                <a:gridCol w="694998">
                  <a:extLst>
                    <a:ext uri="{9D8B030D-6E8A-4147-A177-3AD203B41FA5}">
                      <a16:colId xmlns:a16="http://schemas.microsoft.com/office/drawing/2014/main" val="2001878581"/>
                    </a:ext>
                  </a:extLst>
                </a:gridCol>
                <a:gridCol w="694998">
                  <a:extLst>
                    <a:ext uri="{9D8B030D-6E8A-4147-A177-3AD203B41FA5}">
                      <a16:colId xmlns:a16="http://schemas.microsoft.com/office/drawing/2014/main" val="393122154"/>
                    </a:ext>
                  </a:extLst>
                </a:gridCol>
                <a:gridCol w="717661">
                  <a:extLst>
                    <a:ext uri="{9D8B030D-6E8A-4147-A177-3AD203B41FA5}">
                      <a16:colId xmlns:a16="http://schemas.microsoft.com/office/drawing/2014/main" val="2007530968"/>
                    </a:ext>
                  </a:extLst>
                </a:gridCol>
                <a:gridCol w="604347">
                  <a:extLst>
                    <a:ext uri="{9D8B030D-6E8A-4147-A177-3AD203B41FA5}">
                      <a16:colId xmlns:a16="http://schemas.microsoft.com/office/drawing/2014/main" val="404256562"/>
                    </a:ext>
                  </a:extLst>
                </a:gridCol>
                <a:gridCol w="604347">
                  <a:extLst>
                    <a:ext uri="{9D8B030D-6E8A-4147-A177-3AD203B41FA5}">
                      <a16:colId xmlns:a16="http://schemas.microsoft.com/office/drawing/2014/main" val="852891956"/>
                    </a:ext>
                  </a:extLst>
                </a:gridCol>
                <a:gridCol w="664782">
                  <a:extLst>
                    <a:ext uri="{9D8B030D-6E8A-4147-A177-3AD203B41FA5}">
                      <a16:colId xmlns:a16="http://schemas.microsoft.com/office/drawing/2014/main" val="952225454"/>
                    </a:ext>
                  </a:extLst>
                </a:gridCol>
              </a:tblGrid>
              <a:tr h="153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099557"/>
                  </a:ext>
                </a:extLst>
              </a:tr>
              <a:tr h="393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0889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21.789.635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04666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4.037.247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218758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602.886.582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-536.543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70.413.878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07567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45.510.052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17.744.242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371186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872.520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31303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198.789.617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15.827.618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44.719.567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517252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153.969.764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2.436.686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3508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40769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1.627.423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16049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38.349.285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1.517.549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418185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9.684.815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42126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873.537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55557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15.484.410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571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97.718.688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16.027.890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60.418.327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45951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47.001.088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16.027.890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33.949.447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58495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781.697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69240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190906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25.643.287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75283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275.919.726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432849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8.557.572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4485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74.872.776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089198"/>
                  </a:ext>
                </a:extLst>
              </a:tr>
              <a:tr h="15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1.050.665.041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1.135.723.548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85.058.507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271.482.127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8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5C1752-0B71-4E75-9289-E37F632FD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9562"/>
              </p:ext>
            </p:extLst>
          </p:nvPr>
        </p:nvGraphicFramePr>
        <p:xfrm>
          <a:off x="414336" y="1911795"/>
          <a:ext cx="8210801" cy="3939964"/>
        </p:xfrm>
        <a:graphic>
          <a:graphicData uri="http://schemas.openxmlformats.org/drawingml/2006/table">
            <a:tbl>
              <a:tblPr/>
              <a:tblGrid>
                <a:gridCol w="250191">
                  <a:extLst>
                    <a:ext uri="{9D8B030D-6E8A-4147-A177-3AD203B41FA5}">
                      <a16:colId xmlns:a16="http://schemas.microsoft.com/office/drawing/2014/main" val="569113641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2945642413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1056383270"/>
                    </a:ext>
                  </a:extLst>
                </a:gridCol>
                <a:gridCol w="2968170">
                  <a:extLst>
                    <a:ext uri="{9D8B030D-6E8A-4147-A177-3AD203B41FA5}">
                      <a16:colId xmlns:a16="http://schemas.microsoft.com/office/drawing/2014/main" val="310854657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4011715725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805039046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140750652"/>
                    </a:ext>
                  </a:extLst>
                </a:gridCol>
                <a:gridCol w="682338">
                  <a:extLst>
                    <a:ext uri="{9D8B030D-6E8A-4147-A177-3AD203B41FA5}">
                      <a16:colId xmlns:a16="http://schemas.microsoft.com/office/drawing/2014/main" val="2122346850"/>
                    </a:ext>
                  </a:extLst>
                </a:gridCol>
                <a:gridCol w="784689">
                  <a:extLst>
                    <a:ext uri="{9D8B030D-6E8A-4147-A177-3AD203B41FA5}">
                      <a16:colId xmlns:a16="http://schemas.microsoft.com/office/drawing/2014/main" val="1436878383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2382115566"/>
                    </a:ext>
                  </a:extLst>
                </a:gridCol>
              </a:tblGrid>
              <a:tr h="155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9846"/>
                  </a:ext>
                </a:extLst>
              </a:tr>
              <a:tr h="3991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06588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21.789.635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480348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8.254.874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559367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953.996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2111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50173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32710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522266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2.012.800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241660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01145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118472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2.012.800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49014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73623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1.558.152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20901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71295"/>
                  </a:ext>
                </a:extLst>
              </a:tr>
              <a:tr h="26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309.098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45434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955384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46327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83708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99040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825550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08779"/>
                  </a:ext>
                </a:extLst>
              </a:tr>
              <a:tr h="15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45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D0DD36-BCAB-416B-B851-84F00150E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00149"/>
              </p:ext>
            </p:extLst>
          </p:nvPr>
        </p:nvGraphicFramePr>
        <p:xfrm>
          <a:off x="414335" y="1914557"/>
          <a:ext cx="8210801" cy="2090510"/>
        </p:xfrm>
        <a:graphic>
          <a:graphicData uri="http://schemas.openxmlformats.org/drawingml/2006/table">
            <a:tbl>
              <a:tblPr/>
              <a:tblGrid>
                <a:gridCol w="250191">
                  <a:extLst>
                    <a:ext uri="{9D8B030D-6E8A-4147-A177-3AD203B41FA5}">
                      <a16:colId xmlns:a16="http://schemas.microsoft.com/office/drawing/2014/main" val="1513542727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360993805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1052126991"/>
                    </a:ext>
                  </a:extLst>
                </a:gridCol>
                <a:gridCol w="2968170">
                  <a:extLst>
                    <a:ext uri="{9D8B030D-6E8A-4147-A177-3AD203B41FA5}">
                      <a16:colId xmlns:a16="http://schemas.microsoft.com/office/drawing/2014/main" val="3912532115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669115901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835983634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524978750"/>
                    </a:ext>
                  </a:extLst>
                </a:gridCol>
                <a:gridCol w="682338">
                  <a:extLst>
                    <a:ext uri="{9D8B030D-6E8A-4147-A177-3AD203B41FA5}">
                      <a16:colId xmlns:a16="http://schemas.microsoft.com/office/drawing/2014/main" val="2945868798"/>
                    </a:ext>
                  </a:extLst>
                </a:gridCol>
                <a:gridCol w="784689">
                  <a:extLst>
                    <a:ext uri="{9D8B030D-6E8A-4147-A177-3AD203B41FA5}">
                      <a16:colId xmlns:a16="http://schemas.microsoft.com/office/drawing/2014/main" val="2996162903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1842181974"/>
                    </a:ext>
                  </a:extLst>
                </a:gridCol>
              </a:tblGrid>
              <a:tr h="1642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+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328776"/>
                  </a:ext>
                </a:extLst>
              </a:tr>
              <a:tr h="283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81036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76733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6163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30586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37381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7.336.487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357280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7.336.487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252411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5.018.088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99663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2.318.399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06647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2.594.414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83476"/>
                  </a:ext>
                </a:extLst>
              </a:tr>
              <a:tr h="16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2.594.414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99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04,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239E76-26EE-49D3-9A47-90880B6A5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61681"/>
              </p:ext>
            </p:extLst>
          </p:nvPr>
        </p:nvGraphicFramePr>
        <p:xfrm>
          <a:off x="414335" y="1868116"/>
          <a:ext cx="8210799" cy="3812984"/>
        </p:xfrm>
        <a:graphic>
          <a:graphicData uri="http://schemas.openxmlformats.org/drawingml/2006/table">
            <a:tbl>
              <a:tblPr/>
              <a:tblGrid>
                <a:gridCol w="316670">
                  <a:extLst>
                    <a:ext uri="{9D8B030D-6E8A-4147-A177-3AD203B41FA5}">
                      <a16:colId xmlns:a16="http://schemas.microsoft.com/office/drawing/2014/main" val="1138354692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3023315715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3374096341"/>
                    </a:ext>
                  </a:extLst>
                </a:gridCol>
                <a:gridCol w="2951817">
                  <a:extLst>
                    <a:ext uri="{9D8B030D-6E8A-4147-A177-3AD203B41FA5}">
                      <a16:colId xmlns:a16="http://schemas.microsoft.com/office/drawing/2014/main" val="2021532030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1575738868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913400088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214160543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1830067853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559347102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580819949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90779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3731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4.037.247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4753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6.778.355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9085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515.821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68398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7975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82605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1.532.893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084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97159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65520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4877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999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1.506.180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102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7649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81399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92.925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2707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24173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6165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8414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748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85.365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5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8321</Words>
  <Application>Microsoft Office PowerPoint</Application>
  <PresentationFormat>Presentación en pantalla (4:3)</PresentationFormat>
  <Paragraphs>4720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05: MINISTERIO DEL INTERIOR Y SEGURIDAD PÚBLICA</vt:lpstr>
      <vt:lpstr>Ejecución Presupuestaria de Gastos Ministerio del Interior y Seguridad Pública acumulada al mes de marzo de 2018 </vt:lpstr>
      <vt:lpstr>Ejecución Presupuestaria de Gastos Ministerio del Interior y Seguridad Pública acumulada al mes de marzo de 2018 </vt:lpstr>
      <vt:lpstr>Ejecución Presupuestaria de Gastos  MINISTERIO DEL INTERIOR Y SEGURIDAD PÚBLICA acumulada al mes de marzo de 2018 </vt:lpstr>
      <vt:lpstr>Ejecución Presupuestaria de Gastos  MINISTERIO DEL INTERIOR Y SEGURIDAD PÚBLICA acumulada al mes de marzo de 2018 </vt:lpstr>
      <vt:lpstr>Ejecución Presupuestaria de Gastos Partida 05, Resumen por Capítulos acumulada al mes de marzo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181</cp:revision>
  <cp:lastPrinted>2017-06-20T21:34:02Z</cp:lastPrinted>
  <dcterms:created xsi:type="dcterms:W3CDTF">2016-06-23T13:38:47Z</dcterms:created>
  <dcterms:modified xsi:type="dcterms:W3CDTF">2018-08-01T20:40:26Z</dcterms:modified>
</cp:coreProperties>
</file>