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299" r:id="rId5"/>
    <p:sldId id="300" r:id="rId6"/>
    <p:sldId id="264" r:id="rId7"/>
    <p:sldId id="265" r:id="rId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3672569991251094"/>
          <c:y val="3.4393769782326118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Adm.'!$Y$31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4.074027010566397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7222222222222221E-2"/>
                  <c:y val="8.44444444444444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2222222222222223E-2"/>
                  <c:y val="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555555555555555E-2"/>
                  <c:y val="2.5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3888888888888888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788E-2"/>
                  <c:y val="-8.88888888888888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Adm.'!$Z$30:$AB$30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'Sec. y Adm.'!$Z$31:$AB$31</c:f>
              <c:numCache>
                <c:formatCode>0.0%</c:formatCode>
                <c:ptCount val="3"/>
                <c:pt idx="0">
                  <c:v>8.5776528515482606E-2</c:v>
                </c:pt>
                <c:pt idx="1">
                  <c:v>6.2990864690887077E-2</c:v>
                </c:pt>
                <c:pt idx="2">
                  <c:v>8.5123493798468633E-2</c:v>
                </c:pt>
              </c:numCache>
            </c:numRef>
          </c:val>
        </c:ser>
        <c:ser>
          <c:idx val="1"/>
          <c:order val="1"/>
          <c:tx>
            <c:strRef>
              <c:f>'Sec. y Adm.'!$Y$32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2.0171460591636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5000000000000001E-2"/>
                  <c:y val="1.2136752136752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2222222222222223E-2"/>
                  <c:y val="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1.3333333333333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Adm.'!$Z$30:$AB$30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'Sec. y Adm.'!$Z$32:$AB$32</c:f>
              <c:numCache>
                <c:formatCode>0.0%</c:formatCode>
                <c:ptCount val="3"/>
                <c:pt idx="0">
                  <c:v>0.11210813038503496</c:v>
                </c:pt>
                <c:pt idx="1">
                  <c:v>6.7943964662915399E-2</c:v>
                </c:pt>
                <c:pt idx="2">
                  <c:v>9.1657206789402743E-2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9106048"/>
        <c:axId val="59107584"/>
      </c:barChart>
      <c:catAx>
        <c:axId val="59106048"/>
        <c:scaling>
          <c:orientation val="minMax"/>
        </c:scaling>
        <c:delete val="0"/>
        <c:axPos val="b"/>
        <c:majorTickMark val="out"/>
        <c:minorTickMark val="none"/>
        <c:tickLblPos val="nextTo"/>
        <c:crossAx val="59107584"/>
        <c:crosses val="autoZero"/>
        <c:auto val="1"/>
        <c:lblAlgn val="ctr"/>
        <c:lblOffset val="100"/>
        <c:noMultiLvlLbl val="0"/>
      </c:catAx>
      <c:valAx>
        <c:axId val="591075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91060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>
        <c:manualLayout>
          <c:xMode val="edge"/>
          <c:yMode val="edge"/>
          <c:x val="0.2399582239720035"/>
          <c:y val="3.2478632478632548E-3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130579615048119"/>
          <c:y val="9.3788949458240803E-2"/>
          <c:w val="0.85658092738407698"/>
          <c:h val="0.732279615048119"/>
        </c:manualLayout>
      </c:layout>
      <c:lineChart>
        <c:grouping val="standard"/>
        <c:varyColors val="0"/>
        <c:ser>
          <c:idx val="0"/>
          <c:order val="0"/>
          <c:tx>
            <c:strRef>
              <c:f>'Sec. y Adm.'!$AL$31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5.5555555555555558E-3"/>
                  <c:y val="5.01194129269015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3335520559930012E-3"/>
                  <c:y val="6.004260705184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9.4444444444444442E-2"/>
                  <c:y val="-3.55555555555555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3333333333333333E-2"/>
                  <c:y val="-6.222222222222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7222222222222221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6111111111111108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4444444444444446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0555555555555555E-2"/>
                  <c:y val="-5.23076923076923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111111111111108E-2"/>
                  <c:y val="-6.4102564102564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4444444444444446E-2"/>
                  <c:y val="-6.83760683760683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5555555555555455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Adm.'!$AM$30:$AO$30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'Sec. y Adm.'!$AM$31:$AO$31</c:f>
              <c:numCache>
                <c:formatCode>0.0%</c:formatCode>
                <c:ptCount val="3"/>
                <c:pt idx="0">
                  <c:v>8.5776528515482606E-2</c:v>
                </c:pt>
                <c:pt idx="1">
                  <c:v>0.1487673932063697</c:v>
                </c:pt>
                <c:pt idx="2">
                  <c:v>0.23389088700483832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Adm.'!$AL$32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3889107611548562E-2"/>
                  <c:y val="-4.8469928135776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8.6111329833770775E-2"/>
                  <c:y val="-2.2012921891916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7.7777777777777779E-2"/>
                  <c:y val="-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777777777778798E-3"/>
                  <c:y val="0.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8.3333333333333332E-3"/>
                  <c:y val="5.7777777777777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3333333333333332E-3"/>
                  <c:y val="4.44444444444444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66666666666666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1.709401709401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8.3333333333333332E-3"/>
                  <c:y val="3.8461538461538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5.128205128205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Adm.'!$AM$30:$AO$30</c:f>
              <c:strCache>
                <c:ptCount val="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</c:strCache>
            </c:strRef>
          </c:cat>
          <c:val>
            <c:numRef>
              <c:f>'Sec. y Adm.'!$AM$32:$AO$32</c:f>
              <c:numCache>
                <c:formatCode>0.0%</c:formatCode>
                <c:ptCount val="3"/>
                <c:pt idx="0">
                  <c:v>0.11210813038503496</c:v>
                </c:pt>
                <c:pt idx="1">
                  <c:v>0.18005209504795036</c:v>
                </c:pt>
                <c:pt idx="2">
                  <c:v>0.27170930183735309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910592"/>
        <c:axId val="58912128"/>
      </c:lineChart>
      <c:catAx>
        <c:axId val="58910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8912128"/>
        <c:crosses val="autoZero"/>
        <c:auto val="1"/>
        <c:lblAlgn val="ctr"/>
        <c:lblOffset val="100"/>
        <c:noMultiLvlLbl val="0"/>
      </c:catAx>
      <c:valAx>
        <c:axId val="589121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589105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20-08-2018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20-08-2018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20-08-2018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20-08-2018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20-08-2018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20-08-2018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20" name="Picture 17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065" y="7575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Marzo 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04: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CONTRALORÍA GENERAL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Mayo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9" name="Picture 1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Marzo 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 smtClean="0"/>
              <a:t>La </a:t>
            </a:r>
            <a:r>
              <a:rPr lang="es-CL" sz="1600" dirty="0"/>
              <a:t>ejecución </a:t>
            </a:r>
            <a:r>
              <a:rPr lang="es-CL" sz="1600" dirty="0" smtClean="0"/>
              <a:t>de Contraloría en el </a:t>
            </a:r>
            <a:r>
              <a:rPr lang="es-CL" sz="1600" dirty="0"/>
              <a:t>mes de </a:t>
            </a:r>
            <a:r>
              <a:rPr lang="es-CL" sz="1600" dirty="0" smtClean="0"/>
              <a:t>Marzo fue de $6.998 millones, equivalente a un 9,2%, superior al 8,5% registrado en igual fecha del año anterior. Con ello, la ejecución acumulada asciende a $20.746 millones, equivalente a un 27,2% respecto de la ley inicial.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MX" sz="1600" dirty="0" smtClean="0"/>
              <a:t>En este mes no se observó nuevas modificaciones al presupuesto, manteniéndose las del mes anterior que registraron un incrementan del presupuesto en $8.560 millones y que son destinados a: Personal $ 4.471 millones, Bienes y Servicios de Consumo $250 millones y Deuda Flotante por $3.830 millones.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MX" sz="1600" dirty="0"/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 smtClean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al 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7" name="1 Gráfico" title="Ejecución Mensual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638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graphicFrame>
        <p:nvGraphicFramePr>
          <p:cNvPr id="6" name="2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4964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241" y="5229200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52451" y="2853531"/>
          <a:ext cx="8039098" cy="2019300"/>
        </p:xfrm>
        <a:graphic>
          <a:graphicData uri="http://schemas.openxmlformats.org/drawingml/2006/table">
            <a:tbl>
              <a:tblPr/>
              <a:tblGrid>
                <a:gridCol w="786880"/>
                <a:gridCol w="2278430"/>
                <a:gridCol w="786880"/>
                <a:gridCol w="857347"/>
                <a:gridCol w="857347"/>
                <a:gridCol w="801561"/>
                <a:gridCol w="833858"/>
                <a:gridCol w="836795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20.746.586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14.298.918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2.161.840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4.188.745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53336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8156" y="562962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2018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CONTRALORÍA GENERAL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899592" y="1215610"/>
            <a:ext cx="77162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01091" y="1600201"/>
          <a:ext cx="7941818" cy="4525961"/>
        </p:xfrm>
        <a:graphic>
          <a:graphicData uri="http://schemas.openxmlformats.org/drawingml/2006/table">
            <a:tbl>
              <a:tblPr/>
              <a:tblGrid>
                <a:gridCol w="337153"/>
                <a:gridCol w="399588"/>
                <a:gridCol w="362127"/>
                <a:gridCol w="2097839"/>
                <a:gridCol w="824151"/>
                <a:gridCol w="836638"/>
                <a:gridCol w="836638"/>
                <a:gridCol w="749228"/>
                <a:gridCol w="749228"/>
                <a:gridCol w="749228"/>
              </a:tblGrid>
              <a:tr h="1873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96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0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76.355.818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8.560.108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20.746.586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60.285.639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4.471.758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14.298.918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9.792.355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250.741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2.161.840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22,1%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22.861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14.339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8.522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6.940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81,4%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5.252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96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2.344.966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6.666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89.838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32.926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1.064.658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44.900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1.223.049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3.884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40.720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3.088.110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816.635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4.188.745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512,9%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512,9%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Amortización Deuda Externa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646.292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300.401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Intereses Deuda Externa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170.343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60.868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365" marR="9365" marT="93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3.830.943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3.827.476 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65" marR="9365" marT="93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2799</TotalTime>
  <Words>658</Words>
  <Application>Microsoft Office PowerPoint</Application>
  <PresentationFormat>Presentación en pantalla (4:3)</PresentationFormat>
  <Paragraphs>329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1_Tema de Office</vt:lpstr>
      <vt:lpstr>Tema de Office</vt:lpstr>
      <vt:lpstr>Imagen de mapa de bits</vt:lpstr>
      <vt:lpstr>EJECUCIÓN PRESUPUESTARIA DE GASTOS ACUMULADA al mes de Marzo de 2018 Partida 04: CONTRALORÍA GENERAL DE LA REPÚBLICA</vt:lpstr>
      <vt:lpstr>Ejecución Presupuestaria de Gastos Acumulada al mes de Marzo de 2018  Contraloría General de la República</vt:lpstr>
      <vt:lpstr>Ejecución Presupuestaria de Gastos al mes de Marzo de 2018  Contraloría General de la República</vt:lpstr>
      <vt:lpstr>Ejecución Presupuestaria de Gastos Acumulada al mes de Marzo de 2018  Contraloría General de la República</vt:lpstr>
      <vt:lpstr>Ejecución Presupuestaria de Gastos Acumulada al mes de Marzo de 2018 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168</cp:revision>
  <cp:lastPrinted>2016-10-11T11:56:42Z</cp:lastPrinted>
  <dcterms:created xsi:type="dcterms:W3CDTF">2016-06-23T13:38:47Z</dcterms:created>
  <dcterms:modified xsi:type="dcterms:W3CDTF">2018-08-20T13:30:10Z</dcterms:modified>
</cp:coreProperties>
</file>