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8" r:id="rId5"/>
    <p:sldId id="303" r:id="rId6"/>
    <p:sldId id="304" r:id="rId7"/>
    <p:sldId id="264" r:id="rId8"/>
    <p:sldId id="263" r:id="rId9"/>
    <p:sldId id="265" r:id="rId10"/>
    <p:sldId id="300" r:id="rId11"/>
    <p:sldId id="301" r:id="rId12"/>
    <p:sldId id="302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10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476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11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81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1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862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18-07-2018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902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196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5675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78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18-07-2018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18-07-2018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18-07-2018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18-07-2018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71715940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500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</a:t>
            </a:r>
            <a:r>
              <a:rPr lang="es-CL" sz="2400" b="1" dirty="0" smtClean="0">
                <a:latin typeface="+mn-lt"/>
              </a:rPr>
              <a:t>ACUMULADA DE </a:t>
            </a:r>
            <a:r>
              <a:rPr lang="es-CL" sz="2400" b="1" dirty="0">
                <a:latin typeface="+mn-lt"/>
              </a:rPr>
              <a:t>GASTOS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al mes de </a:t>
            </a:r>
            <a:r>
              <a:rPr lang="es-CL" sz="2400" b="1" cap="all" dirty="0" smtClean="0">
                <a:latin typeface="+mn-lt"/>
              </a:rPr>
              <a:t>Marzo </a:t>
            </a:r>
            <a:r>
              <a:rPr lang="es-CL" sz="2400" b="1" cap="all" dirty="0" smtClean="0">
                <a:latin typeface="+mn-lt"/>
              </a:rPr>
              <a:t>de 2018</a:t>
            </a:r>
            <a:br>
              <a:rPr lang="es-CL" sz="2400" b="1" cap="all" dirty="0" smtClean="0">
                <a:latin typeface="+mn-lt"/>
              </a:rPr>
            </a:br>
            <a:r>
              <a:rPr lang="es-CL" sz="2400" b="1" cap="all" dirty="0" smtClean="0">
                <a:latin typeface="+mn-lt"/>
              </a:rPr>
              <a:t>Partida</a:t>
            </a:r>
            <a:r>
              <a:rPr lang="es-CL" sz="2400" b="1" dirty="0" smtClean="0">
                <a:latin typeface="+mn-lt"/>
              </a:rPr>
              <a:t> 03: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04,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Academia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30645"/>
              </p:ext>
            </p:extLst>
          </p:nvPr>
        </p:nvGraphicFramePr>
        <p:xfrm>
          <a:off x="539552" y="1857350"/>
          <a:ext cx="8076272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Hoja de cálculo" r:id="rId3" imgW="7858057" imgH="3371850" progId="Excel.Sheet.8">
                  <p:embed/>
                </p:oleObj>
              </mc:Choice>
              <mc:Fallback>
                <p:oleObj name="Hoja de cálculo" r:id="rId3" imgW="7858057" imgH="33718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857350"/>
                        <a:ext cx="8076272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223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gasto </a:t>
            </a:r>
            <a:r>
              <a:rPr lang="es-CL" sz="1600" dirty="0" smtClean="0">
                <a:latin typeface="+mn-lt"/>
              </a:rPr>
              <a:t>del </a:t>
            </a:r>
            <a:r>
              <a:rPr lang="es-CL" sz="1600" dirty="0">
                <a:latin typeface="+mn-lt"/>
              </a:rPr>
              <a:t>Poder Judicial </a:t>
            </a:r>
            <a:r>
              <a:rPr lang="es-CL" sz="1600" dirty="0" smtClean="0">
                <a:latin typeface="+mn-lt"/>
              </a:rPr>
              <a:t>acumulado al mes de </a:t>
            </a:r>
            <a:r>
              <a:rPr lang="es-CL" sz="1600" dirty="0" smtClean="0">
                <a:latin typeface="+mn-lt"/>
              </a:rPr>
              <a:t>marzo </a:t>
            </a:r>
            <a:r>
              <a:rPr lang="es-CL" sz="1600" dirty="0" smtClean="0">
                <a:latin typeface="+mn-lt"/>
              </a:rPr>
              <a:t>de 2018, </a:t>
            </a:r>
            <a:r>
              <a:rPr lang="es-CL" sz="1600" dirty="0">
                <a:latin typeface="+mn-lt"/>
              </a:rPr>
              <a:t>finalizó en </a:t>
            </a:r>
            <a:r>
              <a:rPr lang="es-CL" sz="1600" dirty="0" smtClean="0">
                <a:latin typeface="+mn-lt"/>
              </a:rPr>
              <a:t>$125.612 millones</a:t>
            </a:r>
            <a:r>
              <a:rPr lang="es-CL" sz="1600" dirty="0">
                <a:latin typeface="+mn-lt"/>
              </a:rPr>
              <a:t>, equivalentes a un </a:t>
            </a:r>
            <a:r>
              <a:rPr lang="es-CL" sz="1600" dirty="0" smtClean="0">
                <a:latin typeface="+mn-lt"/>
              </a:rPr>
              <a:t>22% </a:t>
            </a:r>
            <a:r>
              <a:rPr lang="es-CL" sz="1600" dirty="0">
                <a:latin typeface="+mn-lt"/>
              </a:rPr>
              <a:t>de ejecución respecto al Presupuesto vigente</a:t>
            </a:r>
            <a:r>
              <a:rPr lang="es-CL" sz="1600" dirty="0" smtClean="0">
                <a:latin typeface="+mn-lt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el Servicio de la Deuda se observó un aumento en la disponibilidad de recursos, que ascendió a $158 millones.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>
                <a:latin typeface="+mn-lt"/>
              </a:rPr>
              <a:t>iniciativas de inversión</a:t>
            </a:r>
            <a:r>
              <a:rPr lang="es-CL" sz="1600" dirty="0" smtClean="0">
                <a:latin typeface="+mn-lt"/>
              </a:rPr>
              <a:t>, se observaron desembolsos por </a:t>
            </a:r>
            <a:r>
              <a:rPr lang="es-CL" sz="1600" dirty="0" smtClean="0">
                <a:latin typeface="+mn-lt"/>
              </a:rPr>
              <a:t>$9.863 </a:t>
            </a:r>
            <a:r>
              <a:rPr lang="es-CL" sz="1600" dirty="0" smtClean="0">
                <a:latin typeface="+mn-lt"/>
              </a:rPr>
              <a:t>millones </a:t>
            </a:r>
            <a:r>
              <a:rPr lang="es-CL" sz="1600" dirty="0" smtClean="0">
                <a:latin typeface="+mn-lt"/>
              </a:rPr>
              <a:t>(10% </a:t>
            </a:r>
            <a:r>
              <a:rPr lang="es-CL" sz="1600" dirty="0" smtClean="0">
                <a:latin typeface="+mn-lt"/>
              </a:rPr>
              <a:t>de ejecución), que corresponden a compromisos de arrastre de iniciativas de inversión identificadas el año 2018, correspondiente a un total de 21 proyectos.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>
                <a:latin typeface="+mn-lt"/>
              </a:rPr>
              <a:t>En </a:t>
            </a:r>
            <a:r>
              <a:rPr lang="es-CL" sz="1600" b="1" dirty="0" smtClean="0"/>
              <a:t>Becas </a:t>
            </a:r>
            <a:r>
              <a:rPr lang="es-CL" sz="1600" b="1" dirty="0"/>
              <a:t>de Postgrado</a:t>
            </a:r>
            <a:r>
              <a:rPr lang="es-CL" sz="1600" dirty="0"/>
              <a:t>, con $</a:t>
            </a:r>
            <a:r>
              <a:rPr lang="es-CL" sz="1600" dirty="0" smtClean="0"/>
              <a:t>142 </a:t>
            </a:r>
            <a:r>
              <a:rPr lang="es-CL" sz="1600" dirty="0"/>
              <a:t>millones, que se </a:t>
            </a:r>
            <a:r>
              <a:rPr lang="es-CL" sz="1600" dirty="0" smtClean="0"/>
              <a:t>destinan </a:t>
            </a:r>
            <a:r>
              <a:rPr lang="es-CL" sz="1600" dirty="0"/>
              <a:t>a financiar estudios para funcionarios con formación universitaria del Poder Judicial como de la Corporación Administrativa, a la fecha de este </a:t>
            </a:r>
            <a:r>
              <a:rPr lang="es-CL" sz="1600" dirty="0" smtClean="0"/>
              <a:t>reporte, ejecutaron un 0,2%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 smtClean="0"/>
              <a:t>En </a:t>
            </a:r>
            <a:r>
              <a:rPr lang="es-CL" sz="1600" dirty="0"/>
              <a:t>los Programas de capacitación, que contemplan recursos para la formación y perfeccionamiento de los funcionarios del Poder Judicial, alcanzó la siguientes ejecuciones:</a:t>
            </a:r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Formación: </a:t>
            </a:r>
            <a:r>
              <a:rPr lang="es-CL" sz="1600" dirty="0" smtClean="0"/>
              <a:t>3%</a:t>
            </a:r>
            <a:endParaRPr lang="es-CL" sz="1600" dirty="0" smtClean="0"/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Perfeccionamiento: </a:t>
            </a:r>
            <a:r>
              <a:rPr lang="es-CL" sz="1600" dirty="0" smtClean="0"/>
              <a:t>10</a:t>
            </a:r>
            <a:endParaRPr lang="es-CL" sz="1600" dirty="0" smtClean="0"/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de Habilitación: </a:t>
            </a:r>
            <a:r>
              <a:rPr lang="es-CL" sz="1600" dirty="0" smtClean="0"/>
              <a:t>6%</a:t>
            </a:r>
            <a:endParaRPr lang="es-CL" sz="1600" dirty="0" smtClean="0"/>
          </a:p>
          <a:p>
            <a:pPr lvl="0"/>
            <a:r>
              <a:rPr lang="es-CL" sz="1600" dirty="0"/>
              <a:t>	</a:t>
            </a:r>
            <a:r>
              <a:rPr lang="es-CL" sz="1600" dirty="0" smtClean="0"/>
              <a:t>- Programa </a:t>
            </a:r>
            <a:r>
              <a:rPr lang="es-CL" sz="1600" dirty="0"/>
              <a:t>de Perfeccionamiento Extraordinario: </a:t>
            </a:r>
            <a:r>
              <a:rPr lang="es-CL" sz="1600" dirty="0" smtClean="0"/>
              <a:t>0,9%</a:t>
            </a:r>
            <a:endParaRPr lang="es-CL" sz="1600" dirty="0" smtClean="0"/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916832"/>
            <a:ext cx="5773737" cy="303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363" y="1924050"/>
            <a:ext cx="5883275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14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581128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655085"/>
              </p:ext>
            </p:extLst>
          </p:nvPr>
        </p:nvGraphicFramePr>
        <p:xfrm>
          <a:off x="467544" y="2132856"/>
          <a:ext cx="814055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Hoja de cálculo" r:id="rId3" imgW="7410585" imgH="2123985" progId="Excel.Sheet.8">
                  <p:embed/>
                </p:oleObj>
              </mc:Choice>
              <mc:Fallback>
                <p:oleObj name="Hoja de cálculo" r:id="rId3" imgW="7410585" imgH="2123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2132856"/>
                        <a:ext cx="8140555" cy="212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03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92483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610931"/>
              </p:ext>
            </p:extLst>
          </p:nvPr>
        </p:nvGraphicFramePr>
        <p:xfrm>
          <a:off x="402027" y="2276872"/>
          <a:ext cx="8206071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Hoja de cálculo" r:id="rId4" imgW="7886700" imgH="1228725" progId="Excel.Sheet.8">
                  <p:embed/>
                </p:oleObj>
              </mc:Choice>
              <mc:Fallback>
                <p:oleObj name="Hoja de cálculo" r:id="rId4" imgW="7886700" imgH="122872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27" y="2276872"/>
                        <a:ext cx="8206071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31409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01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604778"/>
              </p:ext>
            </p:extLst>
          </p:nvPr>
        </p:nvGraphicFramePr>
        <p:xfrm>
          <a:off x="414336" y="1916832"/>
          <a:ext cx="8210799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Hoja de cálculo" r:id="rId3" imgW="7762943" imgH="942975" progId="Excel.Sheet.8">
                  <p:embed/>
                </p:oleObj>
              </mc:Choice>
              <mc:Fallback>
                <p:oleObj name="Hoja de cálculo" r:id="rId3" imgW="7762943" imgH="942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10799" cy="942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0689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Unidad de Apoyo a Tribunales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2869938"/>
              </p:ext>
            </p:extLst>
          </p:nvPr>
        </p:nvGraphicFramePr>
        <p:xfrm>
          <a:off x="539552" y="1916832"/>
          <a:ext cx="8076272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Hoja de cálculo" r:id="rId3" imgW="7086600" imgH="980985" progId="Excel.Sheet.8">
                  <p:embed/>
                </p:oleObj>
              </mc:Choice>
              <mc:Fallback>
                <p:oleObj name="Hoja de cálculo" r:id="rId3" imgW="7086600" imgH="9809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2" y="1916832"/>
                        <a:ext cx="8076272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2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30932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03, Capítulo 03,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Corporación Administrativa del Poder Judicial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487300"/>
              </p:ext>
            </p:extLst>
          </p:nvPr>
        </p:nvGraphicFramePr>
        <p:xfrm>
          <a:off x="414336" y="1797521"/>
          <a:ext cx="8212759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Hoja de cálculo" r:id="rId3" imgW="8020185" imgH="4295685" progId="Excel.Sheet.8">
                  <p:embed/>
                </p:oleObj>
              </mc:Choice>
              <mc:Fallback>
                <p:oleObj name="Hoja de cálculo" r:id="rId3" imgW="8020185" imgH="4295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7521"/>
                        <a:ext cx="8212759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008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420</Words>
  <Application>Microsoft Office PowerPoint</Application>
  <PresentationFormat>Presentación en pantalla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Hoja de cálculo de Microsoft Excel 97-2003</vt:lpstr>
      <vt:lpstr>EJECUCIÓN PRESUPUESTARIA ACUMULADA DE GASTOS al mes de Marzo de 2018 Partida 03: PODER JUDICIAL</vt:lpstr>
      <vt:lpstr>Ejecución Presupuestaria de Gastos Acumulada al Mes de Marzo de 2018  Poder Judicial</vt:lpstr>
      <vt:lpstr>Ejecución Presupuestaria de Gastos Acumulada al Mes de Marzo de 2018  Poder Judicial</vt:lpstr>
      <vt:lpstr>Ejecución Presupuestaria de Gastos Acumulada al Mes de Marzo de 2018  Poder Judicial</vt:lpstr>
      <vt:lpstr>Ejecución Presupuestaria de Gastos Acumulada al Mes de Marzo de 2018  Partida 03 Poder Judicial</vt:lpstr>
      <vt:lpstr>Ejecución Presupuestaria de Gastos Acumulada al Mes de Marzo de 2018  Partida 03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90</cp:revision>
  <cp:lastPrinted>2016-07-04T14:42:46Z</cp:lastPrinted>
  <dcterms:created xsi:type="dcterms:W3CDTF">2016-06-23T13:38:47Z</dcterms:created>
  <dcterms:modified xsi:type="dcterms:W3CDTF">2018-07-18T13:49:30Z</dcterms:modified>
</cp:coreProperties>
</file>