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299" r:id="rId5"/>
    <p:sldId id="264" r:id="rId6"/>
    <p:sldId id="300" r:id="rId7"/>
    <p:sldId id="263" r:id="rId8"/>
    <p:sldId id="281" r:id="rId9"/>
    <p:sldId id="282" r:id="rId10"/>
    <p:sldId id="302" r:id="rId11"/>
    <p:sldId id="306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3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marzo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02: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23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02, Capítulo 04: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RESOLUTIVO DE ASIGNACIONES PARLAMENTARIAS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1585F73-BEA9-4023-868E-E1F1572C5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601" y="6315760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EDF377EC-6C6D-40EF-8B3A-9EF7730AE4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455944"/>
              </p:ext>
            </p:extLst>
          </p:nvPr>
        </p:nvGraphicFramePr>
        <p:xfrm>
          <a:off x="416080" y="1988840"/>
          <a:ext cx="8209056" cy="2016225"/>
        </p:xfrm>
        <a:graphic>
          <a:graphicData uri="http://schemas.openxmlformats.org/drawingml/2006/table">
            <a:tbl>
              <a:tblPr/>
              <a:tblGrid>
                <a:gridCol w="285433">
                  <a:extLst>
                    <a:ext uri="{9D8B030D-6E8A-4147-A177-3AD203B41FA5}">
                      <a16:colId xmlns:a16="http://schemas.microsoft.com/office/drawing/2014/main" val="2447317992"/>
                    </a:ext>
                  </a:extLst>
                </a:gridCol>
                <a:gridCol w="285433">
                  <a:extLst>
                    <a:ext uri="{9D8B030D-6E8A-4147-A177-3AD203B41FA5}">
                      <a16:colId xmlns:a16="http://schemas.microsoft.com/office/drawing/2014/main" val="2613666445"/>
                    </a:ext>
                  </a:extLst>
                </a:gridCol>
                <a:gridCol w="285433">
                  <a:extLst>
                    <a:ext uri="{9D8B030D-6E8A-4147-A177-3AD203B41FA5}">
                      <a16:colId xmlns:a16="http://schemas.microsoft.com/office/drawing/2014/main" val="3313604311"/>
                    </a:ext>
                  </a:extLst>
                </a:gridCol>
                <a:gridCol w="2979921">
                  <a:extLst>
                    <a:ext uri="{9D8B030D-6E8A-4147-A177-3AD203B41FA5}">
                      <a16:colId xmlns:a16="http://schemas.microsoft.com/office/drawing/2014/main" val="721694009"/>
                    </a:ext>
                  </a:extLst>
                </a:gridCol>
                <a:gridCol w="764961">
                  <a:extLst>
                    <a:ext uri="{9D8B030D-6E8A-4147-A177-3AD203B41FA5}">
                      <a16:colId xmlns:a16="http://schemas.microsoft.com/office/drawing/2014/main" val="2495008546"/>
                    </a:ext>
                  </a:extLst>
                </a:gridCol>
                <a:gridCol w="764961">
                  <a:extLst>
                    <a:ext uri="{9D8B030D-6E8A-4147-A177-3AD203B41FA5}">
                      <a16:colId xmlns:a16="http://schemas.microsoft.com/office/drawing/2014/main" val="1347937994"/>
                    </a:ext>
                  </a:extLst>
                </a:gridCol>
                <a:gridCol w="764961">
                  <a:extLst>
                    <a:ext uri="{9D8B030D-6E8A-4147-A177-3AD203B41FA5}">
                      <a16:colId xmlns:a16="http://schemas.microsoft.com/office/drawing/2014/main" val="3564099049"/>
                    </a:ext>
                  </a:extLst>
                </a:gridCol>
                <a:gridCol w="685039">
                  <a:extLst>
                    <a:ext uri="{9D8B030D-6E8A-4147-A177-3AD203B41FA5}">
                      <a16:colId xmlns:a16="http://schemas.microsoft.com/office/drawing/2014/main" val="281567689"/>
                    </a:ext>
                  </a:extLst>
                </a:gridCol>
                <a:gridCol w="696457">
                  <a:extLst>
                    <a:ext uri="{9D8B030D-6E8A-4147-A177-3AD203B41FA5}">
                      <a16:colId xmlns:a16="http://schemas.microsoft.com/office/drawing/2014/main" val="2043006074"/>
                    </a:ext>
                  </a:extLst>
                </a:gridCol>
                <a:gridCol w="696457">
                  <a:extLst>
                    <a:ext uri="{9D8B030D-6E8A-4147-A177-3AD203B41FA5}">
                      <a16:colId xmlns:a16="http://schemas.microsoft.com/office/drawing/2014/main" val="3855119036"/>
                    </a:ext>
                  </a:extLst>
                </a:gridCol>
              </a:tblGrid>
              <a:tr h="1768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784904"/>
                  </a:ext>
                </a:extLst>
              </a:tr>
              <a:tr h="6013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942776"/>
                  </a:ext>
                </a:extLst>
              </a:tr>
              <a:tr h="1768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1.259.804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1.291.304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282.119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894629"/>
                  </a:ext>
                </a:extLst>
              </a:tr>
              <a:tr h="176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1.166.436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1.178.436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255.231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086567"/>
                  </a:ext>
                </a:extLst>
              </a:tr>
              <a:tr h="176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87.365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106.865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067877"/>
                  </a:ext>
                </a:extLst>
              </a:tr>
              <a:tr h="176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648213"/>
                  </a:ext>
                </a:extLst>
              </a:tr>
              <a:tr h="176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856813"/>
                  </a:ext>
                </a:extLst>
              </a:tr>
              <a:tr h="176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769395"/>
                  </a:ext>
                </a:extLst>
              </a:tr>
              <a:tr h="176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796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Congreso Nacional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6085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2018 la Partida presenta un presupuesto aprobado de $122.313 millones, un 58,8% se destino a gastos en personal; 27,4% a transferencias corrientes; y, un 11,8% a bienes y servicios de consumo.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distribución del presupuesto a nivel de programas del Congreso Nacional, es la siguiente: la Cámara de Diputados concentra el 55,8%; el Senado un 33,7%; la Biblioteca un 9,5% y el Consejo Resolutivo de Asignaciones Parlamentarias un 1%.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Congreso al mes de marzo ascendió a $14.333 millones, es decir, un 11,7% respecto de la ley inicial, presentando un gasto superior de 2 puntos porcentuales al registrado a igual mes del año 2017.  Mientras que la ejecución acumulada al primer trimestre de 2018 es superior en 2,4 puntos porcentuales a igual periodo del ejercicio anterior. 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Respecto a los aumentos y disminuciones al presupuesto inicial, la Partida presenta al mes de marzo un incremento consolidado de $5.894 millones.  Afectando los subtítulos “prestaciones de seguridad social”, “transferencias corrientes” y “bienes y servicios de consumo” por un monto de $2.473 millones, $2.289 millones y $1.119 millones respectivamente.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Respecto a las tasas de ejecución, el Senado acumuló un 22%, la Cámara de Diputados un 26%, la Biblioteca del Congreso un 24%, y el Consejo Resolutivo de Asignaciones Parlamentarias un 21% de gasto devengado (valores aproximados).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8F109559-B5F4-40A7-B4F5-CE1FCD4460F6}"/>
              </a:ext>
            </a:extLst>
          </p:cNvPr>
          <p:cNvSpPr txBox="1">
            <a:spLocks/>
          </p:cNvSpPr>
          <p:nvPr/>
        </p:nvSpPr>
        <p:spPr>
          <a:xfrm>
            <a:off x="414338" y="548680"/>
            <a:ext cx="8210798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Congreso Nacional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9FCE307-9C3A-47E3-B4B9-8D39A66B1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601" y="6315760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071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88E35C73-E5A5-460E-A84C-A5C50495A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Congreso Nacional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76A8FA56-0170-4DC0-8E73-91F8422B4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601" y="6315760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48C22CB-774D-4C93-B17D-273CF92F31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42679"/>
              </p:ext>
            </p:extLst>
          </p:nvPr>
        </p:nvGraphicFramePr>
        <p:xfrm>
          <a:off x="414336" y="1662445"/>
          <a:ext cx="8210799" cy="1838563"/>
        </p:xfrm>
        <a:graphic>
          <a:graphicData uri="http://schemas.openxmlformats.org/drawingml/2006/table">
            <a:tbl>
              <a:tblPr/>
              <a:tblGrid>
                <a:gridCol w="766189">
                  <a:extLst>
                    <a:ext uri="{9D8B030D-6E8A-4147-A177-3AD203B41FA5}">
                      <a16:colId xmlns:a16="http://schemas.microsoft.com/office/drawing/2014/main" val="3866957386"/>
                    </a:ext>
                  </a:extLst>
                </a:gridCol>
                <a:gridCol w="2984704">
                  <a:extLst>
                    <a:ext uri="{9D8B030D-6E8A-4147-A177-3AD203B41FA5}">
                      <a16:colId xmlns:a16="http://schemas.microsoft.com/office/drawing/2014/main" val="3993635864"/>
                    </a:ext>
                  </a:extLst>
                </a:gridCol>
                <a:gridCol w="766189">
                  <a:extLst>
                    <a:ext uri="{9D8B030D-6E8A-4147-A177-3AD203B41FA5}">
                      <a16:colId xmlns:a16="http://schemas.microsoft.com/office/drawing/2014/main" val="1370209669"/>
                    </a:ext>
                  </a:extLst>
                </a:gridCol>
                <a:gridCol w="766189">
                  <a:extLst>
                    <a:ext uri="{9D8B030D-6E8A-4147-A177-3AD203B41FA5}">
                      <a16:colId xmlns:a16="http://schemas.microsoft.com/office/drawing/2014/main" val="3945033410"/>
                    </a:ext>
                  </a:extLst>
                </a:gridCol>
                <a:gridCol w="766189">
                  <a:extLst>
                    <a:ext uri="{9D8B030D-6E8A-4147-A177-3AD203B41FA5}">
                      <a16:colId xmlns:a16="http://schemas.microsoft.com/office/drawing/2014/main" val="1820725968"/>
                    </a:ext>
                  </a:extLst>
                </a:gridCol>
                <a:gridCol w="766189">
                  <a:extLst>
                    <a:ext uri="{9D8B030D-6E8A-4147-A177-3AD203B41FA5}">
                      <a16:colId xmlns:a16="http://schemas.microsoft.com/office/drawing/2014/main" val="3268804536"/>
                    </a:ext>
                  </a:extLst>
                </a:gridCol>
                <a:gridCol w="697575">
                  <a:extLst>
                    <a:ext uri="{9D8B030D-6E8A-4147-A177-3AD203B41FA5}">
                      <a16:colId xmlns:a16="http://schemas.microsoft.com/office/drawing/2014/main" val="1709898724"/>
                    </a:ext>
                  </a:extLst>
                </a:gridCol>
                <a:gridCol w="697575">
                  <a:extLst>
                    <a:ext uri="{9D8B030D-6E8A-4147-A177-3AD203B41FA5}">
                      <a16:colId xmlns:a16="http://schemas.microsoft.com/office/drawing/2014/main" val="732678552"/>
                    </a:ext>
                  </a:extLst>
                </a:gridCol>
              </a:tblGrid>
              <a:tr h="19151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165430"/>
                  </a:ext>
                </a:extLst>
              </a:tr>
              <a:tr h="30642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989510"/>
                  </a:ext>
                </a:extLst>
              </a:tr>
              <a:tr h="1915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122.313.042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128.207.470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5.894.428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31.929.358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320392"/>
                  </a:ext>
                </a:extLst>
              </a:tr>
              <a:tr h="191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71.944.929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71.956.929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17.246.738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423186"/>
                  </a:ext>
                </a:extLst>
              </a:tr>
              <a:tr h="191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14.390.458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15.509.958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1.119.500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3.056.510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027467"/>
                  </a:ext>
                </a:extLst>
              </a:tr>
              <a:tr h="191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635.462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2.924.844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2.289.382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2.230.075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350,9%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601109"/>
                  </a:ext>
                </a:extLst>
              </a:tr>
              <a:tr h="191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33.504.582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35.978.128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2.473.546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7.943.512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23501"/>
                  </a:ext>
                </a:extLst>
              </a:tr>
              <a:tr h="191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1.662.040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1.662.040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549.391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489095"/>
                  </a:ext>
                </a:extLst>
              </a:tr>
              <a:tr h="191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175.571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175.571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903.132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514,4%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514,4%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785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1426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E5741F04-4CB3-46EC-97B1-487369672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Congreso Nacional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EC9D79F-FFD4-4923-9DD2-C8C235B45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601" y="6315760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EE727422-D831-484A-956B-506FF0451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888547"/>
            <a:ext cx="4053136" cy="238028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716A4330-F6C1-4A70-9E55-51E3D8B866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6526" y="1888547"/>
            <a:ext cx="4053136" cy="238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962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Partida 02, Resumen por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5AFC31C-A41C-4F11-BE63-54EE422AD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601" y="6315760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F74FD63-E78D-432B-9E55-7566BAF908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438386"/>
              </p:ext>
            </p:extLst>
          </p:nvPr>
        </p:nvGraphicFramePr>
        <p:xfrm>
          <a:off x="414336" y="1741398"/>
          <a:ext cx="8201486" cy="1831618"/>
        </p:xfrm>
        <a:graphic>
          <a:graphicData uri="http://schemas.openxmlformats.org/drawingml/2006/table">
            <a:tbl>
              <a:tblPr/>
              <a:tblGrid>
                <a:gridCol w="292075">
                  <a:extLst>
                    <a:ext uri="{9D8B030D-6E8A-4147-A177-3AD203B41FA5}">
                      <a16:colId xmlns:a16="http://schemas.microsoft.com/office/drawing/2014/main" val="2768798084"/>
                    </a:ext>
                  </a:extLst>
                </a:gridCol>
                <a:gridCol w="292075">
                  <a:extLst>
                    <a:ext uri="{9D8B030D-6E8A-4147-A177-3AD203B41FA5}">
                      <a16:colId xmlns:a16="http://schemas.microsoft.com/office/drawing/2014/main" val="1253966293"/>
                    </a:ext>
                  </a:extLst>
                </a:gridCol>
                <a:gridCol w="3060954">
                  <a:extLst>
                    <a:ext uri="{9D8B030D-6E8A-4147-A177-3AD203B41FA5}">
                      <a16:colId xmlns:a16="http://schemas.microsoft.com/office/drawing/2014/main" val="400105504"/>
                    </a:ext>
                  </a:extLst>
                </a:gridCol>
                <a:gridCol w="782763">
                  <a:extLst>
                    <a:ext uri="{9D8B030D-6E8A-4147-A177-3AD203B41FA5}">
                      <a16:colId xmlns:a16="http://schemas.microsoft.com/office/drawing/2014/main" val="1623007062"/>
                    </a:ext>
                  </a:extLst>
                </a:gridCol>
                <a:gridCol w="782763">
                  <a:extLst>
                    <a:ext uri="{9D8B030D-6E8A-4147-A177-3AD203B41FA5}">
                      <a16:colId xmlns:a16="http://schemas.microsoft.com/office/drawing/2014/main" val="4035643485"/>
                    </a:ext>
                  </a:extLst>
                </a:gridCol>
                <a:gridCol w="782763">
                  <a:extLst>
                    <a:ext uri="{9D8B030D-6E8A-4147-A177-3AD203B41FA5}">
                      <a16:colId xmlns:a16="http://schemas.microsoft.com/office/drawing/2014/main" val="2099508614"/>
                    </a:ext>
                  </a:extLst>
                </a:gridCol>
                <a:gridCol w="782763">
                  <a:extLst>
                    <a:ext uri="{9D8B030D-6E8A-4147-A177-3AD203B41FA5}">
                      <a16:colId xmlns:a16="http://schemas.microsoft.com/office/drawing/2014/main" val="934833011"/>
                    </a:ext>
                  </a:extLst>
                </a:gridCol>
                <a:gridCol w="712665">
                  <a:extLst>
                    <a:ext uri="{9D8B030D-6E8A-4147-A177-3AD203B41FA5}">
                      <a16:colId xmlns:a16="http://schemas.microsoft.com/office/drawing/2014/main" val="2643125169"/>
                    </a:ext>
                  </a:extLst>
                </a:gridCol>
                <a:gridCol w="712665">
                  <a:extLst>
                    <a:ext uri="{9D8B030D-6E8A-4147-A177-3AD203B41FA5}">
                      <a16:colId xmlns:a16="http://schemas.microsoft.com/office/drawing/2014/main" val="1117177389"/>
                    </a:ext>
                  </a:extLst>
                </a:gridCol>
              </a:tblGrid>
              <a:tr h="1948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141108"/>
                  </a:ext>
                </a:extLst>
              </a:tr>
              <a:tr h="662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564454"/>
                  </a:ext>
                </a:extLst>
              </a:tr>
              <a:tr h="194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122.313.042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128.207.470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5.894.428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31.929.358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80395"/>
                  </a:ext>
                </a:extLst>
              </a:tr>
              <a:tr h="194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Senado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40.699.471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43.173.017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2.473.546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9.526.220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377308"/>
                  </a:ext>
                </a:extLst>
              </a:tr>
              <a:tr h="194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Cámara de Diputados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68.158.710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71.548.092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3.389.382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19.166.073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967402"/>
                  </a:ext>
                </a:extLst>
              </a:tr>
              <a:tr h="194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Biblioteca del Congreso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12.195.057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12.195.057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2.954.946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255100"/>
                  </a:ext>
                </a:extLst>
              </a:tr>
              <a:tr h="194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Consejo Resolutivo de Asignaciones Parlamentarias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1.259.804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1.291.304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282.119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607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02, Capítulo 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SENADO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270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B911CC3-C60F-4B39-A8EE-833EF723F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601" y="6315760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12271656-8583-496B-8297-587BC5211B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723126"/>
              </p:ext>
            </p:extLst>
          </p:nvPr>
        </p:nvGraphicFramePr>
        <p:xfrm>
          <a:off x="466600" y="1982345"/>
          <a:ext cx="8149224" cy="4320520"/>
        </p:xfrm>
        <a:graphic>
          <a:graphicData uri="http://schemas.openxmlformats.org/drawingml/2006/table">
            <a:tbl>
              <a:tblPr/>
              <a:tblGrid>
                <a:gridCol w="283353">
                  <a:extLst>
                    <a:ext uri="{9D8B030D-6E8A-4147-A177-3AD203B41FA5}">
                      <a16:colId xmlns:a16="http://schemas.microsoft.com/office/drawing/2014/main" val="1385067048"/>
                    </a:ext>
                  </a:extLst>
                </a:gridCol>
                <a:gridCol w="283353">
                  <a:extLst>
                    <a:ext uri="{9D8B030D-6E8A-4147-A177-3AD203B41FA5}">
                      <a16:colId xmlns:a16="http://schemas.microsoft.com/office/drawing/2014/main" val="3689250713"/>
                    </a:ext>
                  </a:extLst>
                </a:gridCol>
                <a:gridCol w="283353">
                  <a:extLst>
                    <a:ext uri="{9D8B030D-6E8A-4147-A177-3AD203B41FA5}">
                      <a16:colId xmlns:a16="http://schemas.microsoft.com/office/drawing/2014/main" val="4216315634"/>
                    </a:ext>
                  </a:extLst>
                </a:gridCol>
                <a:gridCol w="2958202">
                  <a:extLst>
                    <a:ext uri="{9D8B030D-6E8A-4147-A177-3AD203B41FA5}">
                      <a16:colId xmlns:a16="http://schemas.microsoft.com/office/drawing/2014/main" val="1075092189"/>
                    </a:ext>
                  </a:extLst>
                </a:gridCol>
                <a:gridCol w="759385">
                  <a:extLst>
                    <a:ext uri="{9D8B030D-6E8A-4147-A177-3AD203B41FA5}">
                      <a16:colId xmlns:a16="http://schemas.microsoft.com/office/drawing/2014/main" val="2637924397"/>
                    </a:ext>
                  </a:extLst>
                </a:gridCol>
                <a:gridCol w="759385">
                  <a:extLst>
                    <a:ext uri="{9D8B030D-6E8A-4147-A177-3AD203B41FA5}">
                      <a16:colId xmlns:a16="http://schemas.microsoft.com/office/drawing/2014/main" val="3431525526"/>
                    </a:ext>
                  </a:extLst>
                </a:gridCol>
                <a:gridCol w="759385">
                  <a:extLst>
                    <a:ext uri="{9D8B030D-6E8A-4147-A177-3AD203B41FA5}">
                      <a16:colId xmlns:a16="http://schemas.microsoft.com/office/drawing/2014/main" val="3049551764"/>
                    </a:ext>
                  </a:extLst>
                </a:gridCol>
                <a:gridCol w="680046">
                  <a:extLst>
                    <a:ext uri="{9D8B030D-6E8A-4147-A177-3AD203B41FA5}">
                      <a16:colId xmlns:a16="http://schemas.microsoft.com/office/drawing/2014/main" val="3817123603"/>
                    </a:ext>
                  </a:extLst>
                </a:gridCol>
                <a:gridCol w="691381">
                  <a:extLst>
                    <a:ext uri="{9D8B030D-6E8A-4147-A177-3AD203B41FA5}">
                      <a16:colId xmlns:a16="http://schemas.microsoft.com/office/drawing/2014/main" val="3040818891"/>
                    </a:ext>
                  </a:extLst>
                </a:gridCol>
                <a:gridCol w="691381">
                  <a:extLst>
                    <a:ext uri="{9D8B030D-6E8A-4147-A177-3AD203B41FA5}">
                      <a16:colId xmlns:a16="http://schemas.microsoft.com/office/drawing/2014/main" val="2951809615"/>
                    </a:ext>
                  </a:extLst>
                </a:gridCol>
              </a:tblGrid>
              <a:tr h="152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302010"/>
                  </a:ext>
                </a:extLst>
              </a:tr>
              <a:tr h="5172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431137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40.699.471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43.173.017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2.473.546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9.526.220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498002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22.023.415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22.023.415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5.253.960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37951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6.491.563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6.491.563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1.086.488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566233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125788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208299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11.452.120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13.925.666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2.473.546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2.933.594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79625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150.748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484889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150.748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460384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10.712.837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13.186.383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2.473.546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2.728.884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172632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3.299.891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3.299.891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1.080.356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068547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1.515.630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1.515.630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414.474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91783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4.211.802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4.211.802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420.514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52830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462.601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462.601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111.971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58552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11.226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11.226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8.383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84300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1.211.687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3.685.233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2.473.546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693.186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726347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53.962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931477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53.962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931938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629.918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629.918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175.719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293963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70.757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70.757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33.176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58488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92.207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92.207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8.897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909339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303.756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303.756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124.973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919110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163.198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163.198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8.673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924732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76.459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755342"/>
                  </a:ext>
                </a:extLst>
              </a:tr>
              <a:tr h="152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76.459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092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02, Capítulo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CÁMARA DE DIPUTADOS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0665CC09-8B63-446B-A8D1-E763EDCC7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601" y="6315760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6B6A990F-EB95-4B3A-B62D-E47CDC38E0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543922"/>
              </p:ext>
            </p:extLst>
          </p:nvPr>
        </p:nvGraphicFramePr>
        <p:xfrm>
          <a:off x="414336" y="1916832"/>
          <a:ext cx="8210799" cy="4358328"/>
        </p:xfrm>
        <a:graphic>
          <a:graphicData uri="http://schemas.openxmlformats.org/drawingml/2006/table">
            <a:tbl>
              <a:tblPr/>
              <a:tblGrid>
                <a:gridCol w="285494">
                  <a:extLst>
                    <a:ext uri="{9D8B030D-6E8A-4147-A177-3AD203B41FA5}">
                      <a16:colId xmlns:a16="http://schemas.microsoft.com/office/drawing/2014/main" val="473122091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2687836678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1813846505"/>
                    </a:ext>
                  </a:extLst>
                </a:gridCol>
                <a:gridCol w="2980553">
                  <a:extLst>
                    <a:ext uri="{9D8B030D-6E8A-4147-A177-3AD203B41FA5}">
                      <a16:colId xmlns:a16="http://schemas.microsoft.com/office/drawing/2014/main" val="3911038568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3536644461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2576617253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1858243499"/>
                    </a:ext>
                  </a:extLst>
                </a:gridCol>
                <a:gridCol w="685185">
                  <a:extLst>
                    <a:ext uri="{9D8B030D-6E8A-4147-A177-3AD203B41FA5}">
                      <a16:colId xmlns:a16="http://schemas.microsoft.com/office/drawing/2014/main" val="2788724428"/>
                    </a:ext>
                  </a:extLst>
                </a:gridCol>
                <a:gridCol w="696605">
                  <a:extLst>
                    <a:ext uri="{9D8B030D-6E8A-4147-A177-3AD203B41FA5}">
                      <a16:colId xmlns:a16="http://schemas.microsoft.com/office/drawing/2014/main" val="2780691619"/>
                    </a:ext>
                  </a:extLst>
                </a:gridCol>
                <a:gridCol w="696605">
                  <a:extLst>
                    <a:ext uri="{9D8B030D-6E8A-4147-A177-3AD203B41FA5}">
                      <a16:colId xmlns:a16="http://schemas.microsoft.com/office/drawing/2014/main" val="3171252531"/>
                    </a:ext>
                  </a:extLst>
                </a:gridCol>
              </a:tblGrid>
              <a:tr h="1590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883469"/>
                  </a:ext>
                </a:extLst>
              </a:tr>
              <a:tr h="5408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50327"/>
                  </a:ext>
                </a:extLst>
              </a:tr>
              <a:tr h="1590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68.158.710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71.548.092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3.389.382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19.166.073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622445"/>
                  </a:ext>
                </a:extLst>
              </a:tr>
              <a:tr h="15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38.743.673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38.743.673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9.226.829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157944"/>
                  </a:ext>
                </a:extLst>
              </a:tr>
              <a:tr h="15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6.225.645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7.325.645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1.717.645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197509"/>
                  </a:ext>
                </a:extLst>
              </a:tr>
              <a:tr h="15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444.073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2.733.455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2.289.382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2.230.075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226722"/>
                  </a:ext>
                </a:extLst>
              </a:tr>
              <a:tr h="15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444.073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2.733.455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2.289.382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2.230.075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142689"/>
                  </a:ext>
                </a:extLst>
              </a:tr>
              <a:tr h="15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21.920.248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21.920.248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5.009.505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17613"/>
                  </a:ext>
                </a:extLst>
              </a:tr>
              <a:tr h="15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21.857.489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21.857.489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4.928.411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221472"/>
                  </a:ext>
                </a:extLst>
              </a:tr>
              <a:tr h="15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8.475.068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8.475.068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2.449.880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196248"/>
                  </a:ext>
                </a:extLst>
              </a:tr>
              <a:tr h="15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3.247.606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3.247.606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712.709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76035"/>
                  </a:ext>
                </a:extLst>
              </a:tr>
              <a:tr h="15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8.219.133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8.219.133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1.216.414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21988"/>
                  </a:ext>
                </a:extLst>
              </a:tr>
              <a:tr h="15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1.338.168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1.338.168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389.959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61508"/>
                  </a:ext>
                </a:extLst>
              </a:tr>
              <a:tr h="15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32.476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32.476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7.802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811175"/>
                  </a:ext>
                </a:extLst>
              </a:tr>
              <a:tr h="15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545.038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545.038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151.647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042179"/>
                  </a:ext>
                </a:extLst>
              </a:tr>
              <a:tr h="15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81.094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533281"/>
                  </a:ext>
                </a:extLst>
              </a:tr>
              <a:tr h="15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81.094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278429"/>
                  </a:ext>
                </a:extLst>
              </a:tr>
              <a:tr h="15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825.071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825.071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355.934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366871"/>
                  </a:ext>
                </a:extLst>
              </a:tr>
              <a:tr h="15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18.647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18.647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43329"/>
                  </a:ext>
                </a:extLst>
              </a:tr>
              <a:tr h="15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29.227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906884"/>
                  </a:ext>
                </a:extLst>
              </a:tr>
              <a:tr h="15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106.191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106.191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62.990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909946"/>
                  </a:ext>
                </a:extLst>
              </a:tr>
              <a:tr h="15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506.617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506.617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228.353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829701"/>
                  </a:ext>
                </a:extLst>
              </a:tr>
              <a:tr h="15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101.276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101.276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35.364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089023"/>
                  </a:ext>
                </a:extLst>
              </a:tr>
              <a:tr h="15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626.085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126154"/>
                  </a:ext>
                </a:extLst>
              </a:tr>
              <a:tr h="159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626.085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074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02, Capítulo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BIBLIOTECA DEL CONGRESO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A5D7FAA4-F9DA-4588-8F45-B44240F32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601" y="6315760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F5353B6-4F61-4CEB-8887-79ADCE1DB5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905431"/>
              </p:ext>
            </p:extLst>
          </p:nvPr>
        </p:nvGraphicFramePr>
        <p:xfrm>
          <a:off x="414336" y="1988841"/>
          <a:ext cx="8210797" cy="3822872"/>
        </p:xfrm>
        <a:graphic>
          <a:graphicData uri="http://schemas.openxmlformats.org/drawingml/2006/table">
            <a:tbl>
              <a:tblPr/>
              <a:tblGrid>
                <a:gridCol w="285494">
                  <a:extLst>
                    <a:ext uri="{9D8B030D-6E8A-4147-A177-3AD203B41FA5}">
                      <a16:colId xmlns:a16="http://schemas.microsoft.com/office/drawing/2014/main" val="3035091770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1584799164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1983300411"/>
                    </a:ext>
                  </a:extLst>
                </a:gridCol>
                <a:gridCol w="2980554">
                  <a:extLst>
                    <a:ext uri="{9D8B030D-6E8A-4147-A177-3AD203B41FA5}">
                      <a16:colId xmlns:a16="http://schemas.microsoft.com/office/drawing/2014/main" val="432648777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4215218295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3569140061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331014823"/>
                    </a:ext>
                  </a:extLst>
                </a:gridCol>
                <a:gridCol w="685184">
                  <a:extLst>
                    <a:ext uri="{9D8B030D-6E8A-4147-A177-3AD203B41FA5}">
                      <a16:colId xmlns:a16="http://schemas.microsoft.com/office/drawing/2014/main" val="3605016028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607505348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2321495775"/>
                    </a:ext>
                  </a:extLst>
                </a:gridCol>
              </a:tblGrid>
              <a:tr h="1706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145666"/>
                  </a:ext>
                </a:extLst>
              </a:tr>
              <a:tr h="580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288957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12.195.057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12.195.057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2.954.946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099610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10.011.405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10.011.405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2.510.718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862191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1.585.885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1.585.885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225.489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860667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695457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57748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558092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794518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930604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201.048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201.048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517676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224292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616643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922047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65.734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162668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72.386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502407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175.571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175.571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200.588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146765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087641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903799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618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3126</TotalTime>
  <Words>1853</Words>
  <Application>Microsoft Office PowerPoint</Application>
  <PresentationFormat>Presentación en pantalla (4:3)</PresentationFormat>
  <Paragraphs>961</Paragraphs>
  <Slides>10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 acumulada al mes de marzo de 2018 Partida 02: CONGRESO NACIONAL</vt:lpstr>
      <vt:lpstr>Ejecución Presupuestaria de Gastos del Congreso Nacional acumulada al mes de marzo de 2018</vt:lpstr>
      <vt:lpstr>Presentación de PowerPoint</vt:lpstr>
      <vt:lpstr>Ejecución Presupuestaria de Gastos del Congreso Nacional acumulada al mes de marzo de 2018</vt:lpstr>
      <vt:lpstr>Ejecución Presupuestaria de Gastos del Congreso Nacional acumulada al mes de marzo de 2018</vt:lpstr>
      <vt:lpstr>Ejecución Presupuestaria de Gastos Partida 02, Resumen por Capítulos acumulada al mes de marzo de 2018 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191</cp:revision>
  <cp:lastPrinted>2016-07-04T14:42:46Z</cp:lastPrinted>
  <dcterms:created xsi:type="dcterms:W3CDTF">2016-06-23T13:38:47Z</dcterms:created>
  <dcterms:modified xsi:type="dcterms:W3CDTF">2018-08-07T20:12:21Z</dcterms:modified>
</cp:coreProperties>
</file>