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264" r:id="rId6"/>
    <p:sldId id="300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3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3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RESOLUTIVO DE ASIGNACIONES PARLAMENTARIAS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585F73-BEA9-4023-868E-E1F1572C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EDF377EC-6C6D-40EF-8B3A-9EF7730AE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455944"/>
              </p:ext>
            </p:extLst>
          </p:nvPr>
        </p:nvGraphicFramePr>
        <p:xfrm>
          <a:off x="416080" y="1988840"/>
          <a:ext cx="8209056" cy="2016225"/>
        </p:xfrm>
        <a:graphic>
          <a:graphicData uri="http://schemas.openxmlformats.org/drawingml/2006/table">
            <a:tbl>
              <a:tblPr/>
              <a:tblGrid>
                <a:gridCol w="285433">
                  <a:extLst>
                    <a:ext uri="{9D8B030D-6E8A-4147-A177-3AD203B41FA5}">
                      <a16:colId xmlns:a16="http://schemas.microsoft.com/office/drawing/2014/main" val="2447317992"/>
                    </a:ext>
                  </a:extLst>
                </a:gridCol>
                <a:gridCol w="285433">
                  <a:extLst>
                    <a:ext uri="{9D8B030D-6E8A-4147-A177-3AD203B41FA5}">
                      <a16:colId xmlns:a16="http://schemas.microsoft.com/office/drawing/2014/main" val="2613666445"/>
                    </a:ext>
                  </a:extLst>
                </a:gridCol>
                <a:gridCol w="285433">
                  <a:extLst>
                    <a:ext uri="{9D8B030D-6E8A-4147-A177-3AD203B41FA5}">
                      <a16:colId xmlns:a16="http://schemas.microsoft.com/office/drawing/2014/main" val="3313604311"/>
                    </a:ext>
                  </a:extLst>
                </a:gridCol>
                <a:gridCol w="2979921">
                  <a:extLst>
                    <a:ext uri="{9D8B030D-6E8A-4147-A177-3AD203B41FA5}">
                      <a16:colId xmlns:a16="http://schemas.microsoft.com/office/drawing/2014/main" val="721694009"/>
                    </a:ext>
                  </a:extLst>
                </a:gridCol>
                <a:gridCol w="764961">
                  <a:extLst>
                    <a:ext uri="{9D8B030D-6E8A-4147-A177-3AD203B41FA5}">
                      <a16:colId xmlns:a16="http://schemas.microsoft.com/office/drawing/2014/main" val="2495008546"/>
                    </a:ext>
                  </a:extLst>
                </a:gridCol>
                <a:gridCol w="764961">
                  <a:extLst>
                    <a:ext uri="{9D8B030D-6E8A-4147-A177-3AD203B41FA5}">
                      <a16:colId xmlns:a16="http://schemas.microsoft.com/office/drawing/2014/main" val="1347937994"/>
                    </a:ext>
                  </a:extLst>
                </a:gridCol>
                <a:gridCol w="764961">
                  <a:extLst>
                    <a:ext uri="{9D8B030D-6E8A-4147-A177-3AD203B41FA5}">
                      <a16:colId xmlns:a16="http://schemas.microsoft.com/office/drawing/2014/main" val="3564099049"/>
                    </a:ext>
                  </a:extLst>
                </a:gridCol>
                <a:gridCol w="685039">
                  <a:extLst>
                    <a:ext uri="{9D8B030D-6E8A-4147-A177-3AD203B41FA5}">
                      <a16:colId xmlns:a16="http://schemas.microsoft.com/office/drawing/2014/main" val="281567689"/>
                    </a:ext>
                  </a:extLst>
                </a:gridCol>
                <a:gridCol w="696457">
                  <a:extLst>
                    <a:ext uri="{9D8B030D-6E8A-4147-A177-3AD203B41FA5}">
                      <a16:colId xmlns:a16="http://schemas.microsoft.com/office/drawing/2014/main" val="2043006074"/>
                    </a:ext>
                  </a:extLst>
                </a:gridCol>
                <a:gridCol w="696457">
                  <a:extLst>
                    <a:ext uri="{9D8B030D-6E8A-4147-A177-3AD203B41FA5}">
                      <a16:colId xmlns:a16="http://schemas.microsoft.com/office/drawing/2014/main" val="3855119036"/>
                    </a:ext>
                  </a:extLst>
                </a:gridCol>
              </a:tblGrid>
              <a:tr h="17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784904"/>
                  </a:ext>
                </a:extLst>
              </a:tr>
              <a:tr h="601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942776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94629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255.231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086567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067877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648213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56813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769395"/>
                  </a:ext>
                </a:extLst>
              </a:tr>
              <a:tr h="176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796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distribución del presupuesto a nivel de programas del Congreso Nacional, es la siguiente: la Cámara de Diputados concentra el 55,8%; el Senado un 33,7%; la Biblioteca un 9,5%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Congreso al mes de marzo ascendió a $14.333 millones, es decir, un 11,7% respecto de la ley inicial, presentando un gasto superior de 2 puntos porcentuales al registrado a igual mes del año 2017.  Mientras que la ejecución acumulada al primer trimestre de 2018 es superior en 2,4 puntos porcentuales a igual periodo del ejercicio anterior.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marzo un incremento consolidado de $5.894 millones.  Afectando los subtítulos “prestaciones de seguridad social”, “transferencias corrientes” y “bienes y servicios de consumo” por un monto de $2.473 millones, $2.289 millones y $1.119 millones respectivamente.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las tasas de ejecución, el Senado acumuló un 22%, la Cámara de Diputados un 26%, la Biblioteca del Congreso un 24%, y el Consejo Resolutivo de Asignaciones Parlamentarias un 21% de gasto devengado (valores aproximados).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9FCE307-9C3A-47E3-B4B9-8D39A66B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6A8FA56-0170-4DC0-8E73-91F8422B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48C22CB-774D-4C93-B17D-273CF92F3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42679"/>
              </p:ext>
            </p:extLst>
          </p:nvPr>
        </p:nvGraphicFramePr>
        <p:xfrm>
          <a:off x="414336" y="1662445"/>
          <a:ext cx="8210799" cy="1838563"/>
        </p:xfrm>
        <a:graphic>
          <a:graphicData uri="http://schemas.openxmlformats.org/drawingml/2006/table">
            <a:tbl>
              <a:tblPr/>
              <a:tblGrid>
                <a:gridCol w="766189">
                  <a:extLst>
                    <a:ext uri="{9D8B030D-6E8A-4147-A177-3AD203B41FA5}">
                      <a16:colId xmlns:a16="http://schemas.microsoft.com/office/drawing/2014/main" val="3866957386"/>
                    </a:ext>
                  </a:extLst>
                </a:gridCol>
                <a:gridCol w="2984704">
                  <a:extLst>
                    <a:ext uri="{9D8B030D-6E8A-4147-A177-3AD203B41FA5}">
                      <a16:colId xmlns:a16="http://schemas.microsoft.com/office/drawing/2014/main" val="3993635864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370209669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945033410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1820725968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268804536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1709898724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732678552"/>
                    </a:ext>
                  </a:extLst>
                </a:gridCol>
              </a:tblGrid>
              <a:tr h="19151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165430"/>
                  </a:ext>
                </a:extLst>
              </a:tr>
              <a:tr h="30642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989510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128.207.470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5.894.428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31.929.358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320392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71.956.929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17.246.738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23186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15.509.958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1.119.500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3.056.510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027467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2.924.844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2.230.075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601109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35.978.128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7.943.512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923501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549.391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489095"/>
                  </a:ext>
                </a:extLst>
              </a:tr>
              <a:tr h="1915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785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EC9D79F-FFD4-4923-9DD2-C8C235B45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EE727422-D831-484A-956B-506FF0451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888547"/>
            <a:ext cx="4053136" cy="238028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16A4330-F6C1-4A70-9E55-51E3D8B866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26" y="1888547"/>
            <a:ext cx="4053136" cy="238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02,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5AFC31C-A41C-4F11-BE63-54EE422A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F74FD63-E78D-432B-9E55-7566BAF90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38386"/>
              </p:ext>
            </p:extLst>
          </p:nvPr>
        </p:nvGraphicFramePr>
        <p:xfrm>
          <a:off x="414336" y="1741398"/>
          <a:ext cx="8201486" cy="1831618"/>
        </p:xfrm>
        <a:graphic>
          <a:graphicData uri="http://schemas.openxmlformats.org/drawingml/2006/table">
            <a:tbl>
              <a:tblPr/>
              <a:tblGrid>
                <a:gridCol w="292075">
                  <a:extLst>
                    <a:ext uri="{9D8B030D-6E8A-4147-A177-3AD203B41FA5}">
                      <a16:colId xmlns:a16="http://schemas.microsoft.com/office/drawing/2014/main" val="2768798084"/>
                    </a:ext>
                  </a:extLst>
                </a:gridCol>
                <a:gridCol w="292075">
                  <a:extLst>
                    <a:ext uri="{9D8B030D-6E8A-4147-A177-3AD203B41FA5}">
                      <a16:colId xmlns:a16="http://schemas.microsoft.com/office/drawing/2014/main" val="1253966293"/>
                    </a:ext>
                  </a:extLst>
                </a:gridCol>
                <a:gridCol w="3060954">
                  <a:extLst>
                    <a:ext uri="{9D8B030D-6E8A-4147-A177-3AD203B41FA5}">
                      <a16:colId xmlns:a16="http://schemas.microsoft.com/office/drawing/2014/main" val="400105504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1623007062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4035643485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2099508614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934833011"/>
                    </a:ext>
                  </a:extLst>
                </a:gridCol>
                <a:gridCol w="712665">
                  <a:extLst>
                    <a:ext uri="{9D8B030D-6E8A-4147-A177-3AD203B41FA5}">
                      <a16:colId xmlns:a16="http://schemas.microsoft.com/office/drawing/2014/main" val="2643125169"/>
                    </a:ext>
                  </a:extLst>
                </a:gridCol>
                <a:gridCol w="712665">
                  <a:extLst>
                    <a:ext uri="{9D8B030D-6E8A-4147-A177-3AD203B41FA5}">
                      <a16:colId xmlns:a16="http://schemas.microsoft.com/office/drawing/2014/main" val="1117177389"/>
                    </a:ext>
                  </a:extLst>
                </a:gridCol>
              </a:tblGrid>
              <a:tr h="1948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141108"/>
                  </a:ext>
                </a:extLst>
              </a:tr>
              <a:tr h="66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564454"/>
                  </a:ext>
                </a:extLst>
              </a:tr>
              <a:tr h="19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128.207.470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5.894.428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31.929.358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0395"/>
                  </a:ext>
                </a:extLst>
              </a:tr>
              <a:tr h="19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43.173.017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9.526.220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377308"/>
                  </a:ext>
                </a:extLst>
              </a:tr>
              <a:tr h="19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19.166.073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967402"/>
                  </a:ext>
                </a:extLst>
              </a:tr>
              <a:tr h="19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2.954.946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255100"/>
                  </a:ext>
                </a:extLst>
              </a:tr>
              <a:tr h="194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282.119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607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B911CC3-C60F-4B39-A8EE-833EF723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12271656-8583-496B-8297-587BC5211B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723126"/>
              </p:ext>
            </p:extLst>
          </p:nvPr>
        </p:nvGraphicFramePr>
        <p:xfrm>
          <a:off x="466600" y="1982345"/>
          <a:ext cx="8149224" cy="4320520"/>
        </p:xfrm>
        <a:graphic>
          <a:graphicData uri="http://schemas.openxmlformats.org/drawingml/2006/table">
            <a:tbl>
              <a:tblPr/>
              <a:tblGrid>
                <a:gridCol w="283353">
                  <a:extLst>
                    <a:ext uri="{9D8B030D-6E8A-4147-A177-3AD203B41FA5}">
                      <a16:colId xmlns:a16="http://schemas.microsoft.com/office/drawing/2014/main" val="1385067048"/>
                    </a:ext>
                  </a:extLst>
                </a:gridCol>
                <a:gridCol w="283353">
                  <a:extLst>
                    <a:ext uri="{9D8B030D-6E8A-4147-A177-3AD203B41FA5}">
                      <a16:colId xmlns:a16="http://schemas.microsoft.com/office/drawing/2014/main" val="3689250713"/>
                    </a:ext>
                  </a:extLst>
                </a:gridCol>
                <a:gridCol w="283353">
                  <a:extLst>
                    <a:ext uri="{9D8B030D-6E8A-4147-A177-3AD203B41FA5}">
                      <a16:colId xmlns:a16="http://schemas.microsoft.com/office/drawing/2014/main" val="4216315634"/>
                    </a:ext>
                  </a:extLst>
                </a:gridCol>
                <a:gridCol w="2958202">
                  <a:extLst>
                    <a:ext uri="{9D8B030D-6E8A-4147-A177-3AD203B41FA5}">
                      <a16:colId xmlns:a16="http://schemas.microsoft.com/office/drawing/2014/main" val="1075092189"/>
                    </a:ext>
                  </a:extLst>
                </a:gridCol>
                <a:gridCol w="759385">
                  <a:extLst>
                    <a:ext uri="{9D8B030D-6E8A-4147-A177-3AD203B41FA5}">
                      <a16:colId xmlns:a16="http://schemas.microsoft.com/office/drawing/2014/main" val="2637924397"/>
                    </a:ext>
                  </a:extLst>
                </a:gridCol>
                <a:gridCol w="759385">
                  <a:extLst>
                    <a:ext uri="{9D8B030D-6E8A-4147-A177-3AD203B41FA5}">
                      <a16:colId xmlns:a16="http://schemas.microsoft.com/office/drawing/2014/main" val="3431525526"/>
                    </a:ext>
                  </a:extLst>
                </a:gridCol>
                <a:gridCol w="759385">
                  <a:extLst>
                    <a:ext uri="{9D8B030D-6E8A-4147-A177-3AD203B41FA5}">
                      <a16:colId xmlns:a16="http://schemas.microsoft.com/office/drawing/2014/main" val="3049551764"/>
                    </a:ext>
                  </a:extLst>
                </a:gridCol>
                <a:gridCol w="680046">
                  <a:extLst>
                    <a:ext uri="{9D8B030D-6E8A-4147-A177-3AD203B41FA5}">
                      <a16:colId xmlns:a16="http://schemas.microsoft.com/office/drawing/2014/main" val="3817123603"/>
                    </a:ext>
                  </a:extLst>
                </a:gridCol>
                <a:gridCol w="691381">
                  <a:extLst>
                    <a:ext uri="{9D8B030D-6E8A-4147-A177-3AD203B41FA5}">
                      <a16:colId xmlns:a16="http://schemas.microsoft.com/office/drawing/2014/main" val="3040818891"/>
                    </a:ext>
                  </a:extLst>
                </a:gridCol>
                <a:gridCol w="691381">
                  <a:extLst>
                    <a:ext uri="{9D8B030D-6E8A-4147-A177-3AD203B41FA5}">
                      <a16:colId xmlns:a16="http://schemas.microsoft.com/office/drawing/2014/main" val="2951809615"/>
                    </a:ext>
                  </a:extLst>
                </a:gridCol>
              </a:tblGrid>
              <a:tr h="152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302010"/>
                  </a:ext>
                </a:extLst>
              </a:tr>
              <a:tr h="517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431137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43.173.017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9.526.220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498002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5.253.960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37951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1.086.488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566233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125788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208299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13.925.666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2.933.594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79625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150.748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484889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150.748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460384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13.186.383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2.728.884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172632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1.080.356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068547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414.474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1783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420.514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52830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111.971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58552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84300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3.685.233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693.186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26347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931477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931938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175.719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93963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58488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909339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124.973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919110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924732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755342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92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CÁMARA DE DIPUTADOS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665CC09-8B63-446B-A8D1-E763EDCC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B6A990F-EB95-4B3A-B62D-E47CDC38E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543922"/>
              </p:ext>
            </p:extLst>
          </p:nvPr>
        </p:nvGraphicFramePr>
        <p:xfrm>
          <a:off x="414336" y="1916832"/>
          <a:ext cx="8210799" cy="4358328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473122091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68783667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813846505"/>
                    </a:ext>
                  </a:extLst>
                </a:gridCol>
                <a:gridCol w="2980553">
                  <a:extLst>
                    <a:ext uri="{9D8B030D-6E8A-4147-A177-3AD203B41FA5}">
                      <a16:colId xmlns:a16="http://schemas.microsoft.com/office/drawing/2014/main" val="391103856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53664446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576617253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858243499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2788724428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2780691619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3171252531"/>
                    </a:ext>
                  </a:extLst>
                </a:gridCol>
              </a:tblGrid>
              <a:tr h="159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0883469"/>
                  </a:ext>
                </a:extLst>
              </a:tr>
              <a:tr h="540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50327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19.166.073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622445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9.226.829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157944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7.325.645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1.717.645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197509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2.230.075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226722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2.230.075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142689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5.009.505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7613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4.928.411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21472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2.449.880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96248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712.709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876035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1.216.414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21988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389.959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61508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811175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151.647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042179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533281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78429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66871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43329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906884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909946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228.353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829701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35.364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089023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126154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074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BIBLIOTECA DEL CONGRESO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5D7FAA4-F9DA-4588-8F45-B44240F3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F5353B6-4F61-4CEB-8887-79ADCE1DB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05431"/>
              </p:ext>
            </p:extLst>
          </p:nvPr>
        </p:nvGraphicFramePr>
        <p:xfrm>
          <a:off x="414336" y="1988841"/>
          <a:ext cx="8210797" cy="3822872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3035091770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584799164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983300411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43264877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21521829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56914006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31014823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3605016028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607505348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321495775"/>
                    </a:ext>
                  </a:extLst>
                </a:gridCol>
              </a:tblGrid>
              <a:tr h="170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145666"/>
                  </a:ext>
                </a:extLst>
              </a:tr>
              <a:tr h="580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288957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2.954.946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099610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2.510.718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862191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225.489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860667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695457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7748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558092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794518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0604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517676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24292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616643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922047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162668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02407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46765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087641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903799"/>
                  </a:ext>
                </a:extLst>
              </a:tr>
              <a:tr h="170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618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1853</Words>
  <Application>Microsoft Office PowerPoint</Application>
  <PresentationFormat>Presentación en pantalla (4:3)</PresentationFormat>
  <Paragraphs>961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02: CONGRESO NACIONAL</vt:lpstr>
      <vt:lpstr>Ejecución Presupuestaria de Gastos del Congreso Nacional acumulada al mes de marzo de 2018</vt:lpstr>
      <vt:lpstr>Presentación de PowerPoint</vt:lpstr>
      <vt:lpstr>Ejecución Presupuestaria de Gastos del Congreso Nacional acumulada al mes de marzo de 2018</vt:lpstr>
      <vt:lpstr>Ejecución Presupuestaria de Gastos del Congreso Nacional acumulada al mes de marzo de 2018</vt:lpstr>
      <vt:lpstr>Ejecución Presupuestaria de Gastos Partida 02, Resumen por Capítulos acumulada al mes de marzo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191</cp:revision>
  <cp:lastPrinted>2016-07-04T14:42:46Z</cp:lastPrinted>
  <dcterms:created xsi:type="dcterms:W3CDTF">2016-06-23T13:38:47Z</dcterms:created>
  <dcterms:modified xsi:type="dcterms:W3CDTF">2018-08-07T20:12:21Z</dcterms:modified>
</cp:coreProperties>
</file>