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4660"/>
  </p:normalViewPr>
  <p:slideViewPr>
    <p:cSldViewPr>
      <p:cViewPr>
        <p:scale>
          <a:sx n="91" d="100"/>
          <a:sy n="91" d="100"/>
        </p:scale>
        <p:origin x="-2286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Adm.'!$Z$25:$AB$25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'Sec. y Adm.'!$Z$26:$AB$26</c:f>
              <c:numCache>
                <c:formatCode>0.0%</c:formatCode>
                <c:ptCount val="3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</c:numCache>
            </c:numRef>
          </c:val>
        </c:ser>
        <c:ser>
          <c:idx val="1"/>
          <c:order val="1"/>
          <c:tx>
            <c:strRef>
              <c:f>'Sec. y Adm.'!$Y$27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Adm.'!$Z$25:$AB$25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'Sec. y Adm.'!$Z$27:$AB$27</c:f>
              <c:numCache>
                <c:formatCode>0.0%</c:formatCode>
                <c:ptCount val="3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45888"/>
        <c:axId val="53080448"/>
      </c:barChart>
      <c:catAx>
        <c:axId val="53045888"/>
        <c:scaling>
          <c:orientation val="minMax"/>
        </c:scaling>
        <c:delete val="0"/>
        <c:axPos val="b"/>
        <c:majorTickMark val="out"/>
        <c:minorTickMark val="none"/>
        <c:tickLblPos val="nextTo"/>
        <c:crossAx val="53080448"/>
        <c:crosses val="autoZero"/>
        <c:auto val="1"/>
        <c:lblAlgn val="ctr"/>
        <c:lblOffset val="100"/>
        <c:noMultiLvlLbl val="0"/>
      </c:catAx>
      <c:valAx>
        <c:axId val="530804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3045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4.3222222222222224E-2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555555555555555E-3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Adm.'!$AM$25:$AO$25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'Sec. y Adm.'!$AM$26:$AO$26</c:f>
              <c:numCache>
                <c:formatCode>0.0%</c:formatCode>
                <c:ptCount val="3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Adm.'!$AL$27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5.5555555555555552E-2"/>
                  <c:y val="-8.5714285714285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111111111111112E-2"/>
                  <c:y val="-1.9047619047619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Adm.'!$AM$25:$AO$25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'Sec. y Adm.'!$AM$27:$AO$27</c:f>
              <c:numCache>
                <c:formatCode>0.0%</c:formatCode>
                <c:ptCount val="3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820416"/>
        <c:axId val="53822208"/>
      </c:lineChart>
      <c:catAx>
        <c:axId val="53820416"/>
        <c:scaling>
          <c:orientation val="minMax"/>
        </c:scaling>
        <c:delete val="0"/>
        <c:axPos val="b"/>
        <c:majorTickMark val="out"/>
        <c:minorTickMark val="none"/>
        <c:tickLblPos val="nextTo"/>
        <c:crossAx val="53822208"/>
        <c:crosses val="autoZero"/>
        <c:auto val="1"/>
        <c:lblAlgn val="ctr"/>
        <c:lblOffset val="100"/>
        <c:noMultiLvlLbl val="0"/>
      </c:catAx>
      <c:valAx>
        <c:axId val="538222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3820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102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ACUMULADA DE GASTOS 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Marzo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764704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Gastos al mes de Marzo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marzo,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2.513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12,3%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inicial y superior a la ejecución del mismo mes del año anterior (8,7%).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m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arzo de la Partida Presidencia de la República totaliza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$6.156 millones, equivalente a un 30,3%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, superior al 26% obtenido al mismo período del año 2017.</a:t>
            </a: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Durante este mes, no se observó modificaciones presupuestarias. Y, por lo tanto, se mantiene el incremento observado en el mes de febrero en el presupuesto vigente de $778 millones, que se descomponen en: $150 millones para Bienes y Servicios de Consumo, y </a:t>
            </a:r>
            <a:r>
              <a:rPr lang="es-CL" sz="1600" dirty="0" smtClean="0"/>
              <a:t>$628 millones en Deuda Flotante, proveniente de operaciones del año anterior.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28699" y="2890679"/>
          <a:ext cx="7086602" cy="1945005"/>
        </p:xfrm>
        <a:graphic>
          <a:graphicData uri="http://schemas.openxmlformats.org/drawingml/2006/table">
            <a:tbl>
              <a:tblPr/>
              <a:tblGrid>
                <a:gridCol w="661141"/>
                <a:gridCol w="2290380"/>
                <a:gridCol w="672947"/>
                <a:gridCol w="672947"/>
                <a:gridCol w="664092"/>
                <a:gridCol w="708365"/>
                <a:gridCol w="708365"/>
                <a:gridCol w="70836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21.129.496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6.156.643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2.016.709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7.665.700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2.026.010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1.448.817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55732"/>
              </p:ext>
            </p:extLst>
          </p:nvPr>
        </p:nvGraphicFramePr>
        <p:xfrm>
          <a:off x="660400" y="2037874"/>
          <a:ext cx="7823200" cy="3650615"/>
        </p:xfrm>
        <a:graphic>
          <a:graphicData uri="http://schemas.openxmlformats.org/drawingml/2006/table">
            <a:tbl>
              <a:tblPr/>
              <a:tblGrid>
                <a:gridCol w="342900"/>
                <a:gridCol w="406400"/>
                <a:gridCol w="368300"/>
                <a:gridCol w="2133600"/>
                <a:gridCol w="762000"/>
                <a:gridCol w="723900"/>
                <a:gridCol w="8001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21.129.496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6.156.643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2.016.709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7.665.700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2.026.010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1.448.817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1.448.817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863.142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Cambio de Mando Presidencial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618</Words>
  <Application>Microsoft Office PowerPoint</Application>
  <PresentationFormat>Presentación en pantalla (4:3)</PresentationFormat>
  <Paragraphs>272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ACUMULADA DE GASTOS  al mes de Marzo de 2018 Partida 01: PRESIDENCIA DE LA REPÚBLICA</vt:lpstr>
      <vt:lpstr>Ejecución Presupuestaria Acumulada de Gastos al mes de Marzo de 2018  Presidencia de la República</vt:lpstr>
      <vt:lpstr>Presentación de PowerPoint</vt:lpstr>
      <vt:lpstr>Presentación de PowerPoint</vt:lpstr>
      <vt:lpstr>Ejecución Presupuestaria Acumulada de Gastos al mes de Marzo de 2018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172</cp:revision>
  <cp:lastPrinted>2017-05-05T14:22:30Z</cp:lastPrinted>
  <dcterms:created xsi:type="dcterms:W3CDTF">2016-06-23T13:38:47Z</dcterms:created>
  <dcterms:modified xsi:type="dcterms:W3CDTF">2018-08-20T13:22:29Z</dcterms:modified>
</cp:coreProperties>
</file>