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>
        <p:scale>
          <a:sx n="75" d="100"/>
          <a:sy n="75" d="100"/>
        </p:scale>
        <p:origin x="-8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50: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TESORO </a:t>
            </a:r>
            <a:r>
              <a:rPr lang="es-CL" sz="2000" b="1" dirty="0">
                <a:latin typeface="+mn-lt"/>
              </a:rPr>
              <a:t>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</a:t>
            </a:r>
            <a:r>
              <a:rPr lang="es-CL" sz="1200" b="1" i="1" dirty="0" smtClean="0">
                <a:latin typeface="+mn-lt"/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CF51ED6-A29E-4F9F-A2C5-61F1D0C08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67927"/>
              </p:ext>
            </p:extLst>
          </p:nvPr>
        </p:nvGraphicFramePr>
        <p:xfrm>
          <a:off x="528176" y="1862599"/>
          <a:ext cx="8064896" cy="4003908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xmlns="" val="275386439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173384400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103084211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xmlns="" val="395990730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32818669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90135724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1261328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694526280"/>
                    </a:ext>
                  </a:extLst>
                </a:gridCol>
                <a:gridCol w="830928">
                  <a:extLst>
                    <a:ext uri="{9D8B030D-6E8A-4147-A177-3AD203B41FA5}">
                      <a16:colId xmlns:a16="http://schemas.microsoft.com/office/drawing/2014/main" xmlns="" val="2510555956"/>
                    </a:ext>
                  </a:extLst>
                </a:gridCol>
                <a:gridCol w="777334">
                  <a:extLst>
                    <a:ext uri="{9D8B030D-6E8A-4147-A177-3AD203B41FA5}">
                      <a16:colId xmlns:a16="http://schemas.microsoft.com/office/drawing/2014/main" xmlns="" val="1615779473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20880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21953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682199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5876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767729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-59190,0%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3750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30.819.050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930812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30.819.050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31778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30.819.050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308190500,0%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308190500,0%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26054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871060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21086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51024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1.525.277.720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5084259066,7%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5084259066,7%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84797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1.525.277.720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15252777200,0%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15252777200,0%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3000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37860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6694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1.000.772.410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551.484.810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662146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66974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3986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945.894.944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516.501.506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2889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12.371.139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12362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270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6223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136.578.878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96352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COMPLEMENTARIAS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                             </a:t>
            </a:r>
            <a:r>
              <a:rPr lang="es-CL" sz="1200" b="1" i="1" dirty="0" smtClean="0">
                <a:latin typeface="+mn-lt"/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03FF9AC-34F6-41A8-916E-35BE18D0A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42716"/>
              </p:ext>
            </p:extLst>
          </p:nvPr>
        </p:nvGraphicFramePr>
        <p:xfrm>
          <a:off x="622342" y="1862599"/>
          <a:ext cx="7886698" cy="2337197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xmlns="" val="250917183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284128345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558058331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xmlns="" val="98923650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37030136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76757343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5106734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5548419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5419931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391747326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009203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5606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12.850.802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38568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93275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212.882.939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04443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26653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113310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280808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5.299.366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56003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34.983.304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50894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22.074.244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099598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12.850.802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020324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70421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823037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COMPLEMENTARIAS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12ECDC27-227A-4B4F-8CE4-86D4C8974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24684"/>
              </p:ext>
            </p:extLst>
          </p:nvPr>
        </p:nvGraphicFramePr>
        <p:xfrm>
          <a:off x="628651" y="1964678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xmlns="" val="250719257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402757099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68843782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xmlns="" val="414229253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97828880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196865206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945800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54943127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120297724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4181961233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369729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95195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2.795.724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663.527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4624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5772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42583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056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694047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2841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29790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90033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892351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70345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6878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8614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2.223.052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644.672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908779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559.329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188660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3259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45659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68691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9989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7782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48852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COMPLEMENTARIAS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4221088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81D8C13-531E-4E6A-A72A-CA9AA5A35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910357"/>
              </p:ext>
            </p:extLst>
          </p:nvPr>
        </p:nvGraphicFramePr>
        <p:xfrm>
          <a:off x="628650" y="1850094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xmlns="" val="2822407898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xmlns="" val="2148145621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xmlns="" val="3790225379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xmlns="" val="287638345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121564794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288256296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285690025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263328050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385458877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2392303632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838908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815306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2.350.892.566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1.427.839.325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00714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256.886.318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102.079.329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1173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1.325.759.996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215507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365142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402040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601.196.683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73924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39838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570392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591043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E5ADDB5A-0C09-4D0F-BE55-5A35CD217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16744"/>
              </p:ext>
            </p:extLst>
          </p:nvPr>
        </p:nvGraphicFramePr>
        <p:xfrm>
          <a:off x="628650" y="4581128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xmlns="" val="4256464871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xmlns="" val="5157369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xmlns="" val="404611232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xmlns="" val="122387918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123614708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263282059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3204142549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3036093017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723907682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1189820395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170910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4687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1.207.255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160136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1.207.255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001576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81869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1.001.243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3650,3%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74992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53668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203.019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27965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02915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1496,5%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446685"/>
                  </a:ext>
                </a:extLst>
              </a:tr>
            </a:tbl>
          </a:graphicData>
        </a:graphic>
      </p:graphicFrame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04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LA DEUDA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D667F949-6022-4112-99CA-950689D3A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37387"/>
              </p:ext>
            </p:extLst>
          </p:nvPr>
        </p:nvGraphicFramePr>
        <p:xfrm>
          <a:off x="674808" y="1856979"/>
          <a:ext cx="7848868" cy="4504991"/>
        </p:xfrm>
        <a:graphic>
          <a:graphicData uri="http://schemas.openxmlformats.org/drawingml/2006/table">
            <a:tbl>
              <a:tblPr/>
              <a:tblGrid>
                <a:gridCol w="254338">
                  <a:extLst>
                    <a:ext uri="{9D8B030D-6E8A-4147-A177-3AD203B41FA5}">
                      <a16:colId xmlns:a16="http://schemas.microsoft.com/office/drawing/2014/main" xmlns="" val="1428660664"/>
                    </a:ext>
                  </a:extLst>
                </a:gridCol>
                <a:gridCol w="254338">
                  <a:extLst>
                    <a:ext uri="{9D8B030D-6E8A-4147-A177-3AD203B41FA5}">
                      <a16:colId xmlns:a16="http://schemas.microsoft.com/office/drawing/2014/main" xmlns="" val="2461231362"/>
                    </a:ext>
                  </a:extLst>
                </a:gridCol>
                <a:gridCol w="254338">
                  <a:extLst>
                    <a:ext uri="{9D8B030D-6E8A-4147-A177-3AD203B41FA5}">
                      <a16:colId xmlns:a16="http://schemas.microsoft.com/office/drawing/2014/main" xmlns="" val="3297365990"/>
                    </a:ext>
                  </a:extLst>
                </a:gridCol>
                <a:gridCol w="3052057">
                  <a:extLst>
                    <a:ext uri="{9D8B030D-6E8A-4147-A177-3AD203B41FA5}">
                      <a16:colId xmlns:a16="http://schemas.microsoft.com/office/drawing/2014/main" xmlns="" val="2338977348"/>
                    </a:ext>
                  </a:extLst>
                </a:gridCol>
                <a:gridCol w="732492">
                  <a:extLst>
                    <a:ext uri="{9D8B030D-6E8A-4147-A177-3AD203B41FA5}">
                      <a16:colId xmlns:a16="http://schemas.microsoft.com/office/drawing/2014/main" xmlns="" val="996882184"/>
                    </a:ext>
                  </a:extLst>
                </a:gridCol>
                <a:gridCol w="732492">
                  <a:extLst>
                    <a:ext uri="{9D8B030D-6E8A-4147-A177-3AD203B41FA5}">
                      <a16:colId xmlns:a16="http://schemas.microsoft.com/office/drawing/2014/main" xmlns="" val="859231152"/>
                    </a:ext>
                  </a:extLst>
                </a:gridCol>
                <a:gridCol w="773188">
                  <a:extLst>
                    <a:ext uri="{9D8B030D-6E8A-4147-A177-3AD203B41FA5}">
                      <a16:colId xmlns:a16="http://schemas.microsoft.com/office/drawing/2014/main" xmlns="" val="1361906696"/>
                    </a:ext>
                  </a:extLst>
                </a:gridCol>
                <a:gridCol w="651105">
                  <a:extLst>
                    <a:ext uri="{9D8B030D-6E8A-4147-A177-3AD203B41FA5}">
                      <a16:colId xmlns:a16="http://schemas.microsoft.com/office/drawing/2014/main" xmlns="" val="3977328844"/>
                    </a:ext>
                  </a:extLst>
                </a:gridCol>
                <a:gridCol w="572260">
                  <a:extLst>
                    <a:ext uri="{9D8B030D-6E8A-4147-A177-3AD203B41FA5}">
                      <a16:colId xmlns:a16="http://schemas.microsoft.com/office/drawing/2014/main" xmlns="" val="3107149443"/>
                    </a:ext>
                  </a:extLst>
                </a:gridCol>
                <a:gridCol w="572260">
                  <a:extLst>
                    <a:ext uri="{9D8B030D-6E8A-4147-A177-3AD203B41FA5}">
                      <a16:colId xmlns:a16="http://schemas.microsoft.com/office/drawing/2014/main" xmlns="" val="3213690557"/>
                    </a:ext>
                  </a:extLst>
                </a:gridCol>
              </a:tblGrid>
              <a:tr h="134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4952052"/>
                  </a:ext>
                </a:extLst>
              </a:tr>
              <a:tr h="323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1231010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35.612.651.215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108.725.400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16.777.775.802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9705757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35.612.651.215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108.725.400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16.777.775.802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706542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20.164.317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148.265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10.432.423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845210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126.447.630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4.762.928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63.970.913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1345800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555.642.270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61.108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260.868.828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297947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41.813.385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1438505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2.684.438.126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-37.255.388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1.219.389.038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180513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82.752.556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536.063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42.164.506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230112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146.594.654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3797212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407.701.347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-96.950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240.235.906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4157773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9.901.529.305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-130.086.634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4.425.629.775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854714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1.042.241.012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4.581.349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489.189.582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48005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1.161.595.857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-145.190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577.590.476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940931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752.290.611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765882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455.658.358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4.353.655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200.249.983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446139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6.096.912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595684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6.508.367.991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53.174.642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3.440.564.799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631198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5.321.861.595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57.918.125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2.757.447.986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634020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18.921.290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1659285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1.044.061.365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817555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996.446.283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384.063.061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372505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28.603.567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11.021.260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2024155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610.335.526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116.867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331.423.721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5962441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12.827.214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5.789.724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4605384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201.883.654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12.012.806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94.153.851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2502262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52.544.224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29002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53.686.745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53.757.417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70.672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24.048.360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736890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97.455.604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59.224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41.784.744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0885357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41.647.267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0781799"/>
                  </a:ext>
                </a:extLst>
              </a:tr>
              <a:tr h="134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15.590.960</a:t>
                      </a: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6514" marR="6514" marT="65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250459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05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LIBRE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D75CE876-EE9C-4041-ADB8-800D11512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09364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xmlns="" val="638338421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xmlns="" val="2486583385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xmlns="" val="1478855160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xmlns="" val="4285728909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xmlns="" val="2975839981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xmlns="" val="1991920185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xmlns="" val="3893813323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xmlns="" val="4125349478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xmlns="" val="3458726359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xmlns="" val="3487537271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9807872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79752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222.878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111355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222.878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15842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16.960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713827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16.960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581131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125.067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324680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673833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01140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80.851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703886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213163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44.882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144800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11869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680316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05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LIBRE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2018 de Fondo FRP en millones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38CC2F6D-2CDC-485B-8C51-5F2A9F677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93223"/>
              </p:ext>
            </p:extLst>
          </p:nvPr>
        </p:nvGraphicFramePr>
        <p:xfrm>
          <a:off x="2566354" y="1829358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xmlns="" val="323227983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xmlns="" val="425991526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6115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9440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698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8084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3321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-27,8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8252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9.870,6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723234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5305745C-401F-48AD-9C58-0DE34EAF5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09151"/>
              </p:ext>
            </p:extLst>
          </p:nvPr>
        </p:nvGraphicFramePr>
        <p:xfrm>
          <a:off x="628649" y="3783955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xmlns="" val="848237762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xmlns="" val="4043608553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xmlns="" val="1663486115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xmlns="" val="4172016752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xmlns="" val="2452803494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xmlns="" val="4133067290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xmlns="" val="2231080556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xmlns="" val="2132666651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xmlns="" val="811924321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xmlns="" val="2967956602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9536264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683174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108.378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25789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693404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84888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411628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049547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105.932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84265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105.932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600365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62866"/>
                  </a:ext>
                </a:extLst>
              </a:tr>
            </a:tbl>
          </a:graphicData>
        </a:graphic>
      </p:graphicFrame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06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RESERVA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PENSIONES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E5FF70D8-F155-4B44-8A47-D6BA85F51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93170"/>
              </p:ext>
            </p:extLst>
          </p:nvPr>
        </p:nvGraphicFramePr>
        <p:xfrm>
          <a:off x="2489200" y="191239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xmlns="" val="232973875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26281703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1832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660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403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2.957,9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022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019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8983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14.636,9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5999602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DD4DCEFD-F515-413B-902B-E4069779F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24238"/>
              </p:ext>
            </p:extLst>
          </p:nvPr>
        </p:nvGraphicFramePr>
        <p:xfrm>
          <a:off x="614462" y="3858240"/>
          <a:ext cx="7886700" cy="217473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xmlns="" val="269197927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xmlns="" val="155812244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xmlns="" val="2378113600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xmlns="" val="187308733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172553031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51613915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xmlns="" val="3881760686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xmlns="" val="599199268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xmlns="" val="2204760609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xmlns="" val="3985724796"/>
                    </a:ext>
                  </a:extLst>
                </a:gridCol>
              </a:tblGrid>
              <a:tr h="63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763158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79305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84.317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737805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94053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829751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7592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870474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107171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713357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714147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755848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593480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6773552"/>
                  </a:ext>
                </a:extLst>
              </a:tr>
            </a:tbl>
          </a:graphicData>
        </a:graphic>
      </p:graphicFrame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07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ESTABILIZACIÓN ECONÓMICA Y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5452982C-365D-44E3-8205-DAE1084F0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420354"/>
              </p:ext>
            </p:extLst>
          </p:nvPr>
        </p:nvGraphicFramePr>
        <p:xfrm>
          <a:off x="628649" y="1926347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xmlns="" val="149084255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xmlns="" val="783943780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xmlns="" val="1279629682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xmlns="" val="1634397988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xmlns="" val="3618102800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xmlns="" val="257584428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xmlns="" val="198678686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xmlns="" val="3311859885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xmlns="" val="184198717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xmlns="" val="1123539039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335083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248880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433.179.177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1443930590,0%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1443930590,0%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95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551702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53210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3058267600,0%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249710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127.352.417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636762085,0%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636762085,0%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892469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127.235.759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1272357590,0%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1272357590,0%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678559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116.658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1166580,0%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1166580,0%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3154757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E51F370C-199C-4E20-9EA8-48FCD653B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28910"/>
              </p:ext>
            </p:extLst>
          </p:nvPr>
        </p:nvGraphicFramePr>
        <p:xfrm>
          <a:off x="628649" y="4490541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xmlns="" val="834451351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xmlns="" val="2134229652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xmlns="" val="4221787521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xmlns="" val="190827507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xmlns="" val="2888847297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xmlns="" val="426864188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xmlns="" val="3662906617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xmlns="" val="408957477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xmlns="" val="941877710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xmlns="" val="385699514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51777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43010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798.020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778280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580916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217271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51916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23491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798.020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3133,5%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3133,5%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256307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789.086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3099,7%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3099,7%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00530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89340,0%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608616"/>
                  </a:ext>
                </a:extLst>
              </a:tr>
            </a:tbl>
          </a:graphicData>
        </a:graphic>
      </p:graphicFrame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08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LA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56791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EDA0BDD-FEB0-41F7-B68D-3CD3AFDEB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15394"/>
              </p:ext>
            </p:extLst>
          </p:nvPr>
        </p:nvGraphicFramePr>
        <p:xfrm>
          <a:off x="628649" y="1867175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29901481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13024927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57106627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271815238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6298812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521481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708661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138678034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26216271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31079560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881666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13041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298.191.334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2344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83.564.961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4557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83.564.961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3021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214.626.373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9865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214.626.373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1705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24.669.954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-18.658.026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15189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8.659.449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1498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0821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634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18.553.049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75614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44320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08380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23.945.522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09707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33.653.829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21.308.195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90396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22.541.096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0413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22.118.576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276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9615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2181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8827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8.323.025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6348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6329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2870371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09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APOYO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REGIONAL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junio de la Partida Tesoro Público, </a:t>
            </a:r>
            <a:r>
              <a:rPr lang="es-CL" sz="1400" b="1" dirty="0"/>
              <a:t>ascendió en moneda nacional a 50,7%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disminuciones por </a:t>
            </a:r>
            <a:r>
              <a:rPr lang="es-CL" sz="1400" b="1" dirty="0"/>
              <a:t>$968 millones</a:t>
            </a:r>
            <a:r>
              <a:rPr lang="es-CL" sz="1400" dirty="0"/>
              <a:t>, afectando los subtítulos 24 “transferencias corrientes”, en $107.620 millones y 30 “adquisición de activos financieros”, por $138 millones, asimismo, se registran incrementos en el subtítulo 27 “aporte fiscal libre”, por $108.725 millones</a:t>
            </a:r>
            <a:r>
              <a:rPr lang="es-CL" sz="14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junio alcanzó un 82,3%,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365,9%.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 TESORO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2018 del Fondo en millones de dólares (información trimestral)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FECE76BE-5DE2-420A-B2AC-5022A0AE6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75712"/>
              </p:ext>
            </p:extLst>
          </p:nvPr>
        </p:nvGraphicFramePr>
        <p:xfrm>
          <a:off x="2489200" y="1914242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xmlns="" val="402631096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218884151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4722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marzo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6428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0588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7684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5890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6220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2335807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51F66098-A473-4171-9776-1AA377097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85674"/>
              </p:ext>
            </p:extLst>
          </p:nvPr>
        </p:nvGraphicFramePr>
        <p:xfrm>
          <a:off x="628649" y="4226918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xmlns="" val="6287679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41589917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xmlns="" val="328747973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xmlns="" val="21575390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1656370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47209047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xmlns="" val="386650996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xmlns="" val="90838727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41744493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xmlns="" val="344066310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962519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38304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199.089.654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19935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27.002.707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959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27.002.707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34070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27.002.707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116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172.086.947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8788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172.086.947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6107771"/>
                  </a:ext>
                </a:extLst>
              </a:tr>
            </a:tbl>
          </a:graphicData>
        </a:graphic>
      </p:graphicFrame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10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DIAGNÓSTICOS Y TRATAMIENTOS DE ALTO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COSTO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$529.013 millones ejecutados, equivalente a un 47,3%, donde las principales erogaciones correspondieron a transferencias por $234.847 millones para el “Fondo Único de Prestaciones Familiares y Subsidios de Cesantía”; $138.695 millones para el “Fondo Nacional de Subsidio Familiar”; $44.289 millones para el “Fondo Único de Prestaciones Familiares y Subsidios de Cesantía”; y, $30.147 millones para la “Subsidio Agua Potable Art.1° Ley </a:t>
            </a:r>
            <a:r>
              <a:rPr lang="es-CL" sz="1400" dirty="0" err="1">
                <a:solidFill>
                  <a:prstClr val="black"/>
                </a:solidFill>
              </a:rPr>
              <a:t>N°</a:t>
            </a:r>
            <a:r>
              <a:rPr lang="es-CL" sz="1400" dirty="0">
                <a:solidFill>
                  <a:prstClr val="black"/>
                </a:solidFill>
              </a:rPr>
              <a:t> 18.778”, que en conjunto representan el 85%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71,7% de ejecución, explicado por el nivel de erogación del subtítulo 30 “adquisición de activos financieros” (ítem compra de títulos y valores), que alcanza los $1.525.278 millones por sobre el presupuesto inicial y vigente de dicha asignación, representando a su vez el 56,5%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60,7%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365,9%,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47,1%, destacando las transferencias efectuadas al Ministerio de Desarrollo Social, al Ministerio de la Mujer y la Equidad de Género y al Servicio Electoral, con un 54,3%, 79,4% y un 65,5% </a:t>
            </a:r>
            <a:r>
              <a:rPr lang="es-CL" sz="1400" dirty="0" smtClean="0"/>
              <a:t>respectivamente.</a:t>
            </a:r>
            <a:endParaRPr lang="es-CL" sz="1400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 TESORO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junio por </a:t>
            </a:r>
            <a:r>
              <a:rPr lang="es-CL" sz="1400" b="1" dirty="0"/>
              <a:t>US$14.636,9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US$9.870,6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marzo de </a:t>
            </a:r>
            <a:r>
              <a:rPr lang="es-CL" sz="1400" b="1" dirty="0"/>
              <a:t>$187.361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junio.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 TESORO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3949888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B80B7E5E-99C6-4312-BACA-2B96DA08C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907871"/>
              </p:ext>
            </p:extLst>
          </p:nvPr>
        </p:nvGraphicFramePr>
        <p:xfrm>
          <a:off x="742950" y="4653135"/>
          <a:ext cx="7658099" cy="1581899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xmlns="" val="1776978341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xmlns="" val="130932501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41605143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362627982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2924147305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4020853718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xmlns="" val="3550774160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xmlns="" val="2218969104"/>
                    </a:ext>
                  </a:extLst>
                </a:gridCol>
              </a:tblGrid>
              <a:tr h="16012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4850752"/>
                  </a:ext>
                </a:extLst>
              </a:tr>
              <a:tr h="2630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8262090"/>
                  </a:ext>
                </a:extLst>
              </a:tr>
              <a:tr h="164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3.746.721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1476489"/>
                  </a:ext>
                </a:extLst>
              </a:tr>
              <a:tr h="16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1175736"/>
                  </a:ext>
                </a:extLst>
              </a:tr>
              <a:tr h="16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2084460"/>
                  </a:ext>
                </a:extLst>
              </a:tr>
              <a:tr h="16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3745204"/>
                  </a:ext>
                </a:extLst>
              </a:tr>
              <a:tr h="16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3095149"/>
                  </a:ext>
                </a:extLst>
              </a:tr>
              <a:tr h="16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2.923.664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3209667"/>
                  </a:ext>
                </a:extLst>
              </a:tr>
              <a:tr h="160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6927657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25AE50F8-B060-4642-83DC-629525B81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96425"/>
              </p:ext>
            </p:extLst>
          </p:nvPr>
        </p:nvGraphicFramePr>
        <p:xfrm>
          <a:off x="726148" y="1700807"/>
          <a:ext cx="7658099" cy="219395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xmlns="" val="1501541774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xmlns="" val="27757324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186355077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328708979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1406241146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xmlns="" val="1634302110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xmlns="" val="4024999597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xmlns="" val="2108701685"/>
                    </a:ext>
                  </a:extLst>
                </a:gridCol>
              </a:tblGrid>
              <a:tr h="15754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5522324"/>
                  </a:ext>
                </a:extLst>
              </a:tr>
              <a:tr h="27205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1167250"/>
                  </a:ext>
                </a:extLst>
              </a:tr>
              <a:tr h="169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42.907.989.177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21.744.047.620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2299008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997412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131.166.187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4115579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3.627.991.082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-107.619.623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987.940.779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6943024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30.819.050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9475994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35.612.651.215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108.725.400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16.777.775.802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4085655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102.079.329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2165810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1.908.282.045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3806355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480.181.323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1099648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1.325.759.996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460467"/>
                  </a:ext>
                </a:extLst>
              </a:tr>
              <a:tr h="157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949197"/>
                  </a:ext>
                </a:extLst>
              </a:tr>
            </a:tbl>
          </a:graphicData>
        </a:graphic>
      </p:graphicFrame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 TESORO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57376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88718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9" y="5843989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812181F2-829F-4EBE-BE2B-B0496F9AF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60240"/>
              </p:ext>
            </p:extLst>
          </p:nvPr>
        </p:nvGraphicFramePr>
        <p:xfrm>
          <a:off x="628651" y="1700808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xmlns="" val="1962995851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xmlns="" val="2890798917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xmlns="" val="324942892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40216721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3625442069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159216246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4255092222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xmlns="" val="3488326182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xmlns="" val="4078498039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5048277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41083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529.013.135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555547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3.766.050.713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-107.757.623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2.699.578.892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881602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1.427.839.325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222350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20.164.317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148.265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10.432.423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94651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433.179.177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1443930590,0%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1443930590,0%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165456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298.191.334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412976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199.089.654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361698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BFF14687-4C84-42E7-8C02-A7804BEA7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98439"/>
              </p:ext>
            </p:extLst>
          </p:nvPr>
        </p:nvGraphicFramePr>
        <p:xfrm>
          <a:off x="628651" y="4312925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xmlns="" val="3167812075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xmlns="" val="1564152807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xmlns="" val="237588523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65918318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153590081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2566589716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xmlns="" val="360873424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xmlns="" val="4258790371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xmlns="" val="2091154010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670493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823209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2.795.724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663.527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9811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1.207.255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134841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222.878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539476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108.378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2304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84.317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17521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798.020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6566241"/>
                  </a:ext>
                </a:extLst>
              </a:tr>
            </a:tbl>
          </a:graphicData>
        </a:graphic>
      </p:graphicFrame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4855300-3D61-419C-AC1C-50DD21ED5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2115"/>
              </p:ext>
            </p:extLst>
          </p:nvPr>
        </p:nvGraphicFramePr>
        <p:xfrm>
          <a:off x="651434" y="1862666"/>
          <a:ext cx="7841132" cy="4008031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xmlns="" val="1747201521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xmlns="" val="1606663226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xmlns="" val="1972133560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xmlns="" val="1240114355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xmlns="" val="2789639814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xmlns="" val="365062968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xmlns="" val="986502560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xmlns="" val="2841280080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xmlns="" val="208608794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xmlns="" val="1363654196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319340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466822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529.013.135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384843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500.150.056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36298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455.860.739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766215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1439914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21.167.628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506800"/>
                  </a:ext>
                </a:extLst>
              </a:tr>
              <a:tr h="152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234.847.686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809180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39046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138.695.200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930139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30.399.958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722874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30.147.798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185614"/>
                  </a:ext>
                </a:extLst>
              </a:tr>
              <a:tr h="137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N°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8658064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28365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08218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44.289.317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78843"/>
                  </a:ext>
                </a:extLst>
              </a:tr>
              <a:tr h="151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44.289.317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21692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28.863.079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85972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28.863.079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07185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27.333.780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42381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893.379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299776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768824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620706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02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SUBSIDIOS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AF3D6AA1-8C38-4A3D-8C45-87F25B1BD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64599"/>
              </p:ext>
            </p:extLst>
          </p:nvPr>
        </p:nvGraphicFramePr>
        <p:xfrm>
          <a:off x="628651" y="1882492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xmlns="" val="69668972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49788411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383809058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xmlns="" val="28170177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50343755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08147504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60310343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27699473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95260873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511288392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4232229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6048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3.766.050.713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-107.757.623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2.699.578.892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247771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43.109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7993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131.166.187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732670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50.471.103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8040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26.130.354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86002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8246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19.840.749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11843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80.695.084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29787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80.695.084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294628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7360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02279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2.496.873.744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-107.067.623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460.788.016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03059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37.505.558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96864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309.529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31006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4.046.612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89026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349639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5.336.614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905537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-2.558.266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36850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07870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23.974.739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0690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3.097.186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08571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3.075.978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746856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COMPLEMENTARIAS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</a:t>
            </a:r>
            <a:r>
              <a:rPr lang="es-CL" sz="1200" b="1" i="1" dirty="0" smtClean="0">
                <a:latin typeface="+mn-lt"/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AFF62BAB-751C-4F2B-9073-A627952B1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824230"/>
              </p:ext>
            </p:extLst>
          </p:nvPr>
        </p:nvGraphicFramePr>
        <p:xfrm>
          <a:off x="628651" y="1916832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xmlns="" val="406672618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22140274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xmlns="" val="2085085667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xmlns="" val="44982056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400883250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94418592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368988179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274587780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103900489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xmlns="" val="129028297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5036968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90724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306.514.993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95532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67050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49283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305.826.760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15730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45701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1.521.554.840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-107.067.623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116.773.384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590371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422.076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73982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873.215.657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-90.079.871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86.867.757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03786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2.498.970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62569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72147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2.872.450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5804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3.205.728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43486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337.090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001282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1.625.806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28177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-6.174.936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-6.174.946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63593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37424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255.450.871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-12.012.806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494974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2.005.242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01418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5.501.607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5789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036143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92510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401499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50. CAPÍTULO 01. PROGRAMA 03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COMPLEMENTARIAS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5946</Words>
  <Application>Microsoft Office PowerPoint</Application>
  <PresentationFormat>Presentación en pantalla (4:3)</PresentationFormat>
  <Paragraphs>3104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1_Tema de Office</vt:lpstr>
      <vt:lpstr>Tema de Office</vt:lpstr>
      <vt:lpstr>2_Tema de Office</vt:lpstr>
      <vt:lpstr>Imagen de mapa de bits</vt:lpstr>
      <vt:lpstr>EJECUCIÓN ACUMULADA DE GASTOS PRESUPUESTARIOS AL MES DE JUNIO DE 2018 PARTIDA 50: TESORO PÚBLICO</vt:lpstr>
      <vt:lpstr>EJECUCIÓN ACUMULADA DE GASTOS A JUNIO DE 2018  PARTIDA 50 TESORO PÚBLICO</vt:lpstr>
      <vt:lpstr>EJECUCIÓN ACUMULADA DE GASTOS A JUNIO DE 2018  PARTIDA 50 TESORO PÚBLICO</vt:lpstr>
      <vt:lpstr>EJECUCIÓN ACUMULADA DE GASTOS A JUNIO DE 2018  PARTIDA 50 TESORO PÚBLICO</vt:lpstr>
      <vt:lpstr>EJECUCIÓN ACUMULADA DE GASTOS A JUNIO DE 2018  PARTIDA 50 TESORO PÚBLICO</vt:lpstr>
      <vt:lpstr>EJECUCIÓN ACUMULADA DE GASTOS A JUNIO DE 2018  PARTIDA 50 RESUMEN POR CAPÍTULOS</vt:lpstr>
      <vt:lpstr>EJECUCIÓN ACUMULADA DE GASTOS A JUNIO DE 2018  PARTIDA 50. CAPÍTULO 01. PROGRAMA 02:  SUBSIDIOS</vt:lpstr>
      <vt:lpstr>EJECUCIÓN ACUMULADA DE GASTOS A JUNIO DE 2018  PARTIDA 50. CAPÍTULO 01. PROGRAMA 03:  OPERACIONES COMPLEMENTARIAS</vt:lpstr>
      <vt:lpstr>EJECUCIÓN ACUMULADA DE GASTOS A JUNIO DE 2018  PARTIDA 50. CAPÍTULO 01. PROGRAMA 03:  OPERACIONES COMPLEMENTARIAS</vt:lpstr>
      <vt:lpstr>EJECUCIÓN ACUMULADA DE GASTOS A JUNIO DE 2018  PARTIDA 50. CAPÍTULO 01. PROGRAMA 03:  OPERACIONES COMPLEMENTARIAS</vt:lpstr>
      <vt:lpstr>EJECUCIÓN ACUMULADA DE GASTOS A JUNIO DE 2018  PARTIDA 50. CAPÍTULO 01. PROGRAMA 03:  OPERACIONES COMPLEMENTARIAS</vt:lpstr>
      <vt:lpstr>EJECUCIÓN ACUMULADA DE GASTOS A JUNIO DE 2018  PARTIDA 50. CAPÍTULO 01. PROGRAMA 03:  OPERACIONES COMPLEMENTARIAS</vt:lpstr>
      <vt:lpstr>EJECUCIÓN ACUMULADA DE GASTOS A JUNIO DE 2018  PARTIDA 50. CAPÍTULO 01. PROGRAMA 04:  SERVICIO DE LA DEUDA PÚBLICA</vt:lpstr>
      <vt:lpstr>EJECUCIÓN ACUMULADA DE GASTOS A JUNIO DE 2018  PARTIDA 50. CAPÍTULO 01. PROGRAMA 05:  APORTE FISCAL LIBRE</vt:lpstr>
      <vt:lpstr>EJECUCIÓN ACUMULADA DE GASTOS A JUNIO DE 2018  PARTIDA 50. CAPÍTULO 01. PROGRAMA 05:  APORTE FISCAL LIBRE</vt:lpstr>
      <vt:lpstr>EJECUCIÓN ACUMULADA DE GASTOS A JUNIO DE 2018  PARTIDA 50. CAPÍTULO 01. PROGRAMA 06:  FONDO DE RESERVA DE PENSIONES</vt:lpstr>
      <vt:lpstr>EJECUCIÓN ACUMULADA DE GASTOS A JUNIO DE 2018  PARTIDA 50. CAPÍTULO 01. PROGRAMA 07:  FONDO DE ESTABILIZACIÓN ECONÓMICA Y SOCIAL</vt:lpstr>
      <vt:lpstr>EJECUCIÓN ACUMULADA DE GASTOS A JUNIO DE 2018  PARTIDA 50. CAPÍTULO 01. PROGRAMA 08:  FONDO PARA LA EDUCACIÓN</vt:lpstr>
      <vt:lpstr>EJECUCIÓN ACUMULADA DE GASTOS A JUNIO DE 2018  PARTIDA 50. CAPÍTULO 01. PROGRAMA 09:  FONDO DE APOYO REGIONAL</vt:lpstr>
      <vt:lpstr>EJECUCIÓN ACUMULADA DE GASTOS A JUNIO DE 2018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217</cp:revision>
  <cp:lastPrinted>2016-08-01T14:19:25Z</cp:lastPrinted>
  <dcterms:created xsi:type="dcterms:W3CDTF">2016-06-23T13:38:47Z</dcterms:created>
  <dcterms:modified xsi:type="dcterms:W3CDTF">2018-08-27T20:47:19Z</dcterms:modified>
</cp:coreProperties>
</file>