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</p:sldMasterIdLst>
  <p:notesMasterIdLst>
    <p:notesMasterId r:id="rId24"/>
  </p:notesMasterIdLst>
  <p:handoutMasterIdLst>
    <p:handoutMasterId r:id="rId25"/>
  </p:handoutMasterIdLst>
  <p:sldIdLst>
    <p:sldId id="256" r:id="rId4"/>
    <p:sldId id="298" r:id="rId5"/>
    <p:sldId id="308" r:id="rId6"/>
    <p:sldId id="304" r:id="rId7"/>
    <p:sldId id="264" r:id="rId8"/>
    <p:sldId id="263" r:id="rId9"/>
    <p:sldId id="265" r:id="rId10"/>
    <p:sldId id="267" r:id="rId11"/>
    <p:sldId id="301" r:id="rId12"/>
    <p:sldId id="302" r:id="rId13"/>
    <p:sldId id="305" r:id="rId14"/>
    <p:sldId id="303" r:id="rId15"/>
    <p:sldId id="268" r:id="rId16"/>
    <p:sldId id="306" r:id="rId17"/>
    <p:sldId id="307" r:id="rId18"/>
    <p:sldId id="271" r:id="rId19"/>
    <p:sldId id="273" r:id="rId20"/>
    <p:sldId id="274" r:id="rId21"/>
    <p:sldId id="276" r:id="rId22"/>
    <p:sldId id="275" r:id="rId23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3250" autoAdjust="0"/>
  </p:normalViewPr>
  <p:slideViewPr>
    <p:cSldViewPr>
      <p:cViewPr>
        <p:scale>
          <a:sx n="75" d="100"/>
          <a:sy n="75" d="100"/>
        </p:scale>
        <p:origin x="-84" y="-6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27-08-2018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27-08-2018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27-08-2018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1888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1567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1809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8389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5990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6034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534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0186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29695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121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686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27-08-2018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27-08-2018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oleObject" Target="../embeddings/oleObject3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616925590"/>
              </p:ext>
            </p:extLst>
          </p:nvPr>
        </p:nvGraphicFramePr>
        <p:xfrm>
          <a:off x="5519167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9167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59941965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70720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JUNIO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</a:t>
            </a:r>
            <a:r>
              <a:rPr lang="es-CL" sz="2000" b="1" dirty="0" smtClean="0">
                <a:solidFill>
                  <a:prstClr val="black"/>
                </a:solidFill>
              </a:rPr>
              <a:t>50:</a:t>
            </a:r>
            <a:r>
              <a:rPr lang="es-CL" sz="2000" b="1" dirty="0">
                <a:solidFill>
                  <a:prstClr val="black"/>
                </a:solidFill>
              </a:rPr>
              <a:t/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 smtClean="0">
                <a:latin typeface="+mn-lt"/>
              </a:rPr>
              <a:t>TESORO </a:t>
            </a:r>
            <a:r>
              <a:rPr lang="es-CL" sz="2000" b="1" dirty="0">
                <a:latin typeface="+mn-lt"/>
              </a:rPr>
              <a:t>PÚBLICO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agosto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4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256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6002" y="6173787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72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                                                     </a:t>
            </a:r>
            <a:r>
              <a:rPr lang="es-CL" sz="1200" b="1" i="1" dirty="0" smtClean="0">
                <a:latin typeface="+mn-lt"/>
                <a:ea typeface="Verdana" pitchFamily="34" charset="0"/>
                <a:cs typeface="Verdana" pitchFamily="34" charset="0"/>
              </a:rPr>
              <a:t>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3 de 4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5CF51ED6-A29E-4F9F-A2C5-61F1D0C08D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167927"/>
              </p:ext>
            </p:extLst>
          </p:nvPr>
        </p:nvGraphicFramePr>
        <p:xfrm>
          <a:off x="528176" y="1862599"/>
          <a:ext cx="8064896" cy="4003908"/>
        </p:xfrm>
        <a:graphic>
          <a:graphicData uri="http://schemas.openxmlformats.org/drawingml/2006/table">
            <a:tbl>
              <a:tblPr/>
              <a:tblGrid>
                <a:gridCol w="266803">
                  <a:extLst>
                    <a:ext uri="{9D8B030D-6E8A-4147-A177-3AD203B41FA5}">
                      <a16:colId xmlns:a16="http://schemas.microsoft.com/office/drawing/2014/main" xmlns="" val="2753864390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xmlns="" val="1733844009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xmlns="" val="1030842113"/>
                    </a:ext>
                  </a:extLst>
                </a:gridCol>
                <a:gridCol w="2796097">
                  <a:extLst>
                    <a:ext uri="{9D8B030D-6E8A-4147-A177-3AD203B41FA5}">
                      <a16:colId xmlns:a16="http://schemas.microsoft.com/office/drawing/2014/main" xmlns="" val="3959907300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xmlns="" val="2328186693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xmlns="" val="3901357243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xmlns="" val="3126132884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xmlns="" val="2694526280"/>
                    </a:ext>
                  </a:extLst>
                </a:gridCol>
                <a:gridCol w="830928">
                  <a:extLst>
                    <a:ext uri="{9D8B030D-6E8A-4147-A177-3AD203B41FA5}">
                      <a16:colId xmlns:a16="http://schemas.microsoft.com/office/drawing/2014/main" xmlns="" val="2510555956"/>
                    </a:ext>
                  </a:extLst>
                </a:gridCol>
                <a:gridCol w="777334">
                  <a:extLst>
                    <a:ext uri="{9D8B030D-6E8A-4147-A177-3AD203B41FA5}">
                      <a16:colId xmlns:a16="http://schemas.microsoft.com/office/drawing/2014/main" xmlns="" val="1615779473"/>
                    </a:ext>
                  </a:extLst>
                </a:gridCol>
              </a:tblGrid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76208805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0219535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Art. 129 bis 19 Código de Aguas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3.222.429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3.222.429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96821995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Art. 44 Ley N° 20.883 Bonificación Adicional Zonas Extremas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502.793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3758762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-5.919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-59190,0%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-59190,0%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3767729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-5.919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-59190,0%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-59190,0%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7437503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8.990.276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8.990.276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30.819.050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6930812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8.990.266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8.990.266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30.819.050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2317787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30.819.050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308190500,0%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308190500,0%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6260549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Indemnizaciones Artículo 1° Transitorio Ley N° 20.504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8.990.256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8.990.256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3871060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9210863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2510246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1.525.277.720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5084259066,7%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5084259066,7%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484797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1.525.277.720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15252777200,0%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15252777200,0%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230005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2378601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366946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1.001.462.410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1.000.772.410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551.484.810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4662146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669745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1539861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946.584.944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945.894.944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516.501.506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0428892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Gobiernos Regionales Ley N° 19.143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27.055.304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27.055.304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12.371.139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9123622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Magallanes Ley  N° 19.275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3.894.080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3.894.080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762707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Fondo de Infraestructura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68.751.480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68.751.480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762237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 Concesiones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317.537.270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317.537.270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136.578.878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996352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50. CAPÍTULO 01. PROGRAMA 03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OPERACIONES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COMPLEMENTARIAS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0023" y="4299187"/>
            <a:ext cx="829133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0" y="1407259"/>
            <a:ext cx="77048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                             </a:t>
            </a:r>
            <a:r>
              <a:rPr lang="es-CL" sz="1200" b="1" i="1" dirty="0" smtClean="0">
                <a:latin typeface="+mn-lt"/>
                <a:ea typeface="Verdana" pitchFamily="34" charset="0"/>
                <a:cs typeface="Verdana" pitchFamily="34" charset="0"/>
              </a:rPr>
              <a:t>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4 de 4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A03FF9AC-34F6-41A8-916E-35BE18D0A5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5942716"/>
              </p:ext>
            </p:extLst>
          </p:nvPr>
        </p:nvGraphicFramePr>
        <p:xfrm>
          <a:off x="622342" y="1862599"/>
          <a:ext cx="7886698" cy="2337197"/>
        </p:xfrm>
        <a:graphic>
          <a:graphicData uri="http://schemas.openxmlformats.org/drawingml/2006/table">
            <a:tbl>
              <a:tblPr/>
              <a:tblGrid>
                <a:gridCol w="266803">
                  <a:extLst>
                    <a:ext uri="{9D8B030D-6E8A-4147-A177-3AD203B41FA5}">
                      <a16:colId xmlns:a16="http://schemas.microsoft.com/office/drawing/2014/main" xmlns="" val="2509171833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xmlns="" val="2841283456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xmlns="" val="558058331"/>
                    </a:ext>
                  </a:extLst>
                </a:gridCol>
                <a:gridCol w="2796097">
                  <a:extLst>
                    <a:ext uri="{9D8B030D-6E8A-4147-A177-3AD203B41FA5}">
                      <a16:colId xmlns:a16="http://schemas.microsoft.com/office/drawing/2014/main" xmlns="" val="989236507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xmlns="" val="2370301369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xmlns="" val="767573439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xmlns="" val="510673484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xmlns="" val="554841932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xmlns="" val="354199313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xmlns="" val="2391747326"/>
                    </a:ext>
                  </a:extLst>
                </a:gridCol>
              </a:tblGrid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60092039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556063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Gobiernos Regionales Ley N° 19.995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27.746.854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27.746.854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12.850.802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5385681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Gobiernos Regionales Ley N° 19.657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175.671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175.671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2932751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Apoyo Regional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336.697.406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336.697.406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212.882.939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7044431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para  Diagnósticos y Tratamientos de Alto Costo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102.600.000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101.910.000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101.910.000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5266533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Gobiernos Regionales  Art. 129 bis 19 Código de Aguas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21.971.788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21.971.788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4113310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Inversión y Reconversión Regional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34.608.382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34.608.382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34.608.382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8280808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de Acuicultura Gobiernos Regionales Ley N° 18.892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5.546.709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5.546.709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5.299.366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2560032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54.877.456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54.877.456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34.983.304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9508941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Municipalidades Ley N° 19.143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27.055.304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27.055.304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22.074.244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0099598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Municipalidades Ley N° 19.995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27.746.854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27.746.854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12.850.802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6020324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Municipalidades Ley N° 19.657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75.288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75.288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58.258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704212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18230371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50. CAPÍTULO 01. PROGRAMA 03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OPERACIONES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COMPLEMENTARIAS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313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4374" y="6339511"/>
            <a:ext cx="81933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461492"/>
            <a:ext cx="748883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dólares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xmlns="" id="{12ECDC27-227A-4B4F-8CE4-86D4C8974D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4724684"/>
              </p:ext>
            </p:extLst>
          </p:nvPr>
        </p:nvGraphicFramePr>
        <p:xfrm>
          <a:off x="628651" y="1964678"/>
          <a:ext cx="7886698" cy="3617853"/>
        </p:xfrm>
        <a:graphic>
          <a:graphicData uri="http://schemas.openxmlformats.org/drawingml/2006/table">
            <a:tbl>
              <a:tblPr/>
              <a:tblGrid>
                <a:gridCol w="266803">
                  <a:extLst>
                    <a:ext uri="{9D8B030D-6E8A-4147-A177-3AD203B41FA5}">
                      <a16:colId xmlns:a16="http://schemas.microsoft.com/office/drawing/2014/main" xmlns="" val="2507192575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xmlns="" val="4027570999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xmlns="" val="688437823"/>
                    </a:ext>
                  </a:extLst>
                </a:gridCol>
                <a:gridCol w="2796097">
                  <a:extLst>
                    <a:ext uri="{9D8B030D-6E8A-4147-A177-3AD203B41FA5}">
                      <a16:colId xmlns:a16="http://schemas.microsoft.com/office/drawing/2014/main" xmlns="" val="4142292532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xmlns="" val="2978288800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xmlns="" val="1968652066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xmlns="" val="394580084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xmlns="" val="2549431271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xmlns="" val="1202977246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xmlns="" val="4181961233"/>
                    </a:ext>
                  </a:extLst>
                </a:gridCol>
              </a:tblGrid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83697293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5951957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2.710.381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2.795.724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85.343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663.527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7346241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935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15.588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1667,2%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1667,2%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2157727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7.836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3.267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425831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0569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9694047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1028415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Anticipos Ley N° 13.196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0297903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7.816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5900331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7.816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6892351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3703451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2568786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286146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2.137.709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2.223.052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85.343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644.672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2908779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2.130.402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2.130.402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559.329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5188660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7.297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92.640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85.343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85.343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1169,6%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3632593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5945659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561.891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561.891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6686919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561.891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561.891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399893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561.881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561.881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0877827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Estabilización Económica y Social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4488525"/>
                  </a:ext>
                </a:extLst>
              </a:tr>
            </a:tbl>
          </a:graphicData>
        </a:graphic>
      </p:graphicFrame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50. CAPÍTULO 01. PROGRAMA 03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OPERACIONES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COMPLEMENTARIAS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2118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0596" y="392797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406319"/>
            <a:ext cx="796036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28741" y="6363121"/>
            <a:ext cx="821519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83568" y="4221088"/>
            <a:ext cx="7776864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781D8C13-531E-4E6A-A72A-CA9AA5A35F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910357"/>
              </p:ext>
            </p:extLst>
          </p:nvPr>
        </p:nvGraphicFramePr>
        <p:xfrm>
          <a:off x="628650" y="1850094"/>
          <a:ext cx="7886700" cy="1882424"/>
        </p:xfrm>
        <a:graphic>
          <a:graphicData uri="http://schemas.openxmlformats.org/drawingml/2006/table">
            <a:tbl>
              <a:tblPr/>
              <a:tblGrid>
                <a:gridCol w="270463">
                  <a:extLst>
                    <a:ext uri="{9D8B030D-6E8A-4147-A177-3AD203B41FA5}">
                      <a16:colId xmlns:a16="http://schemas.microsoft.com/office/drawing/2014/main" xmlns="" val="2822407898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xmlns="" val="2148145621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xmlns="" val="3790225379"/>
                    </a:ext>
                  </a:extLst>
                </a:gridCol>
                <a:gridCol w="2823633">
                  <a:extLst>
                    <a:ext uri="{9D8B030D-6E8A-4147-A177-3AD203B41FA5}">
                      <a16:colId xmlns:a16="http://schemas.microsoft.com/office/drawing/2014/main" xmlns="" val="2876383452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xmlns="" val="121564794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xmlns="" val="2882562962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xmlns="" val="285690025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xmlns="" val="2633280506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xmlns="" val="3854588774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xmlns="" val="2392303632"/>
                    </a:ext>
                  </a:extLst>
                </a:gridCol>
              </a:tblGrid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18389081"/>
                  </a:ext>
                </a:extLst>
              </a:tr>
              <a:tr h="2596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68153066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2.350.892.371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2.350.892.566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1.427.839.325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28007146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256.886.123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256.886.318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102.079.329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2511732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2.094.006.248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2.094.006.248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1.325.759.996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82155070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735.238.221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735.238.221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712.490.000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23651422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34020408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1.334.817.145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1.334.817.145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601.196.683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20739244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23.888.975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23.888.975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11.944.488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13983849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61.887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61.887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127.724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206,4%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206,4%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05703928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1.101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11010,0%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11010,0%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98591043"/>
                  </a:ext>
                </a:extLst>
              </a:tr>
            </a:tbl>
          </a:graphicData>
        </a:graphic>
      </p:graphicFrame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xmlns="" id="{E5ADDB5A-0C09-4D0F-BE55-5A35CD2170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5216744"/>
              </p:ext>
            </p:extLst>
          </p:nvPr>
        </p:nvGraphicFramePr>
        <p:xfrm>
          <a:off x="628650" y="4581128"/>
          <a:ext cx="7886700" cy="1720146"/>
        </p:xfrm>
        <a:graphic>
          <a:graphicData uri="http://schemas.openxmlformats.org/drawingml/2006/table">
            <a:tbl>
              <a:tblPr/>
              <a:tblGrid>
                <a:gridCol w="270463">
                  <a:extLst>
                    <a:ext uri="{9D8B030D-6E8A-4147-A177-3AD203B41FA5}">
                      <a16:colId xmlns:a16="http://schemas.microsoft.com/office/drawing/2014/main" xmlns="" val="4256464871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xmlns="" val="51573690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xmlns="" val="404611232"/>
                    </a:ext>
                  </a:extLst>
                </a:gridCol>
                <a:gridCol w="2823633">
                  <a:extLst>
                    <a:ext uri="{9D8B030D-6E8A-4147-A177-3AD203B41FA5}">
                      <a16:colId xmlns:a16="http://schemas.microsoft.com/office/drawing/2014/main" xmlns="" val="1223879182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xmlns="" val="1236147086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xmlns="" val="2632820590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xmlns="" val="3204142549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xmlns="" val="3036093017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xmlns="" val="723907682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xmlns="" val="1189820395"/>
                    </a:ext>
                  </a:extLst>
                </a:gridCol>
              </a:tblGrid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6170910"/>
                  </a:ext>
                </a:extLst>
              </a:tr>
              <a:tr h="2596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46874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1.207.255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365,9%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365,9%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71601369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1.207.255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365,9%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365,9%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60015764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76818692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27.429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27.429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1.001.243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3650,3%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3650,3%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08749928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53536689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302.280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302.280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203.019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53279650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80291503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1496,5%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1496,5%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92446685"/>
                  </a:ext>
                </a:extLst>
              </a:tr>
            </a:tbl>
          </a:graphicData>
        </a:graphic>
      </p:graphicFrame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50. CAPÍTULO 01. PROGRAMA 04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DE LA DEUDA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407259"/>
            <a:ext cx="797255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396175" y="641944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D667F949-6022-4112-99CA-950689D3A1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37387"/>
              </p:ext>
            </p:extLst>
          </p:nvPr>
        </p:nvGraphicFramePr>
        <p:xfrm>
          <a:off x="674808" y="1856979"/>
          <a:ext cx="7848868" cy="4504991"/>
        </p:xfrm>
        <a:graphic>
          <a:graphicData uri="http://schemas.openxmlformats.org/drawingml/2006/table">
            <a:tbl>
              <a:tblPr/>
              <a:tblGrid>
                <a:gridCol w="254338">
                  <a:extLst>
                    <a:ext uri="{9D8B030D-6E8A-4147-A177-3AD203B41FA5}">
                      <a16:colId xmlns:a16="http://schemas.microsoft.com/office/drawing/2014/main" xmlns="" val="1428660664"/>
                    </a:ext>
                  </a:extLst>
                </a:gridCol>
                <a:gridCol w="254338">
                  <a:extLst>
                    <a:ext uri="{9D8B030D-6E8A-4147-A177-3AD203B41FA5}">
                      <a16:colId xmlns:a16="http://schemas.microsoft.com/office/drawing/2014/main" xmlns="" val="2461231362"/>
                    </a:ext>
                  </a:extLst>
                </a:gridCol>
                <a:gridCol w="254338">
                  <a:extLst>
                    <a:ext uri="{9D8B030D-6E8A-4147-A177-3AD203B41FA5}">
                      <a16:colId xmlns:a16="http://schemas.microsoft.com/office/drawing/2014/main" xmlns="" val="3297365990"/>
                    </a:ext>
                  </a:extLst>
                </a:gridCol>
                <a:gridCol w="3052057">
                  <a:extLst>
                    <a:ext uri="{9D8B030D-6E8A-4147-A177-3AD203B41FA5}">
                      <a16:colId xmlns:a16="http://schemas.microsoft.com/office/drawing/2014/main" xmlns="" val="2338977348"/>
                    </a:ext>
                  </a:extLst>
                </a:gridCol>
                <a:gridCol w="732492">
                  <a:extLst>
                    <a:ext uri="{9D8B030D-6E8A-4147-A177-3AD203B41FA5}">
                      <a16:colId xmlns:a16="http://schemas.microsoft.com/office/drawing/2014/main" xmlns="" val="996882184"/>
                    </a:ext>
                  </a:extLst>
                </a:gridCol>
                <a:gridCol w="732492">
                  <a:extLst>
                    <a:ext uri="{9D8B030D-6E8A-4147-A177-3AD203B41FA5}">
                      <a16:colId xmlns:a16="http://schemas.microsoft.com/office/drawing/2014/main" xmlns="" val="859231152"/>
                    </a:ext>
                  </a:extLst>
                </a:gridCol>
                <a:gridCol w="773188">
                  <a:extLst>
                    <a:ext uri="{9D8B030D-6E8A-4147-A177-3AD203B41FA5}">
                      <a16:colId xmlns:a16="http://schemas.microsoft.com/office/drawing/2014/main" xmlns="" val="1361906696"/>
                    </a:ext>
                  </a:extLst>
                </a:gridCol>
                <a:gridCol w="651105">
                  <a:extLst>
                    <a:ext uri="{9D8B030D-6E8A-4147-A177-3AD203B41FA5}">
                      <a16:colId xmlns:a16="http://schemas.microsoft.com/office/drawing/2014/main" xmlns="" val="3977328844"/>
                    </a:ext>
                  </a:extLst>
                </a:gridCol>
                <a:gridCol w="572260">
                  <a:extLst>
                    <a:ext uri="{9D8B030D-6E8A-4147-A177-3AD203B41FA5}">
                      <a16:colId xmlns:a16="http://schemas.microsoft.com/office/drawing/2014/main" xmlns="" val="3107149443"/>
                    </a:ext>
                  </a:extLst>
                </a:gridCol>
                <a:gridCol w="572260">
                  <a:extLst>
                    <a:ext uri="{9D8B030D-6E8A-4147-A177-3AD203B41FA5}">
                      <a16:colId xmlns:a16="http://schemas.microsoft.com/office/drawing/2014/main" xmlns="" val="3213690557"/>
                    </a:ext>
                  </a:extLst>
                </a:gridCol>
              </a:tblGrid>
              <a:tr h="1348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84952052"/>
                  </a:ext>
                </a:extLst>
              </a:tr>
              <a:tr h="3237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11231010"/>
                  </a:ext>
                </a:extLst>
              </a:tr>
              <a:tr h="1348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35.503.925.815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35.612.651.215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108.725.400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16.777.775.802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19705757"/>
                  </a:ext>
                </a:extLst>
              </a:tr>
              <a:tr h="134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35.503.925.815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35.612.651.215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108.725.400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16.777.775.802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07065421"/>
                  </a:ext>
                </a:extLst>
              </a:tr>
              <a:tr h="134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PRESIDENCIA DE LA REPÚBLICA    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20.016.052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20.164.317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148.265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10.432.423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02845210"/>
                  </a:ext>
                </a:extLst>
              </a:tr>
              <a:tr h="134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              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121.684.702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126.447.630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4.762.928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63.970.913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41345800"/>
                  </a:ext>
                </a:extLst>
              </a:tr>
              <a:tr h="134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                 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555.581.162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555.642.270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61.108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260.868.828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3297947"/>
                  </a:ext>
                </a:extLst>
              </a:tr>
              <a:tr h="134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73.950.143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73.950.143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41.813.385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41438505"/>
                  </a:ext>
                </a:extLst>
              </a:tr>
              <a:tr h="134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INTERIOR Y SEGURIDAD PÚBLICA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2.721.693.514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2.684.438.126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-37.255.388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1.219.389.038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32180513"/>
                  </a:ext>
                </a:extLst>
              </a:tr>
              <a:tr h="134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82.216.493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82.752.556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536.063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42.164.506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52301121"/>
                  </a:ext>
                </a:extLst>
              </a:tr>
              <a:tr h="134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ECONOMÍA, FOMENTO Y TURISMO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424.184.135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424.184.135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146.594.654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43797212"/>
                  </a:ext>
                </a:extLst>
              </a:tr>
              <a:tr h="134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HACIENDA         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407.798.297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407.701.347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-96.950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240.235.906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54157773"/>
                  </a:ext>
                </a:extLst>
              </a:tr>
              <a:tr h="134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EDUCACIÓN        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10.031.615.939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9.901.529.305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-130.086.634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4.425.629.775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39854714"/>
                  </a:ext>
                </a:extLst>
              </a:tr>
              <a:tr h="134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JUSTICIA Y DERECHOS HUMANOS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1.037.659.663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1.042.241.012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4.581.349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489.189.582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12480051"/>
                  </a:ext>
                </a:extLst>
              </a:tr>
              <a:tr h="134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1.161.741.047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1.161.595.857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-145.190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577.590.476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09409311"/>
                  </a:ext>
                </a:extLst>
              </a:tr>
              <a:tr h="134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OBRAS PÚBLICAS   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1.955.815.892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1.955.815.892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752.290.611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07658821"/>
                  </a:ext>
                </a:extLst>
              </a:tr>
              <a:tr h="134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AGRICULTURA      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451.304.703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455.658.358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4.353.655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200.249.983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16446139"/>
                  </a:ext>
                </a:extLst>
              </a:tr>
              <a:tr h="134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BIENES NACIONALES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12.605.519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12.605.519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6.096.912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15956841"/>
                  </a:ext>
                </a:extLst>
              </a:tr>
              <a:tr h="134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TRABAJO Y PREVISIÓN SOCIAL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6.455.193.349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6.508.367.991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53.174.642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3.440.564.799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14631198"/>
                  </a:ext>
                </a:extLst>
              </a:tr>
              <a:tr h="134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SALUD            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5.263.943.470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5.321.861.595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57.918.125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2.757.447.986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66340201"/>
                  </a:ext>
                </a:extLst>
              </a:tr>
              <a:tr h="134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MINERÍA          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45.864.007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45.864.007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18.921.290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1659285"/>
                  </a:ext>
                </a:extLst>
              </a:tr>
              <a:tr h="134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VIVIENDA Y URBANISMO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2.485.172.660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2.485.172.660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1.044.061.365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06817555"/>
                  </a:ext>
                </a:extLst>
              </a:tr>
              <a:tr h="134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TRANSPORTES Y TELECOMUNICACIONES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996.448.533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996.446.283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-2.250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384.063.061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8372505"/>
                  </a:ext>
                </a:extLst>
              </a:tr>
              <a:tr h="134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GOBIERNO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28.599.233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28.603.567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4.334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11.021.260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32024155"/>
                  </a:ext>
                </a:extLst>
              </a:tr>
              <a:tr h="134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DESARROLLO SOCIAL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610.218.659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610.335.526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116.867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331.423.721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5962441"/>
                  </a:ext>
                </a:extLst>
              </a:tr>
              <a:tr h="134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LA PRESIDENCIA DE LA REPÚBLICA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12.842.850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12.827.214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-15.636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5.789.724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24605384"/>
                  </a:ext>
                </a:extLst>
              </a:tr>
              <a:tr h="134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PÚBLICO             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189.870.848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201.883.654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12.012.806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94.153.851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02502262"/>
                  </a:ext>
                </a:extLst>
              </a:tr>
              <a:tr h="134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ENERGÍA          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130.547.647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130.547.647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52.544.224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029002"/>
                  </a:ext>
                </a:extLst>
              </a:tr>
              <a:tr h="134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MEDIO AMBIENTE  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53.686.745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53.757.417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70.672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24.048.360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83736890"/>
                  </a:ext>
                </a:extLst>
              </a:tr>
              <a:tr h="134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DEPORTE         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97.396.380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97.455.604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59.224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41.784.744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20885357"/>
                  </a:ext>
                </a:extLst>
              </a:tr>
              <a:tr h="134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 MUJER Y EQUIDAD DE GÉNERO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52.482.498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52.482.498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41.647.267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20781799"/>
                  </a:ext>
                </a:extLst>
              </a:tr>
              <a:tr h="134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ELECTORAL             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23.791.675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23.791.675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15.590.960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72504599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50. CAPÍTULO 01. PROGRAMA 05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APORTE FISCAL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LIBRE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6976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13111" y="4581128"/>
            <a:ext cx="8212023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83568" y="1407259"/>
            <a:ext cx="77048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D75CE876-EE9C-4041-ADB8-800D11512E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709364"/>
              </p:ext>
            </p:extLst>
          </p:nvPr>
        </p:nvGraphicFramePr>
        <p:xfrm>
          <a:off x="628649" y="1862599"/>
          <a:ext cx="7886702" cy="2362945"/>
        </p:xfrm>
        <a:graphic>
          <a:graphicData uri="http://schemas.openxmlformats.org/drawingml/2006/table">
            <a:tbl>
              <a:tblPr/>
              <a:tblGrid>
                <a:gridCol w="255564">
                  <a:extLst>
                    <a:ext uri="{9D8B030D-6E8A-4147-A177-3AD203B41FA5}">
                      <a16:colId xmlns:a16="http://schemas.microsoft.com/office/drawing/2014/main" xmlns="" val="638338421"/>
                    </a:ext>
                  </a:extLst>
                </a:gridCol>
                <a:gridCol w="255564">
                  <a:extLst>
                    <a:ext uri="{9D8B030D-6E8A-4147-A177-3AD203B41FA5}">
                      <a16:colId xmlns:a16="http://schemas.microsoft.com/office/drawing/2014/main" xmlns="" val="2486583385"/>
                    </a:ext>
                  </a:extLst>
                </a:gridCol>
                <a:gridCol w="255564">
                  <a:extLst>
                    <a:ext uri="{9D8B030D-6E8A-4147-A177-3AD203B41FA5}">
                      <a16:colId xmlns:a16="http://schemas.microsoft.com/office/drawing/2014/main" xmlns="" val="1478855160"/>
                    </a:ext>
                  </a:extLst>
                </a:gridCol>
                <a:gridCol w="3066767">
                  <a:extLst>
                    <a:ext uri="{9D8B030D-6E8A-4147-A177-3AD203B41FA5}">
                      <a16:colId xmlns:a16="http://schemas.microsoft.com/office/drawing/2014/main" xmlns="" val="4285728909"/>
                    </a:ext>
                  </a:extLst>
                </a:gridCol>
                <a:gridCol w="736024">
                  <a:extLst>
                    <a:ext uri="{9D8B030D-6E8A-4147-A177-3AD203B41FA5}">
                      <a16:colId xmlns:a16="http://schemas.microsoft.com/office/drawing/2014/main" xmlns="" val="2975839981"/>
                    </a:ext>
                  </a:extLst>
                </a:gridCol>
                <a:gridCol w="736024">
                  <a:extLst>
                    <a:ext uri="{9D8B030D-6E8A-4147-A177-3AD203B41FA5}">
                      <a16:colId xmlns:a16="http://schemas.microsoft.com/office/drawing/2014/main" xmlns="" val="1991920185"/>
                    </a:ext>
                  </a:extLst>
                </a:gridCol>
                <a:gridCol w="776914">
                  <a:extLst>
                    <a:ext uri="{9D8B030D-6E8A-4147-A177-3AD203B41FA5}">
                      <a16:colId xmlns:a16="http://schemas.microsoft.com/office/drawing/2014/main" xmlns="" val="3893813323"/>
                    </a:ext>
                  </a:extLst>
                </a:gridCol>
                <a:gridCol w="654243">
                  <a:extLst>
                    <a:ext uri="{9D8B030D-6E8A-4147-A177-3AD203B41FA5}">
                      <a16:colId xmlns:a16="http://schemas.microsoft.com/office/drawing/2014/main" xmlns="" val="4125349478"/>
                    </a:ext>
                  </a:extLst>
                </a:gridCol>
                <a:gridCol w="575019">
                  <a:extLst>
                    <a:ext uri="{9D8B030D-6E8A-4147-A177-3AD203B41FA5}">
                      <a16:colId xmlns:a16="http://schemas.microsoft.com/office/drawing/2014/main" xmlns="" val="3458726359"/>
                    </a:ext>
                  </a:extLst>
                </a:gridCol>
                <a:gridCol w="575019">
                  <a:extLst>
                    <a:ext uri="{9D8B030D-6E8A-4147-A177-3AD203B41FA5}">
                      <a16:colId xmlns:a16="http://schemas.microsoft.com/office/drawing/2014/main" xmlns="" val="3487537271"/>
                    </a:ext>
                  </a:extLst>
                </a:gridCol>
              </a:tblGrid>
              <a:tr h="1534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69807872"/>
                  </a:ext>
                </a:extLst>
              </a:tr>
              <a:tr h="3682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30797524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222.878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61113556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222.878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6158426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INTERIOR Y SEGURIDAD PÚBLICA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79.918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79.918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16.960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07138273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Carabineros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79.918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79.918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16.960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85811319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206.341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206.341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125.067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53246801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184.377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184.377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105.824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06738335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21.964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21.964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19.243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90011403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188.258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188.258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80.851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37038865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34.049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34.049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11.561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2131631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62.518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62.518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44.882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91448008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78.206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78.206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14.985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58118694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13.485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13.485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9.423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65680316"/>
                  </a:ext>
                </a:extLst>
              </a:tr>
            </a:tbl>
          </a:graphicData>
        </a:graphic>
      </p:graphicFrame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50. CAPÍTULO 01. PROGRAMA 05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APORTE FISCAL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LIBRE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954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580017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3501008"/>
            <a:ext cx="796036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691680" y="1414016"/>
            <a:ext cx="576064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junio 2018 de Fondo FRP en millones de dólares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xmlns="" id="{38CC2F6D-2CDC-485B-8C51-5F2A9F677E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4293223"/>
              </p:ext>
            </p:extLst>
          </p:nvPr>
        </p:nvGraphicFramePr>
        <p:xfrm>
          <a:off x="2566354" y="1829358"/>
          <a:ext cx="4102100" cy="1447800"/>
        </p:xfrm>
        <a:graphic>
          <a:graphicData uri="http://schemas.openxmlformats.org/drawingml/2006/table">
            <a:tbl>
              <a:tblPr/>
              <a:tblGrid>
                <a:gridCol w="3314700">
                  <a:extLst>
                    <a:ext uri="{9D8B030D-6E8A-4147-A177-3AD203B41FA5}">
                      <a16:colId xmlns:a16="http://schemas.microsoft.com/office/drawing/2014/main" xmlns="" val="3232279836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xmlns="" val="425991526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junio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361156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8.371,7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894403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-314,0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676984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1.534,4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680841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306,3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3332139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-27,8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482526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9.870,6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2723234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xmlns="" id="{5305745C-401F-48AD-9C58-0DE34EAF53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109151"/>
              </p:ext>
            </p:extLst>
          </p:nvPr>
        </p:nvGraphicFramePr>
        <p:xfrm>
          <a:off x="628649" y="3783955"/>
          <a:ext cx="7886701" cy="1776179"/>
        </p:xfrm>
        <a:graphic>
          <a:graphicData uri="http://schemas.openxmlformats.org/drawingml/2006/table">
            <a:tbl>
              <a:tblPr/>
              <a:tblGrid>
                <a:gridCol w="279274">
                  <a:extLst>
                    <a:ext uri="{9D8B030D-6E8A-4147-A177-3AD203B41FA5}">
                      <a16:colId xmlns:a16="http://schemas.microsoft.com/office/drawing/2014/main" xmlns="" val="848237762"/>
                    </a:ext>
                  </a:extLst>
                </a:gridCol>
                <a:gridCol w="279274">
                  <a:extLst>
                    <a:ext uri="{9D8B030D-6E8A-4147-A177-3AD203B41FA5}">
                      <a16:colId xmlns:a16="http://schemas.microsoft.com/office/drawing/2014/main" xmlns="" val="4043608553"/>
                    </a:ext>
                  </a:extLst>
                </a:gridCol>
                <a:gridCol w="279274">
                  <a:extLst>
                    <a:ext uri="{9D8B030D-6E8A-4147-A177-3AD203B41FA5}">
                      <a16:colId xmlns:a16="http://schemas.microsoft.com/office/drawing/2014/main" xmlns="" val="1663486115"/>
                    </a:ext>
                  </a:extLst>
                </a:gridCol>
                <a:gridCol w="2915621">
                  <a:extLst>
                    <a:ext uri="{9D8B030D-6E8A-4147-A177-3AD203B41FA5}">
                      <a16:colId xmlns:a16="http://schemas.microsoft.com/office/drawing/2014/main" xmlns="" val="4172016752"/>
                    </a:ext>
                  </a:extLst>
                </a:gridCol>
                <a:gridCol w="692600">
                  <a:extLst>
                    <a:ext uri="{9D8B030D-6E8A-4147-A177-3AD203B41FA5}">
                      <a16:colId xmlns:a16="http://schemas.microsoft.com/office/drawing/2014/main" xmlns="" val="2452803494"/>
                    </a:ext>
                  </a:extLst>
                </a:gridCol>
                <a:gridCol w="692600">
                  <a:extLst>
                    <a:ext uri="{9D8B030D-6E8A-4147-A177-3AD203B41FA5}">
                      <a16:colId xmlns:a16="http://schemas.microsoft.com/office/drawing/2014/main" xmlns="" val="4133067290"/>
                    </a:ext>
                  </a:extLst>
                </a:gridCol>
                <a:gridCol w="692600">
                  <a:extLst>
                    <a:ext uri="{9D8B030D-6E8A-4147-A177-3AD203B41FA5}">
                      <a16:colId xmlns:a16="http://schemas.microsoft.com/office/drawing/2014/main" xmlns="" val="2231080556"/>
                    </a:ext>
                  </a:extLst>
                </a:gridCol>
                <a:gridCol w="692600">
                  <a:extLst>
                    <a:ext uri="{9D8B030D-6E8A-4147-A177-3AD203B41FA5}">
                      <a16:colId xmlns:a16="http://schemas.microsoft.com/office/drawing/2014/main" xmlns="" val="2132666651"/>
                    </a:ext>
                  </a:extLst>
                </a:gridCol>
                <a:gridCol w="681429">
                  <a:extLst>
                    <a:ext uri="{9D8B030D-6E8A-4147-A177-3AD203B41FA5}">
                      <a16:colId xmlns:a16="http://schemas.microsoft.com/office/drawing/2014/main" xmlns="" val="811924321"/>
                    </a:ext>
                  </a:extLst>
                </a:gridCol>
                <a:gridCol w="681429">
                  <a:extLst>
                    <a:ext uri="{9D8B030D-6E8A-4147-A177-3AD203B41FA5}">
                      <a16:colId xmlns:a16="http://schemas.microsoft.com/office/drawing/2014/main" xmlns="" val="2967956602"/>
                    </a:ext>
                  </a:extLst>
                </a:gridCol>
              </a:tblGrid>
              <a:tr h="1675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59536264"/>
                  </a:ext>
                </a:extLst>
              </a:tr>
              <a:tr h="2681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46831748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810.554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810.554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108.378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60257897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2.446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36934048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6848888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34116288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00495475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504.096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504.096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105.932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64842653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504.086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504.086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105.932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06003654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70162866"/>
                  </a:ext>
                </a:extLst>
              </a:tr>
            </a:tbl>
          </a:graphicData>
        </a:graphic>
      </p:graphicFrame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50. CAPÍTULO 01. PROGRAMA 06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 DE RESERVA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PENSIONES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624228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75656" y="1484784"/>
            <a:ext cx="5832648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junio 2018 de Fondo FEES en millones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3429000"/>
            <a:ext cx="7817594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xmlns="" id="{E5FF70D8-F155-4B44-8A47-D6BA85F51E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193170"/>
              </p:ext>
            </p:extLst>
          </p:nvPr>
        </p:nvGraphicFramePr>
        <p:xfrm>
          <a:off x="2489200" y="1912392"/>
          <a:ext cx="4165600" cy="1447800"/>
        </p:xfrm>
        <a:graphic>
          <a:graphicData uri="http://schemas.openxmlformats.org/drawingml/2006/table">
            <a:tbl>
              <a:tblPr/>
              <a:tblGrid>
                <a:gridCol w="3314700">
                  <a:extLst>
                    <a:ext uri="{9D8B030D-6E8A-4147-A177-3AD203B41FA5}">
                      <a16:colId xmlns:a16="http://schemas.microsoft.com/office/drawing/2014/main" xmlns="" val="2329738754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xmlns="" val="26281703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junio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518328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21.765,7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346607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-10.852,8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814035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2.957,9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84022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788,1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50193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-22,0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89837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14.636,9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95999602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xmlns="" id="{DD4DCEFD-F515-413B-902B-E4069779FC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924238"/>
              </p:ext>
            </p:extLst>
          </p:nvPr>
        </p:nvGraphicFramePr>
        <p:xfrm>
          <a:off x="614462" y="3858240"/>
          <a:ext cx="7886700" cy="2174736"/>
        </p:xfrm>
        <a:graphic>
          <a:graphicData uri="http://schemas.openxmlformats.org/drawingml/2006/table">
            <a:tbl>
              <a:tblPr/>
              <a:tblGrid>
                <a:gridCol w="270463">
                  <a:extLst>
                    <a:ext uri="{9D8B030D-6E8A-4147-A177-3AD203B41FA5}">
                      <a16:colId xmlns:a16="http://schemas.microsoft.com/office/drawing/2014/main" xmlns="" val="2691979279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xmlns="" val="1558122440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xmlns="" val="2378113600"/>
                    </a:ext>
                  </a:extLst>
                </a:gridCol>
                <a:gridCol w="2823633">
                  <a:extLst>
                    <a:ext uri="{9D8B030D-6E8A-4147-A177-3AD203B41FA5}">
                      <a16:colId xmlns:a16="http://schemas.microsoft.com/office/drawing/2014/main" xmlns="" val="1873087336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xmlns="" val="1725530310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xmlns="" val="516139151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xmlns="" val="3881760686"/>
                    </a:ext>
                  </a:extLst>
                </a:gridCol>
                <a:gridCol w="649111">
                  <a:extLst>
                    <a:ext uri="{9D8B030D-6E8A-4147-A177-3AD203B41FA5}">
                      <a16:colId xmlns:a16="http://schemas.microsoft.com/office/drawing/2014/main" xmlns="" val="599199268"/>
                    </a:ext>
                  </a:extLst>
                </a:gridCol>
                <a:gridCol w="714022">
                  <a:extLst>
                    <a:ext uri="{9D8B030D-6E8A-4147-A177-3AD203B41FA5}">
                      <a16:colId xmlns:a16="http://schemas.microsoft.com/office/drawing/2014/main" xmlns="" val="2204760609"/>
                    </a:ext>
                  </a:extLst>
                </a:gridCol>
                <a:gridCol w="714022">
                  <a:extLst>
                    <a:ext uri="{9D8B030D-6E8A-4147-A177-3AD203B41FA5}">
                      <a16:colId xmlns:a16="http://schemas.microsoft.com/office/drawing/2014/main" xmlns="" val="3985724796"/>
                    </a:ext>
                  </a:extLst>
                </a:gridCol>
              </a:tblGrid>
              <a:tr h="631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07631581"/>
                  </a:ext>
                </a:extLst>
              </a:tr>
              <a:tr h="2596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37793056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173.959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173.959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84.317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37378057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1.357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59405326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08297513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4375924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68704745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171.049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171.049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82.960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61071711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171.039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171.039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82.960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87133577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87141475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77558489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35934809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6773552"/>
                  </a:ext>
                </a:extLst>
              </a:tr>
            </a:tbl>
          </a:graphicData>
        </a:graphic>
      </p:graphicFrame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50. CAPÍTULO 01. PROGRAMA 07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 DE ESTABILIZACIÓN ECONÓMICA Y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SOCIAL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2495" y="363993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45838" y="1484783"/>
            <a:ext cx="7969985" cy="37781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3 Marcador de pie de página"/>
          <p:cNvSpPr txBox="1">
            <a:spLocks/>
          </p:cNvSpPr>
          <p:nvPr/>
        </p:nvSpPr>
        <p:spPr>
          <a:xfrm>
            <a:off x="432495" y="6291856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27583" y="4136050"/>
            <a:ext cx="7834511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xmlns="" id="{5452982C-365D-44E3-8205-DAE1084F0D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420354"/>
              </p:ext>
            </p:extLst>
          </p:nvPr>
        </p:nvGraphicFramePr>
        <p:xfrm>
          <a:off x="628649" y="1926347"/>
          <a:ext cx="7886701" cy="1572970"/>
        </p:xfrm>
        <a:graphic>
          <a:graphicData uri="http://schemas.openxmlformats.org/drawingml/2006/table">
            <a:tbl>
              <a:tblPr/>
              <a:tblGrid>
                <a:gridCol w="272896">
                  <a:extLst>
                    <a:ext uri="{9D8B030D-6E8A-4147-A177-3AD203B41FA5}">
                      <a16:colId xmlns:a16="http://schemas.microsoft.com/office/drawing/2014/main" xmlns="" val="1490842554"/>
                    </a:ext>
                  </a:extLst>
                </a:gridCol>
                <a:gridCol w="272896">
                  <a:extLst>
                    <a:ext uri="{9D8B030D-6E8A-4147-A177-3AD203B41FA5}">
                      <a16:colId xmlns:a16="http://schemas.microsoft.com/office/drawing/2014/main" xmlns="" val="783943780"/>
                    </a:ext>
                  </a:extLst>
                </a:gridCol>
                <a:gridCol w="272896">
                  <a:extLst>
                    <a:ext uri="{9D8B030D-6E8A-4147-A177-3AD203B41FA5}">
                      <a16:colId xmlns:a16="http://schemas.microsoft.com/office/drawing/2014/main" xmlns="" val="1279629682"/>
                    </a:ext>
                  </a:extLst>
                </a:gridCol>
                <a:gridCol w="2859952">
                  <a:extLst>
                    <a:ext uri="{9D8B030D-6E8A-4147-A177-3AD203B41FA5}">
                      <a16:colId xmlns:a16="http://schemas.microsoft.com/office/drawing/2014/main" xmlns="" val="1634397988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xmlns="" val="3618102800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xmlns="" val="2575844285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xmlns="" val="198678686"/>
                    </a:ext>
                  </a:extLst>
                </a:gridCol>
                <a:gridCol w="654951">
                  <a:extLst>
                    <a:ext uri="{9D8B030D-6E8A-4147-A177-3AD203B41FA5}">
                      <a16:colId xmlns:a16="http://schemas.microsoft.com/office/drawing/2014/main" xmlns="" val="3311859885"/>
                    </a:ext>
                  </a:extLst>
                </a:gridCol>
                <a:gridCol w="679512">
                  <a:extLst>
                    <a:ext uri="{9D8B030D-6E8A-4147-A177-3AD203B41FA5}">
                      <a16:colId xmlns:a16="http://schemas.microsoft.com/office/drawing/2014/main" xmlns="" val="1841987176"/>
                    </a:ext>
                  </a:extLst>
                </a:gridCol>
                <a:gridCol w="679512">
                  <a:extLst>
                    <a:ext uri="{9D8B030D-6E8A-4147-A177-3AD203B41FA5}">
                      <a16:colId xmlns:a16="http://schemas.microsoft.com/office/drawing/2014/main" xmlns="" val="1123539039"/>
                    </a:ext>
                  </a:extLst>
                </a:gridCol>
              </a:tblGrid>
              <a:tr h="1638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53335083"/>
                  </a:ext>
                </a:extLst>
              </a:tr>
              <a:tr h="2621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82488808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433.179.177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1443930590,0%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1443930590,0%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042953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305.826.760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3058267600,0%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3058267600,0%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65517023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305.826.760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3058267600,0%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3058267600,0%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62532107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305.826.760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3058267600,0%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3058267600,0%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62497106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127.352.417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636762085,0%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636762085,0%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98924692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127.235.759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1272357590,0%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1272357590,0%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86785595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116.658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1166580,0%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1166580,0%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63154757"/>
                  </a:ext>
                </a:extLst>
              </a:tr>
            </a:tbl>
          </a:graphicData>
        </a:graphic>
      </p:graphicFrame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xmlns="" id="{E51F370C-199C-4E20-9EA8-48FCD653BA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528910"/>
              </p:ext>
            </p:extLst>
          </p:nvPr>
        </p:nvGraphicFramePr>
        <p:xfrm>
          <a:off x="628649" y="4490541"/>
          <a:ext cx="7886701" cy="1736821"/>
        </p:xfrm>
        <a:graphic>
          <a:graphicData uri="http://schemas.openxmlformats.org/drawingml/2006/table">
            <a:tbl>
              <a:tblPr/>
              <a:tblGrid>
                <a:gridCol w="272896">
                  <a:extLst>
                    <a:ext uri="{9D8B030D-6E8A-4147-A177-3AD203B41FA5}">
                      <a16:colId xmlns:a16="http://schemas.microsoft.com/office/drawing/2014/main" xmlns="" val="834451351"/>
                    </a:ext>
                  </a:extLst>
                </a:gridCol>
                <a:gridCol w="272896">
                  <a:extLst>
                    <a:ext uri="{9D8B030D-6E8A-4147-A177-3AD203B41FA5}">
                      <a16:colId xmlns:a16="http://schemas.microsoft.com/office/drawing/2014/main" xmlns="" val="2134229652"/>
                    </a:ext>
                  </a:extLst>
                </a:gridCol>
                <a:gridCol w="272896">
                  <a:extLst>
                    <a:ext uri="{9D8B030D-6E8A-4147-A177-3AD203B41FA5}">
                      <a16:colId xmlns:a16="http://schemas.microsoft.com/office/drawing/2014/main" xmlns="" val="4221787521"/>
                    </a:ext>
                  </a:extLst>
                </a:gridCol>
                <a:gridCol w="2859952">
                  <a:extLst>
                    <a:ext uri="{9D8B030D-6E8A-4147-A177-3AD203B41FA5}">
                      <a16:colId xmlns:a16="http://schemas.microsoft.com/office/drawing/2014/main" xmlns="" val="190827507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xmlns="" val="2888847297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xmlns="" val="4268641885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xmlns="" val="3662906617"/>
                    </a:ext>
                  </a:extLst>
                </a:gridCol>
                <a:gridCol w="654951">
                  <a:extLst>
                    <a:ext uri="{9D8B030D-6E8A-4147-A177-3AD203B41FA5}">
                      <a16:colId xmlns:a16="http://schemas.microsoft.com/office/drawing/2014/main" xmlns="" val="4089574776"/>
                    </a:ext>
                  </a:extLst>
                </a:gridCol>
                <a:gridCol w="679512">
                  <a:extLst>
                    <a:ext uri="{9D8B030D-6E8A-4147-A177-3AD203B41FA5}">
                      <a16:colId xmlns:a16="http://schemas.microsoft.com/office/drawing/2014/main" xmlns="" val="941877710"/>
                    </a:ext>
                  </a:extLst>
                </a:gridCol>
                <a:gridCol w="679512">
                  <a:extLst>
                    <a:ext uri="{9D8B030D-6E8A-4147-A177-3AD203B41FA5}">
                      <a16:colId xmlns:a16="http://schemas.microsoft.com/office/drawing/2014/main" xmlns="" val="385699514"/>
                    </a:ext>
                  </a:extLst>
                </a:gridCol>
              </a:tblGrid>
              <a:tr h="1638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51777"/>
                  </a:ext>
                </a:extLst>
              </a:tr>
              <a:tr h="2621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40430108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1.025.477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1.025.477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798.020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17782809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55809161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62172713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96519163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15234915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25.467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25.467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798.020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3133,5%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3133,5%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52563071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25.457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25.457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789.086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3099,7%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3099,7%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80005304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8.934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89340,0%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89340,0%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71608616"/>
                  </a:ext>
                </a:extLst>
              </a:tr>
            </a:tbl>
          </a:graphicData>
        </a:graphic>
      </p:graphicFrame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50. CAPÍTULO 01. PROGRAMA 08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 PARA LA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EDUCACIÓN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1835" y="609563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0" y="1556791"/>
            <a:ext cx="8013576" cy="310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1EDA0BDD-FEB0-41F7-B68D-3CD3AFDEBA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715394"/>
              </p:ext>
            </p:extLst>
          </p:nvPr>
        </p:nvGraphicFramePr>
        <p:xfrm>
          <a:off x="628649" y="1867175"/>
          <a:ext cx="7886701" cy="404756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xmlns="" val="2990148112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xmlns="" val="1302492756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xmlns="" val="571066275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xmlns="" val="271815238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xmlns="" val="162988123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xmlns="" val="35214815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xmlns="" val="7086616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xmlns="" val="1386780344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xmlns="" val="2621627133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xmlns="" val="3310795606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18816666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6130414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392.520.299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392.520.299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298.191.334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8623448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100.718.222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100.718.222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83.564.961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5445577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100.718.222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100.718.222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83.564.961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5330219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291.802.077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291.802.077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214.626.373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9498658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291.802.067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291.802.067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214.626.373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7017057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43.327.980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24.669.954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-18.658.026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9151896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 Tarapacá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9.081.728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9.081.728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8.659.449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6149852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II Antofagasta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12.018.691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12.018.691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12.018.691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4208211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III Atacama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9.991.143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9.991.143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9.991.143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8736346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IV Coquimbo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15.030.197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18.626.296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3.596.099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18.553.049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3756145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 Valparaíso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18.011.887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18.911.887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9.707.808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3443208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VI O'Higgins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15.743.318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15.743.318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7.423.913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9083803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VII Maule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22.086.862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24.717.445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2.630.583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23.945.522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2097075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VIII Bío Bío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30.654.248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33.653.829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2.999.581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21.308.195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4903967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IX Araucanía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25.597.800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28.597.800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22.541.096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804135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 Los Lagos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18.928.756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22.210.821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3.282.065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22.118.576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02762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XI Aysén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10.858.318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10.858.318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10.858.318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8396158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XII Magallanes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11.832.336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11.832.336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11.832.336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7821814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XIII Metropolitana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29.414.362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30.664.060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1.249.698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22.465.956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7088278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XIV Los Ríos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11.534.167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12.534.167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8.323.025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563483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XV Arica y Parinacota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7.690.274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7.690.274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4.879.296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6063299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52870371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50. CAPÍTULO 01. PROGRAMA 09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 DE APOYO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REGIONAL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  <a:endParaRPr lang="es-CL" sz="1600" dirty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La ejecución acumulada al mes de junio de la Partida Tesoro Público, </a:t>
            </a:r>
            <a:r>
              <a:rPr lang="es-CL" sz="1400" b="1" dirty="0"/>
              <a:t>ascendió en moneda nacional a 50,7% </a:t>
            </a:r>
            <a:r>
              <a:rPr lang="es-CL" sz="1400" dirty="0"/>
              <a:t>respecto del presupuesto vigente.  Dentro del presupuesto de ésta Partida, el 83% corresponde a Aporte Fiscal Libre.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A nivel consolidado, el presupuesto vigente considera disminuciones por </a:t>
            </a:r>
            <a:r>
              <a:rPr lang="es-CL" sz="1400" b="1" dirty="0"/>
              <a:t>$968 millones</a:t>
            </a:r>
            <a:r>
              <a:rPr lang="es-CL" sz="1400" dirty="0"/>
              <a:t>, afectando los subtítulos 24 “transferencias corrientes”, en $107.620 millones y 30 “adquisición de activos financieros”, por $138 millones, asimismo, se registran incrementos en el subtítulo 27 “aporte fiscal libre”, por $108.725 millones</a:t>
            </a:r>
            <a:r>
              <a:rPr lang="es-CL" sz="1400" b="1" dirty="0"/>
              <a:t>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</a:rPr>
              <a:t>El </a:t>
            </a:r>
            <a:r>
              <a:rPr lang="es-CL" sz="1400" b="1" dirty="0">
                <a:solidFill>
                  <a:prstClr val="black"/>
                </a:solidFill>
              </a:rPr>
              <a:t>gasto de la Partida </a:t>
            </a:r>
            <a:r>
              <a:rPr lang="es-CL" sz="1400" dirty="0">
                <a:solidFill>
                  <a:prstClr val="black"/>
                </a:solidFill>
              </a:rPr>
              <a:t>en</a:t>
            </a:r>
            <a:r>
              <a:rPr lang="es-CL" sz="1400" b="1" dirty="0">
                <a:solidFill>
                  <a:prstClr val="black"/>
                </a:solidFill>
              </a:rPr>
              <a:t> dólares, al mes de junio alcanzó un 82,3%, </a:t>
            </a:r>
            <a:r>
              <a:rPr lang="es-CL" sz="1400" dirty="0">
                <a:solidFill>
                  <a:prstClr val="black"/>
                </a:solidFill>
              </a:rPr>
              <a:t>respecto al presupuesto vigente.  Ello debido, fundamentalmente, a que los Subtítulo 34 “Servicio de la Deuda”, presentó una ejecución de 365,9%.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</a:rPr>
              <a:t>Respecto a la ejecución de los Programas presupuestarios, en moneda nacional, se destaca lo siguiente: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50 TESORO PÚBLICO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97209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3861048"/>
            <a:ext cx="7932256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75656" y="1531243"/>
            <a:ext cx="684076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junio 2018 del Fondo en millones de dólares (información trimestral)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xmlns="" id="{FECE76BE-5DE2-420A-B2AC-5022A0AE6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975712"/>
              </p:ext>
            </p:extLst>
          </p:nvPr>
        </p:nvGraphicFramePr>
        <p:xfrm>
          <a:off x="2489200" y="1914242"/>
          <a:ext cx="4165600" cy="1447800"/>
        </p:xfrm>
        <a:graphic>
          <a:graphicData uri="http://schemas.openxmlformats.org/drawingml/2006/table">
            <a:tbl>
              <a:tblPr/>
              <a:tblGrid>
                <a:gridCol w="3314700">
                  <a:extLst>
                    <a:ext uri="{9D8B030D-6E8A-4147-A177-3AD203B41FA5}">
                      <a16:colId xmlns:a16="http://schemas.microsoft.com/office/drawing/2014/main" xmlns="" val="4026310960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xmlns="" val="2188841516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junio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047226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Inicial al 30 marzo de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201.404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664281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del trimestre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005887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 del trimestre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976840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758909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562207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187.361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02335807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xmlns="" id="{51F66098-A473-4171-9776-1AA377097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885674"/>
              </p:ext>
            </p:extLst>
          </p:nvPr>
        </p:nvGraphicFramePr>
        <p:xfrm>
          <a:off x="628649" y="4226918"/>
          <a:ext cx="7886701" cy="1513722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xmlns="" val="628767972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xmlns="" val="3415899176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xmlns="" val="3287479735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xmlns="" val="21575390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xmlns="" val="16563701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xmlns="" val="47209047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xmlns="" val="3866509968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xmlns="" val="908387276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xmlns="" val="4174449364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xmlns="" val="3440663103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79625197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4383040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105.937.232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105.247.232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199.089.654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2199350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81.528.000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-552.000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27.002.707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6395985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81.528.000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-552.000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27.002.707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80340704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Nacional de Salud, aplicación del Fondo para Diagnóstico y Tratamientos de Alto Costo Ley N°20.850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81.528.000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-552.000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27.002.707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0511633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23.857.232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23.719.232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172.086.947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8878860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23.857.232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23.719.232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172.086.947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46107771"/>
                  </a:ext>
                </a:extLst>
              </a:tr>
            </a:tbl>
          </a:graphicData>
        </a:graphic>
      </p:graphicFrame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71166" y="52322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50. CAPÍTULO 01. PROGRAMA 10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 PARA DIAGNÓSTICOS Y TRATAMIENTOS DE ALTO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COSTO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7"/>
            <a:ext cx="8229600" cy="533367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695325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  <a:tabLst>
                <a:tab pos="722313" algn="l"/>
              </a:tabLst>
            </a:pPr>
            <a:r>
              <a:rPr lang="es-CL" sz="1400" b="1" dirty="0">
                <a:solidFill>
                  <a:prstClr val="black"/>
                </a:solidFill>
              </a:rPr>
              <a:t>Subsidios</a:t>
            </a:r>
            <a:r>
              <a:rPr lang="es-CL" sz="1400" dirty="0">
                <a:solidFill>
                  <a:prstClr val="black"/>
                </a:solidFill>
              </a:rPr>
              <a:t>, con $529.013 millones ejecutados, equivalente a un 47,3%, donde las principales erogaciones correspondieron a transferencias por $234.847 millones para el “Fondo Único de Prestaciones Familiares y Subsidios de Cesantía”; $138.695 millones para el “Fondo Nacional de Subsidio Familiar”; $44.289 millones para el “Fondo Único de Prestaciones Familiares y Subsidios de Cesantía”; y, $30.147 millones para la “Subsidio Agua Potable Art.1° Ley </a:t>
            </a:r>
            <a:r>
              <a:rPr lang="es-CL" sz="1400" dirty="0" err="1">
                <a:solidFill>
                  <a:prstClr val="black"/>
                </a:solidFill>
              </a:rPr>
              <a:t>N°</a:t>
            </a:r>
            <a:r>
              <a:rPr lang="es-CL" sz="1400" dirty="0">
                <a:solidFill>
                  <a:prstClr val="black"/>
                </a:solidFill>
              </a:rPr>
              <a:t> 18.778”, que en conjunto representan el 85% de la ejecución.</a:t>
            </a:r>
            <a:r>
              <a:rPr lang="es-CL" sz="1400" b="1" dirty="0">
                <a:solidFill>
                  <a:prstClr val="black"/>
                </a:solidFill>
              </a:rPr>
              <a:t> </a:t>
            </a:r>
          </a:p>
          <a:p>
            <a:pPr marL="695325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  <a:tabLst>
                <a:tab pos="722313" algn="l"/>
              </a:tabLst>
            </a:pPr>
            <a:r>
              <a:rPr lang="es-CL" sz="1400" b="1" dirty="0">
                <a:solidFill>
                  <a:prstClr val="black"/>
                </a:solidFill>
              </a:rPr>
              <a:t>Operaciones Complementarias</a:t>
            </a:r>
            <a:r>
              <a:rPr lang="es-CL" sz="1400" dirty="0">
                <a:solidFill>
                  <a:prstClr val="black"/>
                </a:solidFill>
              </a:rPr>
              <a:t>, presentó un 71,7% de ejecución, explicado por el nivel de erogación del subtítulo 30 “adquisición de activos financieros” (ítem compra de títulos y valores), que alcanza los $1.525.278 millones por sobre el presupuesto inicial y vigente de dicha asignación, representando a su vez el 56,5% del gasto total del programa, </a:t>
            </a:r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3"/>
            </a:pPr>
            <a:r>
              <a:rPr lang="es-CL" sz="1400" b="1" dirty="0"/>
              <a:t>Servicio de la Deuda Pública</a:t>
            </a:r>
            <a:r>
              <a:rPr lang="es-CL" sz="1400" dirty="0"/>
              <a:t>, registra un </a:t>
            </a:r>
            <a:r>
              <a:rPr lang="es-CL" sz="1400" b="1" dirty="0"/>
              <a:t>gasto de 60,7% en moneda nacional.</a:t>
            </a:r>
            <a:r>
              <a:rPr lang="es-CL" sz="1400" dirty="0">
                <a:solidFill>
                  <a:prstClr val="black"/>
                </a:solidFill>
              </a:rPr>
              <a:t>  Mientras que el presupuesto </a:t>
            </a:r>
            <a:r>
              <a:rPr lang="es-CL" sz="1400" b="1" dirty="0">
                <a:solidFill>
                  <a:prstClr val="black"/>
                </a:solidFill>
              </a:rPr>
              <a:t>en dólares </a:t>
            </a:r>
            <a:r>
              <a:rPr lang="es-CL" sz="1400" dirty="0">
                <a:solidFill>
                  <a:prstClr val="black"/>
                </a:solidFill>
              </a:rPr>
              <a:t>presenta un gasto de 365,9%,</a:t>
            </a:r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3"/>
            </a:pPr>
            <a:r>
              <a:rPr lang="es-CL" sz="1400" b="1" dirty="0"/>
              <a:t>Aporte Fiscal Libre</a:t>
            </a:r>
            <a:r>
              <a:rPr lang="es-CL" sz="1400" dirty="0"/>
              <a:t>, presentó una ejecución de 47,1%, destacando las transferencias efectuadas al Ministerio de Desarrollo Social, al Ministerio de la Mujer y la Equidad de Género y al Servicio Electoral, con un 54,3%, 79,4% y un 65,5% </a:t>
            </a:r>
            <a:r>
              <a:rPr lang="es-CL" sz="1400" dirty="0" smtClean="0"/>
              <a:t>respectivamente.</a:t>
            </a:r>
            <a:endParaRPr lang="es-CL" sz="1400" dirty="0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50 TESORO PÚBLICO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733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5"/>
            </a:pPr>
            <a:r>
              <a:rPr lang="es-CL" sz="1400" dirty="0"/>
              <a:t>El </a:t>
            </a:r>
            <a:r>
              <a:rPr lang="es-CL" sz="1400" b="1" dirty="0"/>
              <a:t>Fondo de Estabilidad Económica y Social (FEES) </a:t>
            </a:r>
            <a:r>
              <a:rPr lang="es-CL" sz="1400" dirty="0"/>
              <a:t>presenta un saldo de activos a junio por </a:t>
            </a:r>
            <a:r>
              <a:rPr lang="es-CL" sz="1400" b="1" dirty="0"/>
              <a:t>US$14.636,9 millones</a:t>
            </a:r>
            <a:r>
              <a:rPr lang="es-CL" sz="1400" dirty="0"/>
              <a:t>, por su lado el </a:t>
            </a:r>
            <a:r>
              <a:rPr lang="es-CL" sz="1400" b="1" dirty="0"/>
              <a:t>Fondo de Reserva de Pensiones (FRP)</a:t>
            </a:r>
            <a:r>
              <a:rPr lang="es-CL" sz="1400" dirty="0"/>
              <a:t> acumula </a:t>
            </a:r>
            <a:r>
              <a:rPr lang="es-CL" sz="1400" b="1" dirty="0"/>
              <a:t>US$9.870,6 millones</a:t>
            </a:r>
            <a:r>
              <a:rPr lang="es-CL" sz="1400" dirty="0"/>
              <a:t>, mientras que el </a:t>
            </a:r>
            <a:r>
              <a:rPr lang="es-CL" sz="1400" b="1" dirty="0"/>
              <a:t>Fondo para Diagnóstico y Tratamiento de Alto Costo</a:t>
            </a:r>
            <a:r>
              <a:rPr lang="es-CL" sz="1400" dirty="0"/>
              <a:t> mantiene un saldo acumulado a marzo de </a:t>
            </a:r>
            <a:r>
              <a:rPr lang="es-CL" sz="1400" b="1" dirty="0"/>
              <a:t>$187.361 millones</a:t>
            </a:r>
            <a:r>
              <a:rPr lang="es-CL" sz="1400" dirty="0"/>
              <a:t>, y</a:t>
            </a:r>
            <a:endParaRPr lang="es-CL" sz="1400" b="1" dirty="0"/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5"/>
            </a:pPr>
            <a:r>
              <a:rPr lang="es-CL" sz="1400" dirty="0"/>
              <a:t>Para el </a:t>
            </a:r>
            <a:r>
              <a:rPr lang="es-CL" sz="1400" b="1" dirty="0"/>
              <a:t>Fondo para la Educación (FE) y</a:t>
            </a:r>
            <a:r>
              <a:rPr lang="es-CL" sz="1400" dirty="0"/>
              <a:t> </a:t>
            </a:r>
            <a:r>
              <a:rPr lang="es-CL" sz="1400" b="1" dirty="0"/>
              <a:t>Fondo de Apoyo Regional (FAR)</a:t>
            </a:r>
            <a:r>
              <a:rPr lang="es-CL" sz="1400" dirty="0"/>
              <a:t> no se entrega información respecto de los saldos acumulados y movimientos de recursos actualizado al mes de junio.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endParaRPr lang="es-CL" sz="1600" dirty="0">
              <a:solidFill>
                <a:srgbClr val="FF0000"/>
              </a:solidFill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50 TESORO PÚBLICO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72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5576" y="3949888"/>
            <a:ext cx="756084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6" y="1340768"/>
            <a:ext cx="763284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55576" y="6359411"/>
            <a:ext cx="7344816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4365104"/>
            <a:ext cx="784887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xmlns="" id="{B80B7E5E-99C6-4312-BACA-2B96DA08CC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907871"/>
              </p:ext>
            </p:extLst>
          </p:nvPr>
        </p:nvGraphicFramePr>
        <p:xfrm>
          <a:off x="742950" y="4653135"/>
          <a:ext cx="7658099" cy="1581899"/>
        </p:xfrm>
        <a:graphic>
          <a:graphicData uri="http://schemas.openxmlformats.org/drawingml/2006/table">
            <a:tbl>
              <a:tblPr/>
              <a:tblGrid>
                <a:gridCol w="795184">
                  <a:extLst>
                    <a:ext uri="{9D8B030D-6E8A-4147-A177-3AD203B41FA5}">
                      <a16:colId xmlns:a16="http://schemas.microsoft.com/office/drawing/2014/main" xmlns="" val="1776978341"/>
                    </a:ext>
                  </a:extLst>
                </a:gridCol>
                <a:gridCol w="2234231">
                  <a:extLst>
                    <a:ext uri="{9D8B030D-6E8A-4147-A177-3AD203B41FA5}">
                      <a16:colId xmlns:a16="http://schemas.microsoft.com/office/drawing/2014/main" xmlns="" val="1309325018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xmlns="" val="416051436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xmlns="" val="3626279826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xmlns="" val="2924147305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xmlns="" val="4020853718"/>
                    </a:ext>
                  </a:extLst>
                </a:gridCol>
                <a:gridCol w="723974">
                  <a:extLst>
                    <a:ext uri="{9D8B030D-6E8A-4147-A177-3AD203B41FA5}">
                      <a16:colId xmlns:a16="http://schemas.microsoft.com/office/drawing/2014/main" xmlns="" val="3550774160"/>
                    </a:ext>
                  </a:extLst>
                </a:gridCol>
                <a:gridCol w="723974">
                  <a:extLst>
                    <a:ext uri="{9D8B030D-6E8A-4147-A177-3AD203B41FA5}">
                      <a16:colId xmlns:a16="http://schemas.microsoft.com/office/drawing/2014/main" xmlns="" val="2218969104"/>
                    </a:ext>
                  </a:extLst>
                </a:gridCol>
              </a:tblGrid>
              <a:tr h="16012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94850752"/>
                  </a:ext>
                </a:extLst>
              </a:tr>
              <a:tr h="263027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18262090"/>
                  </a:ext>
                </a:extLst>
              </a:tr>
              <a:tr h="1641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3.661.378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3.746.721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3.084.375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81476489"/>
                  </a:ext>
                </a:extLst>
              </a:tr>
              <a:tr h="160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01175736"/>
                  </a:ext>
                </a:extLst>
              </a:tr>
              <a:tr h="160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62084460"/>
                  </a:ext>
                </a:extLst>
              </a:tr>
              <a:tr h="160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53745204"/>
                  </a:ext>
                </a:extLst>
              </a:tr>
              <a:tr h="160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222.878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23095149"/>
                  </a:ext>
                </a:extLst>
              </a:tr>
              <a:tr h="160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2.838.321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2.923.664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1.631.584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53209667"/>
                  </a:ext>
                </a:extLst>
              </a:tr>
              <a:tr h="160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1.207.255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26927657"/>
                  </a:ext>
                </a:extLst>
              </a:tr>
            </a:tbl>
          </a:graphicData>
        </a:graphic>
      </p:graphicFrame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xmlns="" id="{25AE50F8-B060-4642-83DC-629525B814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196425"/>
              </p:ext>
            </p:extLst>
          </p:nvPr>
        </p:nvGraphicFramePr>
        <p:xfrm>
          <a:off x="726148" y="1700807"/>
          <a:ext cx="7658099" cy="2193950"/>
        </p:xfrm>
        <a:graphic>
          <a:graphicData uri="http://schemas.openxmlformats.org/drawingml/2006/table">
            <a:tbl>
              <a:tblPr/>
              <a:tblGrid>
                <a:gridCol w="795184">
                  <a:extLst>
                    <a:ext uri="{9D8B030D-6E8A-4147-A177-3AD203B41FA5}">
                      <a16:colId xmlns:a16="http://schemas.microsoft.com/office/drawing/2014/main" xmlns="" val="1501541774"/>
                    </a:ext>
                  </a:extLst>
                </a:gridCol>
                <a:gridCol w="2234231">
                  <a:extLst>
                    <a:ext uri="{9D8B030D-6E8A-4147-A177-3AD203B41FA5}">
                      <a16:colId xmlns:a16="http://schemas.microsoft.com/office/drawing/2014/main" xmlns="" val="277573249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xmlns="" val="1863550779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xmlns="" val="3287089790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xmlns="" val="1406241146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xmlns="" val="1634302110"/>
                    </a:ext>
                  </a:extLst>
                </a:gridCol>
                <a:gridCol w="723974">
                  <a:extLst>
                    <a:ext uri="{9D8B030D-6E8A-4147-A177-3AD203B41FA5}">
                      <a16:colId xmlns:a16="http://schemas.microsoft.com/office/drawing/2014/main" xmlns="" val="4024999597"/>
                    </a:ext>
                  </a:extLst>
                </a:gridCol>
                <a:gridCol w="723974">
                  <a:extLst>
                    <a:ext uri="{9D8B030D-6E8A-4147-A177-3AD203B41FA5}">
                      <a16:colId xmlns:a16="http://schemas.microsoft.com/office/drawing/2014/main" xmlns="" val="2108701685"/>
                    </a:ext>
                  </a:extLst>
                </a:gridCol>
              </a:tblGrid>
              <a:tr h="15754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35522324"/>
                  </a:ext>
                </a:extLst>
              </a:tr>
              <a:tr h="272051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21167250"/>
                  </a:ext>
                </a:extLst>
              </a:tr>
              <a:tr h="1698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42.907.021.205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42.907.989.177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967.972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21.744.047.620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42299008"/>
                  </a:ext>
                </a:extLst>
              </a:tr>
              <a:tr h="157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136.290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42997412"/>
                  </a:ext>
                </a:extLst>
              </a:tr>
              <a:tr h="157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254.277.963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254.277.963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131.166.187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34115579"/>
                  </a:ext>
                </a:extLst>
              </a:tr>
              <a:tr h="157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3.735.610.705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3.627.991.082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-107.619.623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987.940.779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76943024"/>
                  </a:ext>
                </a:extLst>
              </a:tr>
              <a:tr h="157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8.990.276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8.990.276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30.819.050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79475994"/>
                  </a:ext>
                </a:extLst>
              </a:tr>
              <a:tr h="157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35.503.925.815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35.612.651.215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108.725.400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16.777.775.802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94085655"/>
                  </a:ext>
                </a:extLst>
              </a:tr>
              <a:tr h="157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256.886.123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256.886.318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102.079.329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12165810"/>
                  </a:ext>
                </a:extLst>
              </a:tr>
              <a:tr h="157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124.575.504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124.437.504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-138.000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1.908.282.045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73806355"/>
                  </a:ext>
                </a:extLst>
              </a:tr>
              <a:tr h="157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923.612.281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923.612.281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480.181.323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71099648"/>
                  </a:ext>
                </a:extLst>
              </a:tr>
              <a:tr h="157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2.094.006.248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2.094.006.248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1.325.759.996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26460467"/>
                  </a:ext>
                </a:extLst>
              </a:tr>
              <a:tr h="157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2949197"/>
                  </a:ext>
                </a:extLst>
              </a:tr>
            </a:tbl>
          </a:graphicData>
        </a:graphic>
      </p:graphicFrame>
      <p:sp>
        <p:nvSpPr>
          <p:cNvPr id="13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50 TESORO PÚBLICO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683568" y="3457376"/>
            <a:ext cx="800323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340768"/>
            <a:ext cx="7932256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4088718"/>
            <a:ext cx="798213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2" name="3 Marcador de pie de página"/>
          <p:cNvSpPr txBox="1">
            <a:spLocks/>
          </p:cNvSpPr>
          <p:nvPr/>
        </p:nvSpPr>
        <p:spPr>
          <a:xfrm>
            <a:off x="683569" y="5843989"/>
            <a:ext cx="7776864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xmlns="" id="{812181F2-829F-4EBE-BE2B-B0496F9AF7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760240"/>
              </p:ext>
            </p:extLst>
          </p:nvPr>
        </p:nvGraphicFramePr>
        <p:xfrm>
          <a:off x="628651" y="1700808"/>
          <a:ext cx="7886698" cy="1705229"/>
        </p:xfrm>
        <a:graphic>
          <a:graphicData uri="http://schemas.openxmlformats.org/drawingml/2006/table">
            <a:tbl>
              <a:tblPr/>
              <a:tblGrid>
                <a:gridCol w="295714">
                  <a:extLst>
                    <a:ext uri="{9D8B030D-6E8A-4147-A177-3AD203B41FA5}">
                      <a16:colId xmlns:a16="http://schemas.microsoft.com/office/drawing/2014/main" xmlns="" val="1962995851"/>
                    </a:ext>
                  </a:extLst>
                </a:gridCol>
                <a:gridCol w="295714">
                  <a:extLst>
                    <a:ext uri="{9D8B030D-6E8A-4147-A177-3AD203B41FA5}">
                      <a16:colId xmlns:a16="http://schemas.microsoft.com/office/drawing/2014/main" xmlns="" val="2890798917"/>
                    </a:ext>
                  </a:extLst>
                </a:gridCol>
                <a:gridCol w="2652556">
                  <a:extLst>
                    <a:ext uri="{9D8B030D-6E8A-4147-A177-3AD203B41FA5}">
                      <a16:colId xmlns:a16="http://schemas.microsoft.com/office/drawing/2014/main" xmlns="" val="3249428921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xmlns="" val="402167213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xmlns="" val="3625442069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xmlns="" val="1592162468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xmlns="" val="4255092222"/>
                    </a:ext>
                  </a:extLst>
                </a:gridCol>
                <a:gridCol w="736329">
                  <a:extLst>
                    <a:ext uri="{9D8B030D-6E8A-4147-A177-3AD203B41FA5}">
                      <a16:colId xmlns:a16="http://schemas.microsoft.com/office/drawing/2014/main" xmlns="" val="3488326182"/>
                    </a:ext>
                  </a:extLst>
                </a:gridCol>
                <a:gridCol w="736329">
                  <a:extLst>
                    <a:ext uri="{9D8B030D-6E8A-4147-A177-3AD203B41FA5}">
                      <a16:colId xmlns:a16="http://schemas.microsoft.com/office/drawing/2014/main" xmlns="" val="4078498039"/>
                    </a:ext>
                  </a:extLst>
                </a:gridCol>
              </a:tblGrid>
              <a:tr h="1776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25048277"/>
                  </a:ext>
                </a:extLst>
              </a:tr>
              <a:tr h="284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64410838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1.119.234.538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1.119.234.538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529.013.135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35555474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3.873.808.336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3.766.050.713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-107.757.623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2.699.578.892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68816028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2.350.892.371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2.350.892.566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1.427.839.325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2223503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20.016.052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20.164.317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148.265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10.432.423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04946515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433.179.177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1443930590,0%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1443930590,0%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01654567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392.520.299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392.520.299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298.191.334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34129761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Diagnóstio y Tratamiento de Alto Costo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105.937.232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105.247.232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-690.000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199.089.654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187,9%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189,2%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68361698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xmlns="" id="{BFF14687-4C84-42E7-8C02-A7804BEA77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398439"/>
              </p:ext>
            </p:extLst>
          </p:nvPr>
        </p:nvGraphicFramePr>
        <p:xfrm>
          <a:off x="628651" y="4312925"/>
          <a:ext cx="7886698" cy="1527601"/>
        </p:xfrm>
        <a:graphic>
          <a:graphicData uri="http://schemas.openxmlformats.org/drawingml/2006/table">
            <a:tbl>
              <a:tblPr/>
              <a:tblGrid>
                <a:gridCol w="295714">
                  <a:extLst>
                    <a:ext uri="{9D8B030D-6E8A-4147-A177-3AD203B41FA5}">
                      <a16:colId xmlns:a16="http://schemas.microsoft.com/office/drawing/2014/main" xmlns="" val="3167812075"/>
                    </a:ext>
                  </a:extLst>
                </a:gridCol>
                <a:gridCol w="295714">
                  <a:extLst>
                    <a:ext uri="{9D8B030D-6E8A-4147-A177-3AD203B41FA5}">
                      <a16:colId xmlns:a16="http://schemas.microsoft.com/office/drawing/2014/main" xmlns="" val="1564152807"/>
                    </a:ext>
                  </a:extLst>
                </a:gridCol>
                <a:gridCol w="2652556">
                  <a:extLst>
                    <a:ext uri="{9D8B030D-6E8A-4147-A177-3AD203B41FA5}">
                      <a16:colId xmlns:a16="http://schemas.microsoft.com/office/drawing/2014/main" xmlns="" val="2375885235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xmlns="" val="659183185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xmlns="" val="1535900817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xmlns="" val="2566589716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xmlns="" val="3608734245"/>
                    </a:ext>
                  </a:extLst>
                </a:gridCol>
                <a:gridCol w="736329">
                  <a:extLst>
                    <a:ext uri="{9D8B030D-6E8A-4147-A177-3AD203B41FA5}">
                      <a16:colId xmlns:a16="http://schemas.microsoft.com/office/drawing/2014/main" xmlns="" val="4258790371"/>
                    </a:ext>
                  </a:extLst>
                </a:gridCol>
                <a:gridCol w="736329">
                  <a:extLst>
                    <a:ext uri="{9D8B030D-6E8A-4147-A177-3AD203B41FA5}">
                      <a16:colId xmlns:a16="http://schemas.microsoft.com/office/drawing/2014/main" xmlns="" val="2091154010"/>
                    </a:ext>
                  </a:extLst>
                </a:gridCol>
              </a:tblGrid>
              <a:tr h="1776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4670493"/>
                  </a:ext>
                </a:extLst>
              </a:tr>
              <a:tr h="284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38232094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2.710.381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2.795.724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85.343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663.527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698117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1.207.255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365,9%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365,9%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91348413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222.878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35394763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810.554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810.554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108.378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923044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Estabilización Económica y Social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173.959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173.959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84.317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72175210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1.025.477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1.025.477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798.020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36566241"/>
                  </a:ext>
                </a:extLst>
              </a:tr>
            </a:tbl>
          </a:graphicData>
        </a:graphic>
      </p:graphicFrame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50 RESUMEN POR CAPÍTULOS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4149" y="6071657"/>
            <a:ext cx="8229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1407260"/>
            <a:ext cx="79322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94855300-3D61-419C-AC1C-50DD21ED5E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62115"/>
              </p:ext>
            </p:extLst>
          </p:nvPr>
        </p:nvGraphicFramePr>
        <p:xfrm>
          <a:off x="651434" y="1862666"/>
          <a:ext cx="7841132" cy="4008031"/>
        </p:xfrm>
        <a:graphic>
          <a:graphicData uri="http://schemas.openxmlformats.org/drawingml/2006/table">
            <a:tbl>
              <a:tblPr/>
              <a:tblGrid>
                <a:gridCol w="272640">
                  <a:extLst>
                    <a:ext uri="{9D8B030D-6E8A-4147-A177-3AD203B41FA5}">
                      <a16:colId xmlns:a16="http://schemas.microsoft.com/office/drawing/2014/main" xmlns="" val="1747201521"/>
                    </a:ext>
                  </a:extLst>
                </a:gridCol>
                <a:gridCol w="272640">
                  <a:extLst>
                    <a:ext uri="{9D8B030D-6E8A-4147-A177-3AD203B41FA5}">
                      <a16:colId xmlns:a16="http://schemas.microsoft.com/office/drawing/2014/main" xmlns="" val="1606663226"/>
                    </a:ext>
                  </a:extLst>
                </a:gridCol>
                <a:gridCol w="272640">
                  <a:extLst>
                    <a:ext uri="{9D8B030D-6E8A-4147-A177-3AD203B41FA5}">
                      <a16:colId xmlns:a16="http://schemas.microsoft.com/office/drawing/2014/main" xmlns="" val="1972133560"/>
                    </a:ext>
                  </a:extLst>
                </a:gridCol>
                <a:gridCol w="2846364">
                  <a:extLst>
                    <a:ext uri="{9D8B030D-6E8A-4147-A177-3AD203B41FA5}">
                      <a16:colId xmlns:a16="http://schemas.microsoft.com/office/drawing/2014/main" xmlns="" val="1240114355"/>
                    </a:ext>
                  </a:extLst>
                </a:gridCol>
                <a:gridCol w="730676">
                  <a:extLst>
                    <a:ext uri="{9D8B030D-6E8A-4147-A177-3AD203B41FA5}">
                      <a16:colId xmlns:a16="http://schemas.microsoft.com/office/drawing/2014/main" xmlns="" val="2789639814"/>
                    </a:ext>
                  </a:extLst>
                </a:gridCol>
                <a:gridCol w="730676">
                  <a:extLst>
                    <a:ext uri="{9D8B030D-6E8A-4147-A177-3AD203B41FA5}">
                      <a16:colId xmlns:a16="http://schemas.microsoft.com/office/drawing/2014/main" xmlns="" val="365062968"/>
                    </a:ext>
                  </a:extLst>
                </a:gridCol>
                <a:gridCol w="730676">
                  <a:extLst>
                    <a:ext uri="{9D8B030D-6E8A-4147-A177-3AD203B41FA5}">
                      <a16:colId xmlns:a16="http://schemas.microsoft.com/office/drawing/2014/main" xmlns="" val="986502560"/>
                    </a:ext>
                  </a:extLst>
                </a:gridCol>
                <a:gridCol w="654336">
                  <a:extLst>
                    <a:ext uri="{9D8B030D-6E8A-4147-A177-3AD203B41FA5}">
                      <a16:colId xmlns:a16="http://schemas.microsoft.com/office/drawing/2014/main" xmlns="" val="2841280080"/>
                    </a:ext>
                  </a:extLst>
                </a:gridCol>
                <a:gridCol w="665242">
                  <a:extLst>
                    <a:ext uri="{9D8B030D-6E8A-4147-A177-3AD203B41FA5}">
                      <a16:colId xmlns:a16="http://schemas.microsoft.com/office/drawing/2014/main" xmlns="" val="208608794"/>
                    </a:ext>
                  </a:extLst>
                </a:gridCol>
                <a:gridCol w="665242">
                  <a:extLst>
                    <a:ext uri="{9D8B030D-6E8A-4147-A177-3AD203B41FA5}">
                      <a16:colId xmlns:a16="http://schemas.microsoft.com/office/drawing/2014/main" xmlns="" val="1363654196"/>
                    </a:ext>
                  </a:extLst>
                </a:gridCol>
              </a:tblGrid>
              <a:tr h="163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92319340"/>
                  </a:ext>
                </a:extLst>
              </a:tr>
              <a:tr h="2617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44668225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1.119.234.538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1.119.234.538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529.013.135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63848430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1.049.589.338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1.049.589.338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500.150.056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20362982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960.751.845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960.751.845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455.860.739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97662155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Subvenciones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3.272.629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3.272.629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602.469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1439914"/>
                  </a:ext>
                </a:extLst>
              </a:tr>
              <a:tr h="261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Región XII y la Antártica Chilena, y Subsidio  Isla de Pascua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24.594.526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24.594.526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21.167.628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05506800"/>
                  </a:ext>
                </a:extLst>
              </a:tr>
              <a:tr h="1529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510.279.906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510.279.906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234.847.686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78091808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Cesantía Art. 69 D.F.L. (T.y P.S.) N° 150, de 1981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83904698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Subsidio Familiar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277.968.711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277.968.711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138.695.200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09301397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Agua Potable Art.1° Ley N° 18.778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73.658.541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73.658.541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30.399.958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97228746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 la Contratación de Mano de Obra Ley N° 19.853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70.515.628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70.515.628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30.147.798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27185614"/>
                  </a:ext>
                </a:extLst>
              </a:tr>
              <a:tr h="137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Tarifas Eléctricas Art.151 D.F.L. (Economía) N° 4,  de 2006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68658064"/>
                  </a:ext>
                </a:extLst>
              </a:tr>
              <a:tr h="261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Ley N° 20.330 para Deudores Crédito Universitario, Leyes N° 19.287 y 20.027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451.884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451.884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42283650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20.765,  Art. 3° N° 6)  MEPCO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01082183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88.837.493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88.837.493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44.289.317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98078843"/>
                  </a:ext>
                </a:extLst>
              </a:tr>
              <a:tr h="1512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88.837.493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88.837.493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44.289.317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52216920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69.645.200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69.645.200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28.863.079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99859726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69.645.200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69.645.200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28.863.079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57071859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60.185.977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60.185.977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27.333.780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61423816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Fomento y Desarrollo de las Regiones Extremas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2.909.353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2.909.353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893.379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82997763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029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 Nativo Ley N° 20.283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1.769.470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1.769.470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635.920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7688242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Subsidios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4.780.400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4.780.400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95620706"/>
                  </a:ext>
                </a:extLst>
              </a:tr>
            </a:tbl>
          </a:graphicData>
        </a:graphic>
      </p:graphicFrame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50. CAPÍTULO 01. PROGRAMA 02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SUBSIDIOS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376243"/>
            <a:ext cx="81679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407259"/>
            <a:ext cx="79322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4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AF3D6AA1-8C38-4A3D-8C45-87F25B1BD0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8964599"/>
              </p:ext>
            </p:extLst>
          </p:nvPr>
        </p:nvGraphicFramePr>
        <p:xfrm>
          <a:off x="628651" y="1882492"/>
          <a:ext cx="7886698" cy="4130115"/>
        </p:xfrm>
        <a:graphic>
          <a:graphicData uri="http://schemas.openxmlformats.org/drawingml/2006/table">
            <a:tbl>
              <a:tblPr/>
              <a:tblGrid>
                <a:gridCol w="266803">
                  <a:extLst>
                    <a:ext uri="{9D8B030D-6E8A-4147-A177-3AD203B41FA5}">
                      <a16:colId xmlns:a16="http://schemas.microsoft.com/office/drawing/2014/main" xmlns="" val="696689720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xmlns="" val="497884111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xmlns="" val="3838090583"/>
                    </a:ext>
                  </a:extLst>
                </a:gridCol>
                <a:gridCol w="2796097">
                  <a:extLst>
                    <a:ext uri="{9D8B030D-6E8A-4147-A177-3AD203B41FA5}">
                      <a16:colId xmlns:a16="http://schemas.microsoft.com/office/drawing/2014/main" xmlns="" val="2817017741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xmlns="" val="503437558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xmlns="" val="3081475043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xmlns="" val="603103436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xmlns="" val="2276994730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xmlns="" val="952608738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xmlns="" val="2511288392"/>
                    </a:ext>
                  </a:extLst>
                </a:gridCol>
              </a:tblGrid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74232229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76048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3.873.808.336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3.766.050.713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-107.757.623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2.699.578.892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1247771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136.290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136.290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43.109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4479934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254.277.963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254.277.963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131.166.187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2732670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100.293.124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100.293.124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50.471.103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848040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50.312.560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50.312.560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26.130.354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5860020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Seguro Social de los Empleados Públicos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10.260.000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4.500.000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9682468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Bono Laboral Ley N° 20.305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39.720.564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39.720.564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19.840.749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0118436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153.984.829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153.984.829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80.695.084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4297877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Pensiones Mínimas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153.984.829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153.984.829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80.695.084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7294628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9473602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5022794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2.603.941.367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2.496.873.744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-107.067.623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460.788.016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8030596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101.197.010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101.197.010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37.505.558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8968645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Simplificado Gravámenes a Exportadores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2.625.126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2.625.126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309.529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4310063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4.773.421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4.773.421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4.046.612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1890263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Bienes Confiscados Ley N° 19.568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223.619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223.619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223.166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7349639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Cesantía Solidario Ley N° 19.728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10.772.762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10.772.762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5.336.614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89055376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Ahorro Previsional Voluntario Art.20 O D.L. N° 3.500, de 1980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14.420.163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14.420.163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-2.558.266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4336850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68078702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Reembolso Gasto Electoral a Candidatos y Partidos Políticos, Ley N° 19.884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59.831.939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56.001.939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-3.830.000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23.974.739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606902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Vocales de Mesa Ley N° 20.568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3.097.186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6085710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Permanente a los Partidos Políticos Ley N°20.900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8.549.970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8.549.970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3.075.978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77468568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50. CAPÍTULO 01. PROGRAMA 03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OPERACIONES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COMPLEMENTARIAS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6572" y="6356350"/>
            <a:ext cx="821856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72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                                                  </a:t>
            </a:r>
            <a:r>
              <a:rPr lang="es-CL" sz="1200" b="1" i="1" dirty="0" smtClean="0">
                <a:latin typeface="+mn-lt"/>
                <a:ea typeface="Verdana" pitchFamily="34" charset="0"/>
                <a:cs typeface="Verdana" pitchFamily="34" charset="0"/>
              </a:rPr>
              <a:t>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4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xmlns="" id="{AFF62BAB-751C-4F2B-9073-A627952B10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6824230"/>
              </p:ext>
            </p:extLst>
          </p:nvPr>
        </p:nvGraphicFramePr>
        <p:xfrm>
          <a:off x="628651" y="1916832"/>
          <a:ext cx="7886698" cy="4226164"/>
        </p:xfrm>
        <a:graphic>
          <a:graphicData uri="http://schemas.openxmlformats.org/drawingml/2006/table">
            <a:tbl>
              <a:tblPr/>
              <a:tblGrid>
                <a:gridCol w="266803">
                  <a:extLst>
                    <a:ext uri="{9D8B030D-6E8A-4147-A177-3AD203B41FA5}">
                      <a16:colId xmlns:a16="http://schemas.microsoft.com/office/drawing/2014/main" xmlns="" val="4066726183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xmlns="" val="221402749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xmlns="" val="2085085667"/>
                    </a:ext>
                  </a:extLst>
                </a:gridCol>
                <a:gridCol w="2796097">
                  <a:extLst>
                    <a:ext uri="{9D8B030D-6E8A-4147-A177-3AD203B41FA5}">
                      <a16:colId xmlns:a16="http://schemas.microsoft.com/office/drawing/2014/main" xmlns="" val="449820566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xmlns="" val="4008832503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xmlns="" val="3944185925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xmlns="" val="3689881790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xmlns="" val="2745877806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xmlns="" val="1039004892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xmlns="" val="129028297"/>
                    </a:ext>
                  </a:extLst>
                </a:gridCol>
              </a:tblGrid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55036968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1907240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874.121.884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874.121.884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306.514.993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8955321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Externos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27.697.197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27.697.197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8670506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424.687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424.687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688.233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6492835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Ley N° 20.630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650.000.000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650.000.000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305.826.760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1157306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 Ley N° 20.128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196.000.000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196.000.000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6457012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1.628.622.463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1.521.554.840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-107.067.623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116.773.384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0590371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y Devoluciones Varias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305.362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305.362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422.076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9739823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para Financiamientos Comprometidos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963.295.528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873.215.657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-90.079.871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86.867.757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3303786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Constitucional Ley N° 17.997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4.997.939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4.997.939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2.498.970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3625692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al Fondo Común Municipal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49.023.200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49.023.200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5.079.400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9721476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Tarifas de Cargo Fiscal en Acuerdos, Convenios o Tratados Internacionales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5.025.553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5.025.553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2.872.450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958044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para la Transparencia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6.614.337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6.614.337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3.205.728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2434861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Calificador de Elecciones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666.103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666.103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337.090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9001282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Electorales Regionales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3.586.636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3.586.636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1.625.806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8528177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 contra el  Desempleo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-6.174.936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-6.174.946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3635933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de Defensa de la Libre Competencia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1.897.219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1.897.219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977.000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2374246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y Asignaciones Variables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267.463.677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255.450.871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-12.012.806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44949746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Municipal  Zonas Extremas Ley N° 20.198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3.339.791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3.339.791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2.005.242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54014186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Asistentes de la Educación Zonas Extremas  Ley N° 20.313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9.741.779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9.741.779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5.501.607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5757893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Derechos Humanos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7.383.730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7.383.730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2.736.138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4036143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Ambientales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5.639.968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5.639.968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2.141.327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3925106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53401499"/>
                  </a:ext>
                </a:extLst>
              </a:tr>
            </a:tbl>
          </a:graphicData>
        </a:graphic>
      </p:graphicFrame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50. CAPÍTULO 01. PROGRAMA 03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OPERACIONES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COMPLEMENTARIAS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3490</TotalTime>
  <Words>5946</Words>
  <Application>Microsoft Office PowerPoint</Application>
  <PresentationFormat>Presentación en pantalla (4:3)</PresentationFormat>
  <Paragraphs>3104</Paragraphs>
  <Slides>20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3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4" baseType="lpstr">
      <vt:lpstr>1_Tema de Office</vt:lpstr>
      <vt:lpstr>Tema de Office</vt:lpstr>
      <vt:lpstr>2_Tema de Office</vt:lpstr>
      <vt:lpstr>Imagen de mapa de bits</vt:lpstr>
      <vt:lpstr>EJECUCIÓN ACUMULADA DE GASTOS PRESUPUESTARIOS AL MES DE JUNIO DE 2018 PARTIDA 50: TESORO PÚBLICO</vt:lpstr>
      <vt:lpstr>EJECUCIÓN ACUMULADA DE GASTOS A JUNIO DE 2018  PARTIDA 50 TESORO PÚBLICO</vt:lpstr>
      <vt:lpstr>EJECUCIÓN ACUMULADA DE GASTOS A JUNIO DE 2018  PARTIDA 50 TESORO PÚBLICO</vt:lpstr>
      <vt:lpstr>EJECUCIÓN ACUMULADA DE GASTOS A JUNIO DE 2018  PARTIDA 50 TESORO PÚBLICO</vt:lpstr>
      <vt:lpstr>EJECUCIÓN ACUMULADA DE GASTOS A JUNIO DE 2018  PARTIDA 50 TESORO PÚBLICO</vt:lpstr>
      <vt:lpstr>EJECUCIÓN ACUMULADA DE GASTOS A JUNIO DE 2018  PARTIDA 50 RESUMEN POR CAPÍTULOS</vt:lpstr>
      <vt:lpstr>EJECUCIÓN ACUMULADA DE GASTOS A JUNIO DE 2018  PARTIDA 50. CAPÍTULO 01. PROGRAMA 02:  SUBSIDIOS</vt:lpstr>
      <vt:lpstr>EJECUCIÓN ACUMULADA DE GASTOS A JUNIO DE 2018  PARTIDA 50. CAPÍTULO 01. PROGRAMA 03:  OPERACIONES COMPLEMENTARIAS</vt:lpstr>
      <vt:lpstr>EJECUCIÓN ACUMULADA DE GASTOS A JUNIO DE 2018  PARTIDA 50. CAPÍTULO 01. PROGRAMA 03:  OPERACIONES COMPLEMENTARIAS</vt:lpstr>
      <vt:lpstr>EJECUCIÓN ACUMULADA DE GASTOS A JUNIO DE 2018  PARTIDA 50. CAPÍTULO 01. PROGRAMA 03:  OPERACIONES COMPLEMENTARIAS</vt:lpstr>
      <vt:lpstr>EJECUCIÓN ACUMULADA DE GASTOS A JUNIO DE 2018  PARTIDA 50. CAPÍTULO 01. PROGRAMA 03:  OPERACIONES COMPLEMENTARIAS</vt:lpstr>
      <vt:lpstr>EJECUCIÓN ACUMULADA DE GASTOS A JUNIO DE 2018  PARTIDA 50. CAPÍTULO 01. PROGRAMA 03:  OPERACIONES COMPLEMENTARIAS</vt:lpstr>
      <vt:lpstr>EJECUCIÓN ACUMULADA DE GASTOS A JUNIO DE 2018  PARTIDA 50. CAPÍTULO 01. PROGRAMA 04:  SERVICIO DE LA DEUDA PÚBLICA</vt:lpstr>
      <vt:lpstr>EJECUCIÓN ACUMULADA DE GASTOS A JUNIO DE 2018  PARTIDA 50. CAPÍTULO 01. PROGRAMA 05:  APORTE FISCAL LIBRE</vt:lpstr>
      <vt:lpstr>EJECUCIÓN ACUMULADA DE GASTOS A JUNIO DE 2018  PARTIDA 50. CAPÍTULO 01. PROGRAMA 05:  APORTE FISCAL LIBRE</vt:lpstr>
      <vt:lpstr>EJECUCIÓN ACUMULADA DE GASTOS A JUNIO DE 2018  PARTIDA 50. CAPÍTULO 01. PROGRAMA 06:  FONDO DE RESERVA DE PENSIONES</vt:lpstr>
      <vt:lpstr>EJECUCIÓN ACUMULADA DE GASTOS A JUNIO DE 2018  PARTIDA 50. CAPÍTULO 01. PROGRAMA 07:  FONDO DE ESTABILIZACIÓN ECONÓMICA Y SOCIAL</vt:lpstr>
      <vt:lpstr>EJECUCIÓN ACUMULADA DE GASTOS A JUNIO DE 2018  PARTIDA 50. CAPÍTULO 01. PROGRAMA 08:  FONDO PARA LA EDUCACIÓN</vt:lpstr>
      <vt:lpstr>EJECUCIÓN ACUMULADA DE GASTOS A JUNIO DE 2018  PARTIDA 50. CAPÍTULO 01. PROGRAMA 09:  FONDO DE APOYO REGIONAL</vt:lpstr>
      <vt:lpstr>EJECUCIÓN ACUMULADA DE GASTOS A JUNIO DE 2018  PARTIDA 50. CAPÍTULO 01. PROGRAMA 10:  FONDO PARA DIAGNÓSTICOS Y TRATAMIENTOS DE ALTO COSTO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217</cp:revision>
  <cp:lastPrinted>2016-08-01T14:19:25Z</cp:lastPrinted>
  <dcterms:created xsi:type="dcterms:W3CDTF">2016-06-23T13:38:47Z</dcterms:created>
  <dcterms:modified xsi:type="dcterms:W3CDTF">2018-08-27T20:47:19Z</dcterms:modified>
</cp:coreProperties>
</file>