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1" r:id="rId5"/>
    <p:sldId id="263" r:id="rId6"/>
    <p:sldId id="265" r:id="rId7"/>
    <p:sldId id="269" r:id="rId8"/>
    <p:sldId id="271" r:id="rId9"/>
    <p:sldId id="273" r:id="rId10"/>
    <p:sldId id="305" r:id="rId11"/>
    <p:sldId id="306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69" d="100"/>
          <a:sy n="69" d="100"/>
        </p:scale>
        <p:origin x="-102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29: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D536DEB1-C6B9-4E21-AC09-104039A4A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72692"/>
              </p:ext>
            </p:extLst>
          </p:nvPr>
        </p:nvGraphicFramePr>
        <p:xfrm>
          <a:off x="414336" y="1934607"/>
          <a:ext cx="8201489" cy="1494395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xmlns="" val="3644790241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xmlns="" val="2743719725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xmlns="" val="2596113395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xmlns="" val="1332317058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59999514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93818771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4245252873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93786310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261090099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58675898"/>
                    </a:ext>
                  </a:extLst>
                </a:gridCol>
              </a:tblGrid>
              <a:tr h="173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8933810"/>
                  </a:ext>
                </a:extLst>
              </a:tr>
              <a:tr h="278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926017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2.564.559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2.564.559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973.420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0645664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519.536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6880684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1.469.438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1.469.438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3962653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2565128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9585627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86340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03. PROGRAMA 03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CONSEJO DE MONUMENTOS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041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4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del Ministerio de Relaciones Exteriores, Ministerio de Hacienda y el Ministerio de Educación, el presente Informe se centra en la información mensual de ejecución presupuestaria, presentada por la Dirección de Presupuestos (DIPRES), al mes de junio y lo compara con el presupuesto vigente al 30 del mismo mes.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Al mes de junio, el Presupuesto del Ministerio ascendió a los </a:t>
            </a:r>
            <a:r>
              <a:rPr lang="es-CL" sz="1400" b="1" dirty="0"/>
              <a:t>$147.099 millones </a:t>
            </a:r>
            <a:r>
              <a:rPr lang="es-CL" sz="1400" dirty="0"/>
              <a:t>y la ejecución ascendió a </a:t>
            </a:r>
            <a:r>
              <a:rPr lang="es-CL" sz="1400" b="1" dirty="0"/>
              <a:t>$28.032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19,1%</a:t>
            </a:r>
            <a:r>
              <a:rPr lang="es-CL" sz="14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</a:t>
            </a:r>
            <a:r>
              <a:rPr lang="es-CL" sz="1400" dirty="0" smtClean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cuanto a los programas, el 77% del presupuesto vigente, se concentra en la Subsecretaría de las Culturas y las Artes (46%) y el Servicio Nacional del Patrimonio Cultural (31%), los que al mes de junio alcanzaron tasas de ejecución de 22,2% y 27,8%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El programa “Fondos Culturales y Artísticos” es el que presenta la mayor ejecución, con un 56% de erogación, mientras que la Subsecretaría del Patrimonio Cultural no presenta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D0B2335F-7517-4758-8773-AE1217BDB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69678"/>
              </p:ext>
            </p:extLst>
          </p:nvPr>
        </p:nvGraphicFramePr>
        <p:xfrm>
          <a:off x="414338" y="1934098"/>
          <a:ext cx="8210797" cy="2214979"/>
        </p:xfrm>
        <a:graphic>
          <a:graphicData uri="http://schemas.openxmlformats.org/drawingml/2006/table">
            <a:tbl>
              <a:tblPr/>
              <a:tblGrid>
                <a:gridCol w="809832">
                  <a:extLst>
                    <a:ext uri="{9D8B030D-6E8A-4147-A177-3AD203B41FA5}">
                      <a16:colId xmlns:a16="http://schemas.microsoft.com/office/drawing/2014/main" xmlns="" val="3647847461"/>
                    </a:ext>
                  </a:extLst>
                </a:gridCol>
                <a:gridCol w="2946889">
                  <a:extLst>
                    <a:ext uri="{9D8B030D-6E8A-4147-A177-3AD203B41FA5}">
                      <a16:colId xmlns:a16="http://schemas.microsoft.com/office/drawing/2014/main" xmlns="" val="308830808"/>
                    </a:ext>
                  </a:extLst>
                </a:gridCol>
                <a:gridCol w="809832">
                  <a:extLst>
                    <a:ext uri="{9D8B030D-6E8A-4147-A177-3AD203B41FA5}">
                      <a16:colId xmlns:a16="http://schemas.microsoft.com/office/drawing/2014/main" xmlns="" val="3144472844"/>
                    </a:ext>
                  </a:extLst>
                </a:gridCol>
                <a:gridCol w="809832">
                  <a:extLst>
                    <a:ext uri="{9D8B030D-6E8A-4147-A177-3AD203B41FA5}">
                      <a16:colId xmlns:a16="http://schemas.microsoft.com/office/drawing/2014/main" xmlns="" val="166357220"/>
                    </a:ext>
                  </a:extLst>
                </a:gridCol>
                <a:gridCol w="809832">
                  <a:extLst>
                    <a:ext uri="{9D8B030D-6E8A-4147-A177-3AD203B41FA5}">
                      <a16:colId xmlns:a16="http://schemas.microsoft.com/office/drawing/2014/main" xmlns="" val="3324681662"/>
                    </a:ext>
                  </a:extLst>
                </a:gridCol>
                <a:gridCol w="674860">
                  <a:extLst>
                    <a:ext uri="{9D8B030D-6E8A-4147-A177-3AD203B41FA5}">
                      <a16:colId xmlns:a16="http://schemas.microsoft.com/office/drawing/2014/main" xmlns="" val="1387952503"/>
                    </a:ext>
                  </a:extLst>
                </a:gridCol>
                <a:gridCol w="674860">
                  <a:extLst>
                    <a:ext uri="{9D8B030D-6E8A-4147-A177-3AD203B41FA5}">
                      <a16:colId xmlns:a16="http://schemas.microsoft.com/office/drawing/2014/main" xmlns="" val="2056636162"/>
                    </a:ext>
                  </a:extLst>
                </a:gridCol>
                <a:gridCol w="674860">
                  <a:extLst>
                    <a:ext uri="{9D8B030D-6E8A-4147-A177-3AD203B41FA5}">
                      <a16:colId xmlns:a16="http://schemas.microsoft.com/office/drawing/2014/main" xmlns="" val="2012405685"/>
                    </a:ext>
                  </a:extLst>
                </a:gridCol>
              </a:tblGrid>
              <a:tr h="17579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2846544"/>
                  </a:ext>
                </a:extLst>
              </a:tr>
              <a:tr h="2812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1336705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147.099.555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147.099.555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44.841.892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732393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37.547.268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37.547.268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15.505.818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3301352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16.552.642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16.552.642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4.821.957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835884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1.418.330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1.418.330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160.210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9613060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22.169.677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8393974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623898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3.863.338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3.863.338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499.978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6003641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10.007.712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10.007.712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1.040.319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863488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540397"/>
                  </a:ext>
                </a:extLst>
              </a:tr>
              <a:tr h="175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12810,4%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0776496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AE8D5E91-EDCE-402C-A4B6-9F56DFA3E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2843"/>
              </p:ext>
            </p:extLst>
          </p:nvPr>
        </p:nvGraphicFramePr>
        <p:xfrm>
          <a:off x="420658" y="1700808"/>
          <a:ext cx="8195165" cy="1728192"/>
        </p:xfrm>
        <a:graphic>
          <a:graphicData uri="http://schemas.openxmlformats.org/drawingml/2006/table">
            <a:tbl>
              <a:tblPr/>
              <a:tblGrid>
                <a:gridCol w="237391">
                  <a:extLst>
                    <a:ext uri="{9D8B030D-6E8A-4147-A177-3AD203B41FA5}">
                      <a16:colId xmlns:a16="http://schemas.microsoft.com/office/drawing/2014/main" xmlns="" val="1814764957"/>
                    </a:ext>
                  </a:extLst>
                </a:gridCol>
                <a:gridCol w="237391">
                  <a:extLst>
                    <a:ext uri="{9D8B030D-6E8A-4147-A177-3AD203B41FA5}">
                      <a16:colId xmlns:a16="http://schemas.microsoft.com/office/drawing/2014/main" xmlns="" val="248782857"/>
                    </a:ext>
                  </a:extLst>
                </a:gridCol>
                <a:gridCol w="3602157">
                  <a:extLst>
                    <a:ext uri="{9D8B030D-6E8A-4147-A177-3AD203B41FA5}">
                      <a16:colId xmlns:a16="http://schemas.microsoft.com/office/drawing/2014/main" xmlns="" val="1736397090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xmlns="" val="213952351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xmlns="" val="2211886871"/>
                    </a:ext>
                  </a:extLst>
                </a:gridCol>
                <a:gridCol w="753460">
                  <a:extLst>
                    <a:ext uri="{9D8B030D-6E8A-4147-A177-3AD203B41FA5}">
                      <a16:colId xmlns:a16="http://schemas.microsoft.com/office/drawing/2014/main" xmlns="" val="2920454992"/>
                    </a:ext>
                  </a:extLst>
                </a:gridCol>
                <a:gridCol w="619282">
                  <a:extLst>
                    <a:ext uri="{9D8B030D-6E8A-4147-A177-3AD203B41FA5}">
                      <a16:colId xmlns:a16="http://schemas.microsoft.com/office/drawing/2014/main" xmlns="" val="3265462433"/>
                    </a:ext>
                  </a:extLst>
                </a:gridCol>
                <a:gridCol w="619282">
                  <a:extLst>
                    <a:ext uri="{9D8B030D-6E8A-4147-A177-3AD203B41FA5}">
                      <a16:colId xmlns:a16="http://schemas.microsoft.com/office/drawing/2014/main" xmlns="" val="3584731083"/>
                    </a:ext>
                  </a:extLst>
                </a:gridCol>
                <a:gridCol w="619282">
                  <a:extLst>
                    <a:ext uri="{9D8B030D-6E8A-4147-A177-3AD203B41FA5}">
                      <a16:colId xmlns:a16="http://schemas.microsoft.com/office/drawing/2014/main" xmlns="" val="1837383367"/>
                    </a:ext>
                  </a:extLst>
                </a:gridCol>
              </a:tblGrid>
              <a:tr h="163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3011006"/>
                  </a:ext>
                </a:extLst>
              </a:tr>
              <a:tr h="26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8784750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93.675.101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93.675.101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29.592.560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4090788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67.604.478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67.604.478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15.030.804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3492320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26.070.623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26.070.623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14.561.756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038069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3397048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52.922.044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52.922.044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15.249.332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5487204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45.006.506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45.006.506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12.497.371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5264931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5.350.979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5.350.979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1.778.541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246886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2.564.559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2.564.559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973.420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169962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12B2B5D-3BE6-46D1-A72C-A2A562829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182175"/>
              </p:ext>
            </p:extLst>
          </p:nvPr>
        </p:nvGraphicFramePr>
        <p:xfrm>
          <a:off x="414335" y="1916832"/>
          <a:ext cx="8210799" cy="3312363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xmlns="" val="2681214191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xmlns="" val="353422661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xmlns="" val="2243275236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xmlns="" val="278102573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154130662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341350525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367476768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266297083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60878722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xmlns="" val="80665195"/>
                    </a:ext>
                  </a:extLst>
                </a:gridCol>
              </a:tblGrid>
              <a:tr h="178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5118581"/>
                  </a:ext>
                </a:extLst>
              </a:tr>
              <a:tr h="2849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8692899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67.604.478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67.604.478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15.030.804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595525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13.436.622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13.436.622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5.540.033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3635667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3.927.213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3.927.213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0887307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76239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6.642.570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0130940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4141974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1.047.834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1.047.834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5363267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694709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3342121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429534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4523234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983.606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4614282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983.606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038108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3073940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64052,0%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946710"/>
                  </a:ext>
                </a:extLst>
              </a:tr>
              <a:tr h="17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64052,0%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6614680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F42C3EA-5E60-4005-9675-F2575576F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68971"/>
              </p:ext>
            </p:extLst>
          </p:nvPr>
        </p:nvGraphicFramePr>
        <p:xfrm>
          <a:off x="414336" y="1868116"/>
          <a:ext cx="8201489" cy="1560883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xmlns="" val="3516355816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xmlns="" val="744096505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xmlns="" val="1737488963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xmlns="" val="2777590856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98190023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240656079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405389743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76621811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46791254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3682356444"/>
                    </a:ext>
                  </a:extLst>
                </a:gridCol>
              </a:tblGrid>
              <a:tr h="181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9894271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583023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26.070.623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26.070.623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14.561.756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7122211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2.153.743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2.153.743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600.362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70543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6000050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13.913.595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673054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5176369"/>
                  </a:ext>
                </a:extLst>
              </a:tr>
              <a:tr h="181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755296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01. PROGRAMA 02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FONDOS CULTURALES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ARTÍSTICOS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B12DFE6-6D86-428B-8F06-0B72C470E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41709"/>
              </p:ext>
            </p:extLst>
          </p:nvPr>
        </p:nvGraphicFramePr>
        <p:xfrm>
          <a:off x="414336" y="1916832"/>
          <a:ext cx="8201489" cy="1368152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xmlns="" val="202248530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xmlns="" val="1657983252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xmlns="" val="1285724420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xmlns="" val="257341778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xmlns="" val="3188903533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xmlns="" val="204141310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xmlns="" val="4108045344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xmlns="" val="94189191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xmlns="" val="1954335484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xmlns="" val="2194572685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336563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635200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75290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005043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691280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76939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271946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02.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SUBSECRETARÍA DEL PATRIMONIO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CULTURAL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675B86A-60BD-48FB-B232-473A09711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03669"/>
              </p:ext>
            </p:extLst>
          </p:nvPr>
        </p:nvGraphicFramePr>
        <p:xfrm>
          <a:off x="414336" y="1934607"/>
          <a:ext cx="8201489" cy="3222580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xmlns="" val="3728383111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xmlns="" val="4129157809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xmlns="" val="2120606570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xmlns="" val="361270171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345705698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758380772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801049264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239424495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4234312747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784210309"/>
                    </a:ext>
                  </a:extLst>
                </a:gridCol>
              </a:tblGrid>
              <a:tr h="173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8740064"/>
                  </a:ext>
                </a:extLst>
              </a:tr>
              <a:tr h="2772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64859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45.006.506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45.006.506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12.497.371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1615302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19.510.230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19.510.230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8.400.093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0528752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6.514.298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6.514.298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1.968.592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931081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995785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1.613.512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2920614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9398948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2.435.718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2.435.718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294.838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8812738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2.151.117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2.151.117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362663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329017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16282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5936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044273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0028108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497260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4174746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844040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03.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SERVICIO NACIONAL DEL PATRIMONIO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CULTURAL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39CA0CA-68B8-47CD-80AE-5AB7C04FF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26630"/>
              </p:ext>
            </p:extLst>
          </p:nvPr>
        </p:nvGraphicFramePr>
        <p:xfrm>
          <a:off x="414336" y="1934607"/>
          <a:ext cx="8201489" cy="1998449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xmlns="" val="514556023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xmlns="" val="2635125059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xmlns="" val="15166135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xmlns="" val="2249077843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25416987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1468379708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59880556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716377074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342275439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xmlns="" val="741394298"/>
                    </a:ext>
                  </a:extLst>
                </a:gridCol>
              </a:tblGrid>
              <a:tr h="188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185204"/>
                  </a:ext>
                </a:extLst>
              </a:tr>
              <a:tr h="301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0650166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1.778.541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619378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1.115.541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1.115.541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445.794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4558906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1.312.278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7682980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8836872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4470021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6511883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8672253"/>
                  </a:ext>
                </a:extLst>
              </a:tr>
              <a:tr h="18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69077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29. CAPÍTUO 03. PROGRAMA 02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RED DE BIBLIOTECAS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1588</Words>
  <Application>Microsoft Office PowerPoint</Application>
  <PresentationFormat>Presentación en pantalla (4:3)</PresentationFormat>
  <Paragraphs>889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AL MES DE JUNIO DE 2018 PARTIDA 29: MINISTERIO DE LAS CULTURAS, LAS ARTES Y EL PATRIMONIO</vt:lpstr>
      <vt:lpstr>EJECUCIÓN ACUMULADA DE GASTOS A JUNIO DE 2018  PARTIDA 29 MINISTERIO DE LAS CULTURAS, LAS ARTES Y EL PATRIMONIO</vt:lpstr>
      <vt:lpstr>EJECUCIÓN ACUMULADA DE GASTOS A JUNIO DE 2018  PARTIDA 29 MINISTERIO DE LAS CULTURAS, LAS ARTES Y EL PATRIMONIO</vt:lpstr>
      <vt:lpstr>EJECUCIÓN ACUMULADA DE GASTOS A JUNIO DE 2018  PARTIDA 29 RESUMEN POR CAPÍTULOS</vt:lpstr>
      <vt:lpstr>EJECUCIÓN ACUMULADA DE GASTOS A JUNIO DE 2018  PARTIDA 29. CAPÍTUO 01. PROGRAMA 01: SUBSECRETARÍA DE LAS CULTURAS Y LAS ARTES </vt:lpstr>
      <vt:lpstr>EJECUCIÓN ACUMULADA DE GASTOS A JUNIO DE 2018  PARTIDA 29. CAPÍTUO 01. PROGRAMA 02: FONDOS CULTURALES Y ARTÍSTICOS </vt:lpstr>
      <vt:lpstr>EJECUCIÓN ACUMULADA DE GASTOS A JUNIO DE 2018  PARTIDA 29. CAPÍTUO 02. PROGRAMA 01: SUBSECRETARÍA DEL PATRIMONIO CULTURAL </vt:lpstr>
      <vt:lpstr>EJECUCIÓN ACUMULADA DE GASTOS A JUNIO DE 2018  PARTIDA 29. CAPÍTUO 03. PROGRAMA 01: SERVICIO NACIONAL DEL PATRIMONIO CULTURAL </vt:lpstr>
      <vt:lpstr>EJECUCIÓN ACUMULADA DE GASTOS A JUNIO DE 2018  PARTIDA 29. CAPÍTUO 03. PROGRAMA 02: RED DE BIBLIOTECAS PÚBLICAS </vt:lpstr>
      <vt:lpstr>EJECUCIÓN ACUMULADA DE GASTOS A JUNIO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190</cp:revision>
  <cp:lastPrinted>2017-06-20T21:34:02Z</cp:lastPrinted>
  <dcterms:created xsi:type="dcterms:W3CDTF">2016-06-23T13:38:47Z</dcterms:created>
  <dcterms:modified xsi:type="dcterms:W3CDTF">2018-08-27T20:34:35Z</dcterms:modified>
</cp:coreProperties>
</file>