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98" r:id="rId4"/>
    <p:sldId id="264" r:id="rId5"/>
    <p:sldId id="301" r:id="rId6"/>
    <p:sldId id="263" r:id="rId7"/>
    <p:sldId id="265" r:id="rId8"/>
    <p:sldId id="300" r:id="rId9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14" y="-7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27-08-2018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27-08-2018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27-08-2018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27-08-2018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27-08-2018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27-08-2018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53572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012160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15900720-A36E-4E68-A40B-CD78FAAD4736}"/>
              </a:ext>
            </a:extLst>
          </p:cNvPr>
          <p:cNvSpPr txBox="1">
            <a:spLocks/>
          </p:cNvSpPr>
          <p:nvPr userDrawn="1"/>
        </p:nvSpPr>
        <p:spPr>
          <a:xfrm>
            <a:off x="280665" y="635635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JUNIO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</a:t>
            </a:r>
            <a:r>
              <a:rPr lang="es-CL" sz="2000" b="1" dirty="0" smtClean="0">
                <a:solidFill>
                  <a:prstClr val="black"/>
                </a:solidFill>
              </a:rPr>
              <a:t>28:</a:t>
            </a:r>
            <a:r>
              <a:rPr lang="es-CL" sz="2000" b="1" dirty="0">
                <a:solidFill>
                  <a:prstClr val="black"/>
                </a:solidFill>
              </a:rPr>
              <a:t/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 smtClean="0">
                <a:latin typeface="+mn-lt"/>
              </a:rPr>
              <a:t>SERVICIO </a:t>
            </a:r>
            <a:r>
              <a:rPr lang="es-CL" sz="2000" b="1" dirty="0">
                <a:latin typeface="+mn-lt"/>
              </a:rPr>
              <a:t>ELECTORAL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agosto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4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xmlns="" id="{C011AA99-CCDE-4C51-B3AC-1464F20C2D2C}"/>
              </a:ext>
            </a:extLst>
          </p:cNvPr>
          <p:cNvSpPr/>
          <p:nvPr/>
        </p:nvSpPr>
        <p:spPr>
          <a:xfrm>
            <a:off x="144016" y="6165304"/>
            <a:ext cx="5796136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201287"/>
            <a:ext cx="8229600" cy="54731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En el mes de junio, el Servicio Electoral registró una ejecución que ascendió a </a:t>
            </a:r>
            <a:r>
              <a:rPr lang="es-CL" sz="1400" b="1" dirty="0"/>
              <a:t>$1.748 millones</a:t>
            </a:r>
            <a:r>
              <a:rPr lang="es-CL" sz="1400" dirty="0"/>
              <a:t>, equivalente a un gasto de </a:t>
            </a:r>
            <a:r>
              <a:rPr lang="es-CL" sz="1400" b="1" dirty="0"/>
              <a:t>7,3%</a:t>
            </a:r>
            <a:r>
              <a:rPr lang="es-CL" sz="1400" dirty="0"/>
              <a:t> respecto de la ley inicial, dicha ejecución es mayor en 3,5 puntos porcentuales respecto a igual mes del año 2017.  Con ello, la ejecución acumulada al segundo trimestre de 2018 ascendió a </a:t>
            </a:r>
            <a:r>
              <a:rPr lang="es-CL" sz="1400" b="1" dirty="0"/>
              <a:t>$23.434 millones</a:t>
            </a:r>
            <a:r>
              <a:rPr lang="es-CL" sz="1400" dirty="0"/>
              <a:t>, equivalente a un </a:t>
            </a:r>
            <a:r>
              <a:rPr lang="es-CL" sz="1400" b="1" dirty="0"/>
              <a:t>72,5%</a:t>
            </a:r>
            <a:r>
              <a:rPr lang="es-CL" sz="1400" dirty="0"/>
              <a:t> del presupuesto vigente y un </a:t>
            </a:r>
            <a:r>
              <a:rPr lang="es-CL" sz="1400" b="1" dirty="0"/>
              <a:t>98,3%</a:t>
            </a:r>
            <a:r>
              <a:rPr lang="es-CL" sz="1400" dirty="0"/>
              <a:t> del presupuesto inicial que presentó un incremento de $8.501 millones en el subtítulo 34 “servicio de la deuda”, para hacer frente a los gastos devengados al 31 de diciembre de 2017 (deuda flotante).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En cuanto a los programas, el 51% del presupuesto vigente para el ejercicio 2018, se concentra en </a:t>
            </a:r>
            <a:r>
              <a:rPr lang="es-CL" sz="1400" b="1" dirty="0"/>
              <a:t>Elecciones Parlamentarias y Presidencial</a:t>
            </a:r>
            <a:r>
              <a:rPr lang="es-CL" sz="1400" dirty="0"/>
              <a:t>, que al mes de junio alcanzó un nivel de ejecución de </a:t>
            </a:r>
            <a:r>
              <a:rPr lang="es-CL" sz="1400" b="1" dirty="0"/>
              <a:t>96,6%</a:t>
            </a:r>
            <a:r>
              <a:rPr lang="es-CL" sz="1400" dirty="0"/>
              <a:t>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A nivel global, el subtítulo que registra la menor erogación es </a:t>
            </a:r>
            <a:r>
              <a:rPr lang="es-CL" sz="1400" b="1" dirty="0"/>
              <a:t>adquisición de activos no financieros</a:t>
            </a:r>
            <a:r>
              <a:rPr lang="es-CL" sz="1400" dirty="0"/>
              <a:t> con un gasto de 4%, mientras que el mayor nivel de ejecución se registra en</a:t>
            </a:r>
            <a:r>
              <a:rPr lang="es-CL" sz="1400" b="1" dirty="0"/>
              <a:t> Servicio de la deuda, con un 100%</a:t>
            </a:r>
            <a:r>
              <a:rPr lang="es-CL" sz="1400" dirty="0"/>
              <a:t>, que a su vez representa el 26,3% del presupuesto vigente de la Partida.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28 SERVICIO ELECTORAL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23FCE770-2550-4124-9495-42D3D6F445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267" y="1913908"/>
            <a:ext cx="3998455" cy="2448269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330EB473-28BA-475E-97AF-F8F95FBEE4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3280" y="1913907"/>
            <a:ext cx="4071938" cy="2448269"/>
          </a:xfrm>
          <a:prstGeom prst="rect">
            <a:avLst/>
          </a:prstGeom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JUNIO DE 2018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28 SERVICIO ELECTORAL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2BC046D3-F1B6-48AB-98FD-3E8E70C738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82472"/>
              </p:ext>
            </p:extLst>
          </p:nvPr>
        </p:nvGraphicFramePr>
        <p:xfrm>
          <a:off x="414338" y="1724100"/>
          <a:ext cx="8201487" cy="1592152"/>
        </p:xfrm>
        <a:graphic>
          <a:graphicData uri="http://schemas.openxmlformats.org/drawingml/2006/table">
            <a:tbl>
              <a:tblPr/>
              <a:tblGrid>
                <a:gridCol w="806605">
                  <a:extLst>
                    <a:ext uri="{9D8B030D-6E8A-4147-A177-3AD203B41FA5}">
                      <a16:colId xmlns:a16="http://schemas.microsoft.com/office/drawing/2014/main" xmlns="" val="3211004806"/>
                    </a:ext>
                  </a:extLst>
                </a:gridCol>
                <a:gridCol w="2699718">
                  <a:extLst>
                    <a:ext uri="{9D8B030D-6E8A-4147-A177-3AD203B41FA5}">
                      <a16:colId xmlns:a16="http://schemas.microsoft.com/office/drawing/2014/main" xmlns="" val="508489323"/>
                    </a:ext>
                  </a:extLst>
                </a:gridCol>
                <a:gridCol w="806605">
                  <a:extLst>
                    <a:ext uri="{9D8B030D-6E8A-4147-A177-3AD203B41FA5}">
                      <a16:colId xmlns:a16="http://schemas.microsoft.com/office/drawing/2014/main" xmlns="" val="1213600765"/>
                    </a:ext>
                  </a:extLst>
                </a:gridCol>
                <a:gridCol w="806605">
                  <a:extLst>
                    <a:ext uri="{9D8B030D-6E8A-4147-A177-3AD203B41FA5}">
                      <a16:colId xmlns:a16="http://schemas.microsoft.com/office/drawing/2014/main" xmlns="" val="3146636394"/>
                    </a:ext>
                  </a:extLst>
                </a:gridCol>
                <a:gridCol w="806605">
                  <a:extLst>
                    <a:ext uri="{9D8B030D-6E8A-4147-A177-3AD203B41FA5}">
                      <a16:colId xmlns:a16="http://schemas.microsoft.com/office/drawing/2014/main" xmlns="" val="2833258277"/>
                    </a:ext>
                  </a:extLst>
                </a:gridCol>
                <a:gridCol w="806605">
                  <a:extLst>
                    <a:ext uri="{9D8B030D-6E8A-4147-A177-3AD203B41FA5}">
                      <a16:colId xmlns:a16="http://schemas.microsoft.com/office/drawing/2014/main" xmlns="" val="2556382236"/>
                    </a:ext>
                  </a:extLst>
                </a:gridCol>
                <a:gridCol w="734372">
                  <a:extLst>
                    <a:ext uri="{9D8B030D-6E8A-4147-A177-3AD203B41FA5}">
                      <a16:colId xmlns:a16="http://schemas.microsoft.com/office/drawing/2014/main" xmlns="" val="2172645804"/>
                    </a:ext>
                  </a:extLst>
                </a:gridCol>
                <a:gridCol w="734372">
                  <a:extLst>
                    <a:ext uri="{9D8B030D-6E8A-4147-A177-3AD203B41FA5}">
                      <a16:colId xmlns:a16="http://schemas.microsoft.com/office/drawing/2014/main" xmlns="" val="1736899164"/>
                    </a:ext>
                  </a:extLst>
                </a:gridCol>
              </a:tblGrid>
              <a:tr h="18513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45937832"/>
                  </a:ext>
                </a:extLst>
              </a:tr>
              <a:tr h="29621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72457219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23.840.798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32.342.070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8.501.272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23.433.964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69445731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10.904.860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10.904.860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6.128.647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48599009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12.677.255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12.677.255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8.795.572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78095347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25028647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258.672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258.672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9.770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90351179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8.501.272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8.501.272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8.499.964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17770881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28 SERVICIO ELECTORAL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242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xmlns="" id="{18FBE96D-F55A-49A1-BE73-FF497E5938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20017"/>
              </p:ext>
            </p:extLst>
          </p:nvPr>
        </p:nvGraphicFramePr>
        <p:xfrm>
          <a:off x="415122" y="1724100"/>
          <a:ext cx="8200702" cy="1200842"/>
        </p:xfrm>
        <a:graphic>
          <a:graphicData uri="http://schemas.openxmlformats.org/drawingml/2006/table">
            <a:tbl>
              <a:tblPr/>
              <a:tblGrid>
                <a:gridCol w="308646">
                  <a:extLst>
                    <a:ext uri="{9D8B030D-6E8A-4147-A177-3AD203B41FA5}">
                      <a16:colId xmlns:a16="http://schemas.microsoft.com/office/drawing/2014/main" xmlns="" val="1742899047"/>
                    </a:ext>
                  </a:extLst>
                </a:gridCol>
                <a:gridCol w="308646">
                  <a:extLst>
                    <a:ext uri="{9D8B030D-6E8A-4147-A177-3AD203B41FA5}">
                      <a16:colId xmlns:a16="http://schemas.microsoft.com/office/drawing/2014/main" xmlns="" val="4130128441"/>
                    </a:ext>
                  </a:extLst>
                </a:gridCol>
                <a:gridCol w="2768546">
                  <a:extLst>
                    <a:ext uri="{9D8B030D-6E8A-4147-A177-3AD203B41FA5}">
                      <a16:colId xmlns:a16="http://schemas.microsoft.com/office/drawing/2014/main" xmlns="" val="2747382944"/>
                    </a:ext>
                  </a:extLst>
                </a:gridCol>
                <a:gridCol w="827169">
                  <a:extLst>
                    <a:ext uri="{9D8B030D-6E8A-4147-A177-3AD203B41FA5}">
                      <a16:colId xmlns:a16="http://schemas.microsoft.com/office/drawing/2014/main" xmlns="" val="3301161429"/>
                    </a:ext>
                  </a:extLst>
                </a:gridCol>
                <a:gridCol w="827169">
                  <a:extLst>
                    <a:ext uri="{9D8B030D-6E8A-4147-A177-3AD203B41FA5}">
                      <a16:colId xmlns:a16="http://schemas.microsoft.com/office/drawing/2014/main" xmlns="" val="2859091870"/>
                    </a:ext>
                  </a:extLst>
                </a:gridCol>
                <a:gridCol w="827169">
                  <a:extLst>
                    <a:ext uri="{9D8B030D-6E8A-4147-A177-3AD203B41FA5}">
                      <a16:colId xmlns:a16="http://schemas.microsoft.com/office/drawing/2014/main" xmlns="" val="2457923694"/>
                    </a:ext>
                  </a:extLst>
                </a:gridCol>
                <a:gridCol w="827169">
                  <a:extLst>
                    <a:ext uri="{9D8B030D-6E8A-4147-A177-3AD203B41FA5}">
                      <a16:colId xmlns:a16="http://schemas.microsoft.com/office/drawing/2014/main" xmlns="" val="3709011658"/>
                    </a:ext>
                  </a:extLst>
                </a:gridCol>
                <a:gridCol w="753094">
                  <a:extLst>
                    <a:ext uri="{9D8B030D-6E8A-4147-A177-3AD203B41FA5}">
                      <a16:colId xmlns:a16="http://schemas.microsoft.com/office/drawing/2014/main" xmlns="" val="1597959267"/>
                    </a:ext>
                  </a:extLst>
                </a:gridCol>
                <a:gridCol w="753094">
                  <a:extLst>
                    <a:ext uri="{9D8B030D-6E8A-4147-A177-3AD203B41FA5}">
                      <a16:colId xmlns:a16="http://schemas.microsoft.com/office/drawing/2014/main" xmlns="" val="2757246143"/>
                    </a:ext>
                  </a:extLst>
                </a:gridCol>
              </a:tblGrid>
              <a:tr h="2144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76518187"/>
                  </a:ext>
                </a:extLst>
              </a:tr>
              <a:tr h="3430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14597270"/>
                  </a:ext>
                </a:extLst>
              </a:tr>
              <a:tr h="2144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Electoral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23.840.798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32.342.070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8.501.272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23.433.964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17218778"/>
                  </a:ext>
                </a:extLst>
              </a:tr>
              <a:tr h="2144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Servicio Electoral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14.619.671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15.800.733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1.181.062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7.455.555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2447533"/>
                  </a:ext>
                </a:extLst>
              </a:tr>
              <a:tr h="2144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Elecciones Parlamentarias y Presidencial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9.221.127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16.541.337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7.320.210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15.978.409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173,3%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78687381"/>
                  </a:ext>
                </a:extLst>
              </a:tr>
            </a:tbl>
          </a:graphicData>
        </a:graphic>
      </p:graphicFrame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28 RESUMEN POR CAPÍTULOS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A4D1EAEC-AC71-4D11-872D-CD139A4AC6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157290"/>
              </p:ext>
            </p:extLst>
          </p:nvPr>
        </p:nvGraphicFramePr>
        <p:xfrm>
          <a:off x="414336" y="1988840"/>
          <a:ext cx="8201489" cy="2567223"/>
        </p:xfrm>
        <a:graphic>
          <a:graphicData uri="http://schemas.openxmlformats.org/drawingml/2006/table">
            <a:tbl>
              <a:tblPr/>
              <a:tblGrid>
                <a:gridCol w="300531">
                  <a:extLst>
                    <a:ext uri="{9D8B030D-6E8A-4147-A177-3AD203B41FA5}">
                      <a16:colId xmlns:a16="http://schemas.microsoft.com/office/drawing/2014/main" xmlns="" val="117398164"/>
                    </a:ext>
                  </a:extLst>
                </a:gridCol>
                <a:gridCol w="300531">
                  <a:extLst>
                    <a:ext uri="{9D8B030D-6E8A-4147-A177-3AD203B41FA5}">
                      <a16:colId xmlns:a16="http://schemas.microsoft.com/office/drawing/2014/main" xmlns="" val="608345510"/>
                    </a:ext>
                  </a:extLst>
                </a:gridCol>
                <a:gridCol w="300531">
                  <a:extLst>
                    <a:ext uri="{9D8B030D-6E8A-4147-A177-3AD203B41FA5}">
                      <a16:colId xmlns:a16="http://schemas.microsoft.com/office/drawing/2014/main" xmlns="" val="255321317"/>
                    </a:ext>
                  </a:extLst>
                </a:gridCol>
                <a:gridCol w="2695762">
                  <a:extLst>
                    <a:ext uri="{9D8B030D-6E8A-4147-A177-3AD203B41FA5}">
                      <a16:colId xmlns:a16="http://schemas.microsoft.com/office/drawing/2014/main" xmlns="" val="149807944"/>
                    </a:ext>
                  </a:extLst>
                </a:gridCol>
                <a:gridCol w="805423">
                  <a:extLst>
                    <a:ext uri="{9D8B030D-6E8A-4147-A177-3AD203B41FA5}">
                      <a16:colId xmlns:a16="http://schemas.microsoft.com/office/drawing/2014/main" xmlns="" val="3807278598"/>
                    </a:ext>
                  </a:extLst>
                </a:gridCol>
                <a:gridCol w="805423">
                  <a:extLst>
                    <a:ext uri="{9D8B030D-6E8A-4147-A177-3AD203B41FA5}">
                      <a16:colId xmlns:a16="http://schemas.microsoft.com/office/drawing/2014/main" xmlns="" val="4184366047"/>
                    </a:ext>
                  </a:extLst>
                </a:gridCol>
                <a:gridCol w="805423">
                  <a:extLst>
                    <a:ext uri="{9D8B030D-6E8A-4147-A177-3AD203B41FA5}">
                      <a16:colId xmlns:a16="http://schemas.microsoft.com/office/drawing/2014/main" xmlns="" val="2881866380"/>
                    </a:ext>
                  </a:extLst>
                </a:gridCol>
                <a:gridCol w="721275">
                  <a:extLst>
                    <a:ext uri="{9D8B030D-6E8A-4147-A177-3AD203B41FA5}">
                      <a16:colId xmlns:a16="http://schemas.microsoft.com/office/drawing/2014/main" xmlns="" val="1214607013"/>
                    </a:ext>
                  </a:extLst>
                </a:gridCol>
                <a:gridCol w="733295">
                  <a:extLst>
                    <a:ext uri="{9D8B030D-6E8A-4147-A177-3AD203B41FA5}">
                      <a16:colId xmlns:a16="http://schemas.microsoft.com/office/drawing/2014/main" xmlns="" val="1047808219"/>
                    </a:ext>
                  </a:extLst>
                </a:gridCol>
                <a:gridCol w="733295">
                  <a:extLst>
                    <a:ext uri="{9D8B030D-6E8A-4147-A177-3AD203B41FA5}">
                      <a16:colId xmlns:a16="http://schemas.microsoft.com/office/drawing/2014/main" xmlns="" val="306460788"/>
                    </a:ext>
                  </a:extLst>
                </a:gridCol>
              </a:tblGrid>
              <a:tr h="173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147491"/>
                  </a:ext>
                </a:extLst>
              </a:tr>
              <a:tr h="3122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56150587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14.619.671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15.800.733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1.181.062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7.455.555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77071256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9.860.674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9.860.674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5.136.045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9248683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4.500.314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4.500.314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1.128.860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35908791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17569599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54461516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258.672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258.672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9.770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36041352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53.870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53.870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6420075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82.080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2459793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66.690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66.690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22012335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56.032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56.032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08257129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1.181.062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1.181.062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1.180.869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83339669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1.181.062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1.181.062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1.180.869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8045009"/>
                  </a:ext>
                </a:extLst>
              </a:tr>
            </a:tbl>
          </a:graphicData>
        </a:graphic>
      </p:graphicFrame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28. CAPÍTULO 01. PROGRAMA 01:  SERVICIO ELECTORAL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5FD6AC88-C6DC-435F-BDFC-9E219C3A0F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350136"/>
              </p:ext>
            </p:extLst>
          </p:nvPr>
        </p:nvGraphicFramePr>
        <p:xfrm>
          <a:off x="414336" y="1988840"/>
          <a:ext cx="8201489" cy="1440162"/>
        </p:xfrm>
        <a:graphic>
          <a:graphicData uri="http://schemas.openxmlformats.org/drawingml/2006/table">
            <a:tbl>
              <a:tblPr/>
              <a:tblGrid>
                <a:gridCol w="300531">
                  <a:extLst>
                    <a:ext uri="{9D8B030D-6E8A-4147-A177-3AD203B41FA5}">
                      <a16:colId xmlns:a16="http://schemas.microsoft.com/office/drawing/2014/main" xmlns="" val="1539458173"/>
                    </a:ext>
                  </a:extLst>
                </a:gridCol>
                <a:gridCol w="300531">
                  <a:extLst>
                    <a:ext uri="{9D8B030D-6E8A-4147-A177-3AD203B41FA5}">
                      <a16:colId xmlns:a16="http://schemas.microsoft.com/office/drawing/2014/main" xmlns="" val="1923215032"/>
                    </a:ext>
                  </a:extLst>
                </a:gridCol>
                <a:gridCol w="300531">
                  <a:extLst>
                    <a:ext uri="{9D8B030D-6E8A-4147-A177-3AD203B41FA5}">
                      <a16:colId xmlns:a16="http://schemas.microsoft.com/office/drawing/2014/main" xmlns="" val="4206477952"/>
                    </a:ext>
                  </a:extLst>
                </a:gridCol>
                <a:gridCol w="2695762">
                  <a:extLst>
                    <a:ext uri="{9D8B030D-6E8A-4147-A177-3AD203B41FA5}">
                      <a16:colId xmlns:a16="http://schemas.microsoft.com/office/drawing/2014/main" xmlns="" val="1255449712"/>
                    </a:ext>
                  </a:extLst>
                </a:gridCol>
                <a:gridCol w="805423">
                  <a:extLst>
                    <a:ext uri="{9D8B030D-6E8A-4147-A177-3AD203B41FA5}">
                      <a16:colId xmlns:a16="http://schemas.microsoft.com/office/drawing/2014/main" xmlns="" val="3542115133"/>
                    </a:ext>
                  </a:extLst>
                </a:gridCol>
                <a:gridCol w="805423">
                  <a:extLst>
                    <a:ext uri="{9D8B030D-6E8A-4147-A177-3AD203B41FA5}">
                      <a16:colId xmlns:a16="http://schemas.microsoft.com/office/drawing/2014/main" xmlns="" val="191750772"/>
                    </a:ext>
                  </a:extLst>
                </a:gridCol>
                <a:gridCol w="805423">
                  <a:extLst>
                    <a:ext uri="{9D8B030D-6E8A-4147-A177-3AD203B41FA5}">
                      <a16:colId xmlns:a16="http://schemas.microsoft.com/office/drawing/2014/main" xmlns="" val="3397433545"/>
                    </a:ext>
                  </a:extLst>
                </a:gridCol>
                <a:gridCol w="721275">
                  <a:extLst>
                    <a:ext uri="{9D8B030D-6E8A-4147-A177-3AD203B41FA5}">
                      <a16:colId xmlns:a16="http://schemas.microsoft.com/office/drawing/2014/main" xmlns="" val="1374254652"/>
                    </a:ext>
                  </a:extLst>
                </a:gridCol>
                <a:gridCol w="733295">
                  <a:extLst>
                    <a:ext uri="{9D8B030D-6E8A-4147-A177-3AD203B41FA5}">
                      <a16:colId xmlns:a16="http://schemas.microsoft.com/office/drawing/2014/main" xmlns="" val="3621722728"/>
                    </a:ext>
                  </a:extLst>
                </a:gridCol>
                <a:gridCol w="733295">
                  <a:extLst>
                    <a:ext uri="{9D8B030D-6E8A-4147-A177-3AD203B41FA5}">
                      <a16:colId xmlns:a16="http://schemas.microsoft.com/office/drawing/2014/main" xmlns="" val="1598143944"/>
                    </a:ext>
                  </a:extLst>
                </a:gridCol>
              </a:tblGrid>
              <a:tr h="1894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63565610"/>
                  </a:ext>
                </a:extLst>
              </a:tr>
              <a:tr h="3031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43710907"/>
                  </a:ext>
                </a:extLst>
              </a:tr>
              <a:tr h="1894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9.221.127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16.541.337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7.320.210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15.978.409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9058632"/>
                  </a:ext>
                </a:extLst>
              </a:tr>
              <a:tr h="189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1.044.186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1.044.186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992.602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62809529"/>
                  </a:ext>
                </a:extLst>
              </a:tr>
              <a:tr h="189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8.176.941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8.176.941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7.666.712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1724565"/>
                  </a:ext>
                </a:extLst>
              </a:tr>
              <a:tr h="189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7.320.210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7.320.210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7.319.095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35038011"/>
                  </a:ext>
                </a:extLst>
              </a:tr>
              <a:tr h="189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7.320.210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7.320.210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7.319.095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81094778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28. CAPÍTULO 01. PROGRAMA 03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 ELECCIONES PARLAMENTARIAS Y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746420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2794</TotalTime>
  <Words>748</Words>
  <Application>Microsoft Office PowerPoint</Application>
  <PresentationFormat>Presentación en pantalla (4:3)</PresentationFormat>
  <Paragraphs>325</Paragraphs>
  <Slides>7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1_Tema de Office</vt:lpstr>
      <vt:lpstr>Tema de Office</vt:lpstr>
      <vt:lpstr>Imagen de mapa de bits</vt:lpstr>
      <vt:lpstr>EJECUCIÓN ACUMULADA DE GASTOS PRESUPUESTARIOS AL MES DE JUNIO DE 2018 PARTIDA 28: SERVICIO ELECTORAL</vt:lpstr>
      <vt:lpstr>EJECUCIÓN ACUMULADA DE GASTOS A JUNIO DE 2018  PARTIDA 28 SERVICIO ELECTORAL</vt:lpstr>
      <vt:lpstr>Presentación de PowerPoint</vt:lpstr>
      <vt:lpstr>EJECUCIÓN ACUMULADA DE GASTOS A JUNIO DE 2018  PARTIDA 28 SERVICIO ELECTORAL</vt:lpstr>
      <vt:lpstr>EJECUCIÓN ACUMULADA DE GASTOS A JUNIO DE 2018  PARTIDA 28 RESUMEN POR CAPÍTULOS</vt:lpstr>
      <vt:lpstr>EJECUCIÓN ACUMULADA DE GASTOS A JUNIO DE 2018  PARTIDA 28. CAPÍTULO 01. PROGRAMA 01:  SERVICIO ELECTORAL</vt:lpstr>
      <vt:lpstr>EJECUCIÓN ACUMULADA DE GASTOS A JUNIO DE 2018  PARTIDA 28. CAPÍTULO 01. PROGRAMA 03:  ELECCIONES PARLAMENTARIAS Y PRESIDENCIAL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164</cp:revision>
  <cp:lastPrinted>2016-10-11T11:56:42Z</cp:lastPrinted>
  <dcterms:created xsi:type="dcterms:W3CDTF">2016-06-23T13:38:47Z</dcterms:created>
  <dcterms:modified xsi:type="dcterms:W3CDTF">2018-08-27T20:27:26Z</dcterms:modified>
</cp:coreProperties>
</file>