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14" y="-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29292713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218BA53C-194C-44CF-9C28-34C937B4A94D}"/>
              </a:ext>
            </a:extLst>
          </p:cNvPr>
          <p:cNvSpPr/>
          <p:nvPr userDrawn="1"/>
        </p:nvSpPr>
        <p:spPr>
          <a:xfrm>
            <a:off x="457200" y="6411954"/>
            <a:ext cx="8229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JUNIO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 smtClean="0">
                <a:solidFill>
                  <a:prstClr val="black"/>
                </a:solidFill>
              </a:rPr>
              <a:t>27: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89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xmlns="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Para el año 2018 la Partida presenta un presupuesto aprobado de </a:t>
            </a:r>
            <a:r>
              <a:rPr lang="es-CL" sz="1400" b="1" dirty="0"/>
              <a:t>$52.845 millones</a:t>
            </a:r>
            <a:r>
              <a:rPr lang="es-CL" sz="1400" dirty="0"/>
              <a:t>, con un 62% de los recursos destinado a transferencias corrientes, los que al mes de junio registraron erogaciones del 61% sobre el presupuesto vigente y en línea con su gasto histórico.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del Ministerio del mes de junio ascendió a </a:t>
            </a:r>
            <a:r>
              <a:rPr lang="es-CL" sz="1400" b="1" dirty="0"/>
              <a:t>$2.072 millones</a:t>
            </a:r>
            <a:r>
              <a:rPr lang="es-CL" sz="1400" dirty="0"/>
              <a:t>, es decir, un </a:t>
            </a:r>
            <a:r>
              <a:rPr lang="es-CL" sz="1400" b="1" dirty="0"/>
              <a:t>3,9%</a:t>
            </a:r>
            <a:r>
              <a:rPr lang="es-CL" sz="1400" dirty="0"/>
              <a:t> respecto de la ley inicial, gasto levemente inferior al registrado a igual mes del año 2017 (0,2 puntos porcentuales).  Por su parte, la ejecución acumulada al segundo trimestre de 2018 asciende a </a:t>
            </a:r>
            <a:r>
              <a:rPr lang="es-CL" sz="1400" b="1" dirty="0"/>
              <a:t>$28.466 millones</a:t>
            </a:r>
            <a:r>
              <a:rPr lang="es-CL" sz="1400" dirty="0"/>
              <a:t>, equivalente a un </a:t>
            </a:r>
            <a:r>
              <a:rPr lang="es-CL" sz="1400" b="1" dirty="0"/>
              <a:t>53,9%</a:t>
            </a:r>
            <a:r>
              <a:rPr lang="es-CL" sz="1400" dirty="0"/>
              <a:t> del presupuesto inicial que ha sufrido modificaciones relativas a prestaciones de seguridad social por la aplicación de la Ley de Incentivo al Retiro y su respectivo ajuste en el subtítulo 21 “gastos en personal” y un incremento de $84 millones para el pago del servicio de la deuda (deuda flotante).  Dicha erogación acumulada se encuentra en línea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En cuanto a los programas, el 75% del presupuesto vigente, se concentra en el Servicio Nacional de la Mujer y la Equidad de Género (48%) y Prevención y Atención de la Violencia contra las Mujeres (26%), los que al mes de junio alcanzaron niveles de ejecución de 49% y 49% respectivamente, calculados respecto al presupuesto vigente</a:t>
            </a:r>
            <a:r>
              <a:rPr lang="es-CL" sz="1400" dirty="0" smtClean="0"/>
              <a:t>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La Subsecretaría de la Mujer y la Equidad de Género es el que presenta el menor avance con un 40,5%, mientras que el programa Mujer y Trabajo es el que presenta la ejecución mayor con un 88,3%.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4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27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MINISTERIO DE LA MUJER Y EQUIDAD DE GÉNERO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B350AF37-E2E1-4F31-8309-BA06DFF36A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9" y="1869237"/>
            <a:ext cx="4095997" cy="271189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0641F39E-3F14-4CC8-877E-11318CB648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0673" y="1869236"/>
            <a:ext cx="4095997" cy="2711889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2018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27 MINISTERIO DE LA MUJER Y EQUIDAD DE GÉNERO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AC241735-EAE0-4482-8378-FAF85CC429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003852"/>
              </p:ext>
            </p:extLst>
          </p:nvPr>
        </p:nvGraphicFramePr>
        <p:xfrm>
          <a:off x="414338" y="1724100"/>
          <a:ext cx="8201487" cy="1777286"/>
        </p:xfrm>
        <a:graphic>
          <a:graphicData uri="http://schemas.openxmlformats.org/drawingml/2006/table">
            <a:tbl>
              <a:tblPr/>
              <a:tblGrid>
                <a:gridCol w="806605">
                  <a:extLst>
                    <a:ext uri="{9D8B030D-6E8A-4147-A177-3AD203B41FA5}">
                      <a16:colId xmlns:a16="http://schemas.microsoft.com/office/drawing/2014/main" xmlns="" val="285311250"/>
                    </a:ext>
                  </a:extLst>
                </a:gridCol>
                <a:gridCol w="2699718">
                  <a:extLst>
                    <a:ext uri="{9D8B030D-6E8A-4147-A177-3AD203B41FA5}">
                      <a16:colId xmlns:a16="http://schemas.microsoft.com/office/drawing/2014/main" xmlns="" val="3394291836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xmlns="" val="2729416569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xmlns="" val="3100781669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xmlns="" val="1882103079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xmlns="" val="2323165017"/>
                    </a:ext>
                  </a:extLst>
                </a:gridCol>
                <a:gridCol w="734372">
                  <a:extLst>
                    <a:ext uri="{9D8B030D-6E8A-4147-A177-3AD203B41FA5}">
                      <a16:colId xmlns:a16="http://schemas.microsoft.com/office/drawing/2014/main" xmlns="" val="1279318734"/>
                    </a:ext>
                  </a:extLst>
                </a:gridCol>
                <a:gridCol w="734372">
                  <a:extLst>
                    <a:ext uri="{9D8B030D-6E8A-4147-A177-3AD203B41FA5}">
                      <a16:colId xmlns:a16="http://schemas.microsoft.com/office/drawing/2014/main" xmlns="" val="2855975516"/>
                    </a:ext>
                  </a:extLst>
                </a:gridCol>
              </a:tblGrid>
              <a:tr h="1851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64948528"/>
                  </a:ext>
                </a:extLst>
              </a:tr>
              <a:tr h="2962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8093638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52.845.168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53.142.056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296.888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28.465.916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771684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15.329.151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15.278.397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-50.754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7.243.078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3348197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4.908.394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4.908.394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1.492.894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738471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263.547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263.547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4714441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32.496.433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32.496.433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19.686.670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154422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108.190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108.190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198468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87.095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84.095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8846215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27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MINISTERIO DE LA MUJER Y EQUIDAD DE GÉNERO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4969" y="124122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29D13B8B-B731-4311-845A-CEE72840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524890"/>
              </p:ext>
            </p:extLst>
          </p:nvPr>
        </p:nvGraphicFramePr>
        <p:xfrm>
          <a:off x="414335" y="1696566"/>
          <a:ext cx="8200234" cy="1444402"/>
        </p:xfrm>
        <a:graphic>
          <a:graphicData uri="http://schemas.openxmlformats.org/drawingml/2006/table">
            <a:tbl>
              <a:tblPr/>
              <a:tblGrid>
                <a:gridCol w="292448">
                  <a:extLst>
                    <a:ext uri="{9D8B030D-6E8A-4147-A177-3AD203B41FA5}">
                      <a16:colId xmlns:a16="http://schemas.microsoft.com/office/drawing/2014/main" xmlns="" val="4051035312"/>
                    </a:ext>
                  </a:extLst>
                </a:gridCol>
                <a:gridCol w="292448">
                  <a:extLst>
                    <a:ext uri="{9D8B030D-6E8A-4147-A177-3AD203B41FA5}">
                      <a16:colId xmlns:a16="http://schemas.microsoft.com/office/drawing/2014/main" xmlns="" val="3010950857"/>
                    </a:ext>
                  </a:extLst>
                </a:gridCol>
                <a:gridCol w="3053154">
                  <a:extLst>
                    <a:ext uri="{9D8B030D-6E8A-4147-A177-3AD203B41FA5}">
                      <a16:colId xmlns:a16="http://schemas.microsoft.com/office/drawing/2014/main" xmlns="" val="401267113"/>
                    </a:ext>
                  </a:extLst>
                </a:gridCol>
                <a:gridCol w="783760">
                  <a:extLst>
                    <a:ext uri="{9D8B030D-6E8A-4147-A177-3AD203B41FA5}">
                      <a16:colId xmlns:a16="http://schemas.microsoft.com/office/drawing/2014/main" xmlns="" val="1825965324"/>
                    </a:ext>
                  </a:extLst>
                </a:gridCol>
                <a:gridCol w="783760">
                  <a:extLst>
                    <a:ext uri="{9D8B030D-6E8A-4147-A177-3AD203B41FA5}">
                      <a16:colId xmlns:a16="http://schemas.microsoft.com/office/drawing/2014/main" xmlns="" val="1856069036"/>
                    </a:ext>
                  </a:extLst>
                </a:gridCol>
                <a:gridCol w="783760">
                  <a:extLst>
                    <a:ext uri="{9D8B030D-6E8A-4147-A177-3AD203B41FA5}">
                      <a16:colId xmlns:a16="http://schemas.microsoft.com/office/drawing/2014/main" xmlns="" val="1895314252"/>
                    </a:ext>
                  </a:extLst>
                </a:gridCol>
                <a:gridCol w="783760">
                  <a:extLst>
                    <a:ext uri="{9D8B030D-6E8A-4147-A177-3AD203B41FA5}">
                      <a16:colId xmlns:a16="http://schemas.microsoft.com/office/drawing/2014/main" xmlns="" val="1557355626"/>
                    </a:ext>
                  </a:extLst>
                </a:gridCol>
                <a:gridCol w="713572">
                  <a:extLst>
                    <a:ext uri="{9D8B030D-6E8A-4147-A177-3AD203B41FA5}">
                      <a16:colId xmlns:a16="http://schemas.microsoft.com/office/drawing/2014/main" xmlns="" val="1425517774"/>
                    </a:ext>
                  </a:extLst>
                </a:gridCol>
                <a:gridCol w="713572">
                  <a:extLst>
                    <a:ext uri="{9D8B030D-6E8A-4147-A177-3AD203B41FA5}">
                      <a16:colId xmlns:a16="http://schemas.microsoft.com/office/drawing/2014/main" xmlns="" val="3954461679"/>
                    </a:ext>
                  </a:extLst>
                </a:gridCol>
              </a:tblGrid>
              <a:tr h="1900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2849318"/>
                  </a:ext>
                </a:extLst>
              </a:tr>
              <a:tr h="304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9426922"/>
                  </a:ext>
                </a:extLst>
              </a:tr>
              <a:tr h="190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6.607.962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6.721.449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113.487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2.724.339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264703"/>
                  </a:ext>
                </a:extLst>
              </a:tr>
              <a:tr h="190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46.237.206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46.420.607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183.401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25.741.577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4607003"/>
                  </a:ext>
                </a:extLst>
              </a:tr>
              <a:tr h="190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Nacional de la Mujer y la Equidad de Género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25.139.277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25.698.262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558.985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12.477.273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1555491"/>
                  </a:ext>
                </a:extLst>
              </a:tr>
              <a:tr h="190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Mujer y Trabajo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7.710.402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7.710.402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6.806.191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9088825"/>
                  </a:ext>
                </a:extLst>
              </a:tr>
              <a:tr h="190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Prevención y Atención de la Violencia contra las Mujeres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14.295.691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13.920.107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-375.584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6.836.514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4349619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27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99637588-F625-4939-903F-12B75D9AAC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668882"/>
              </p:ext>
            </p:extLst>
          </p:nvPr>
        </p:nvGraphicFramePr>
        <p:xfrm>
          <a:off x="414336" y="1988840"/>
          <a:ext cx="8201487" cy="2016226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xmlns="" val="2002095944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xmlns="" val="927305821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xmlns="" val="3599529335"/>
                    </a:ext>
                  </a:extLst>
                </a:gridCol>
                <a:gridCol w="2988581">
                  <a:extLst>
                    <a:ext uri="{9D8B030D-6E8A-4147-A177-3AD203B41FA5}">
                      <a16:colId xmlns:a16="http://schemas.microsoft.com/office/drawing/2014/main" xmlns="" val="1064904736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xmlns="" val="1923703440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xmlns="" val="2452258381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xmlns="" val="1737710673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xmlns="" val="2309202878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xmlns="" val="2596328077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xmlns="" val="3101467154"/>
                    </a:ext>
                  </a:extLst>
                </a:gridCol>
              </a:tblGrid>
              <a:tr h="190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3310633"/>
                  </a:ext>
                </a:extLst>
              </a:tr>
              <a:tr h="3043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7110159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6.607.962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6.721.449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2.724.339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15224885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4.639.767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4.629.814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2.048.794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6892782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1.927.104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1.927.104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632.412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6872758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55025905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55076505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6767594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6937109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5916798"/>
                  </a:ext>
                </a:extLst>
              </a:tr>
            </a:tbl>
          </a:graphicData>
        </a:graphic>
      </p:graphicFrame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380257" y="6814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27. CAPÍTULO 01.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SUBSECRETARÍA DE LA MUJER Y LA EQUIDAD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GÉNERO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894907A9-CEC8-4B6E-BA6C-A3A271A6F5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227295"/>
              </p:ext>
            </p:extLst>
          </p:nvPr>
        </p:nvGraphicFramePr>
        <p:xfrm>
          <a:off x="414336" y="1916832"/>
          <a:ext cx="8201487" cy="3384372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xmlns="" val="1775087142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xmlns="" val="3497397332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xmlns="" val="125177355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xmlns="" val="2231722789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xmlns="" val="199181051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xmlns="" val="1108593968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xmlns="" val="4056509241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xmlns="" val="2429246996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xmlns="" val="2116524124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xmlns="" val="2522624850"/>
                    </a:ext>
                  </a:extLst>
                </a:gridCol>
              </a:tblGrid>
              <a:tr h="1726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7178076"/>
                  </a:ext>
                </a:extLst>
              </a:tr>
              <a:tr h="2762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9708782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25.139.277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25.698.262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558.985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12.477.273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7728255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10.399.963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10.359.162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-40.801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5.076.719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4381268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2.327.563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2.327.563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754.105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6772745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209.646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209.646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6217348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12.329.348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12.717.427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6.646.308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8087831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12.329.348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12.717.427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6.646.308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0890126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9.031.953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9.420.032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4.515.976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4660964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1.826.449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1.826.449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913.224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1195441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Vivir de la Sexualidad y la Reproducción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831.272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831.272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817.027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2896190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Ciudadanía y Participación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639.674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639.674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6001195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81.403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1849365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3761479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4603403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94103376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4764691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2689447"/>
                  </a:ext>
                </a:extLst>
              </a:tr>
              <a:tr h="172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7113851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941" y="62417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27. CAPÍTULO 02.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SERVICIO NACIONAL DE LA MUJER Y LA EQUIDAD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GÉNERO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A700EFD1-FF9B-4592-87E0-085ACB6789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248690"/>
              </p:ext>
            </p:extLst>
          </p:nvPr>
        </p:nvGraphicFramePr>
        <p:xfrm>
          <a:off x="414336" y="1874572"/>
          <a:ext cx="8201487" cy="2418528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xmlns="" val="1083006950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xmlns="" val="2526431212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xmlns="" val="2619686164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xmlns="" val="925001193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xmlns="" val="3175441598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xmlns="" val="2264289293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xmlns="" val="3351234977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xmlns="" val="2474034376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xmlns="" val="354696414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xmlns="" val="1721628321"/>
                    </a:ext>
                  </a:extLst>
                </a:gridCol>
              </a:tblGrid>
              <a:tr h="1778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76741764"/>
                  </a:ext>
                </a:extLst>
              </a:tr>
              <a:tr h="2845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5031511"/>
                  </a:ext>
                </a:extLst>
              </a:tr>
              <a:tr h="1778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7.710.402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7.710.402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6.806.191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7330351"/>
                  </a:ext>
                </a:extLst>
              </a:tr>
              <a:tr h="177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251.166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6077472"/>
                  </a:ext>
                </a:extLst>
              </a:tr>
              <a:tr h="177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392.771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5601000"/>
                  </a:ext>
                </a:extLst>
              </a:tr>
              <a:tr h="177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7.065.965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7.065.965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6.652.803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127868"/>
                  </a:ext>
                </a:extLst>
              </a:tr>
              <a:tr h="177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3.325.795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3.325.795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2.995.813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8119898"/>
                  </a:ext>
                </a:extLst>
              </a:tr>
              <a:tr h="177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"4 a 7"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3.013.936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3.013.936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2.956.139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8580670"/>
                  </a:ext>
                </a:extLst>
              </a:tr>
              <a:tr h="177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311.859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311.859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8156808"/>
                  </a:ext>
                </a:extLst>
              </a:tr>
              <a:tr h="177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3.740.170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3.740.170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3.656.990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1520656"/>
                  </a:ext>
                </a:extLst>
              </a:tr>
              <a:tr h="177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3.740.170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3.740.170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3.656.990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3933052"/>
                  </a:ext>
                </a:extLst>
              </a:tr>
              <a:tr h="177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3800615"/>
                  </a:ext>
                </a:extLst>
              </a:tr>
              <a:tr h="177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4604714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257" y="80455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27. CAPÍTULO 02. PROGRAMA 02: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MUJER Y TRABAJO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5CB66FE6-8082-4A6F-AD4B-4A5F134887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370454"/>
              </p:ext>
            </p:extLst>
          </p:nvPr>
        </p:nvGraphicFramePr>
        <p:xfrm>
          <a:off x="414336" y="2030572"/>
          <a:ext cx="8201487" cy="2729490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xmlns="" val="292583383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xmlns="" val="2165475195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xmlns="" val="4194873713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xmlns="" val="2202405176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xmlns="" val="4145482857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xmlns="" val="3317943666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xmlns="" val="3708552106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xmlns="" val="2371743276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xmlns="" val="314985087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xmlns="" val="2304627669"/>
                    </a:ext>
                  </a:extLst>
                </a:gridCol>
              </a:tblGrid>
              <a:tr h="1796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96609890"/>
                  </a:ext>
                </a:extLst>
              </a:tr>
              <a:tr h="2874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1630294"/>
                  </a:ext>
                </a:extLst>
              </a:tr>
              <a:tr h="1796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14.295.691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13.920.107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-375.584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6.836.514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756186"/>
                  </a:ext>
                </a:extLst>
              </a:tr>
              <a:tr h="179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7794278"/>
                  </a:ext>
                </a:extLst>
              </a:tr>
              <a:tr h="179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260.956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260.956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16597870"/>
                  </a:ext>
                </a:extLst>
              </a:tr>
              <a:tr h="179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13.995.980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13.607.901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-388.079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6.765.960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7121312"/>
                  </a:ext>
                </a:extLst>
              </a:tr>
              <a:tr h="179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13.004.720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12.616.641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-388.079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6.387.559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5583195"/>
                  </a:ext>
                </a:extLst>
              </a:tr>
              <a:tr h="28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12.211.970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11.823.891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-388.079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5.796.598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9881654"/>
                  </a:ext>
                </a:extLst>
              </a:tr>
              <a:tr h="179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Integral de Violencias contra las Mujeres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792.750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792.750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590.961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6558353"/>
                  </a:ext>
                </a:extLst>
              </a:tr>
              <a:tr h="179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991.260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991.260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58376335"/>
                  </a:ext>
                </a:extLst>
              </a:tr>
              <a:tr h="178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908.164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908.164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5860190"/>
                  </a:ext>
                </a:extLst>
              </a:tr>
              <a:tr h="179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Policia de Investigaciones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83.096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8539224"/>
                  </a:ext>
                </a:extLst>
              </a:tr>
              <a:tr h="179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5558698"/>
                  </a:ext>
                </a:extLst>
              </a:tr>
              <a:tr h="179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2936202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257" y="6814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27. CAPÍTULO 02. PROGRAMA 03: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PREVENCION Y ATENCION DE VIOLENCIA CONTRA LAS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MUJERES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2352</TotalTime>
  <Words>1455</Words>
  <Application>Microsoft Office PowerPoint</Application>
  <PresentationFormat>Presentación en pantalla (4:3)</PresentationFormat>
  <Paragraphs>701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ACUMULADA DE GASTOS PRESUPUESTARIOS AL MES DE JUNIO DE 2018 PARTIDA 27: MINISTERIO DE LA MUJER Y LA EQUIDAD DE GÉNERO</vt:lpstr>
      <vt:lpstr>EJECUCIÓN ACUMULADA DE GASTOS A JUNIO DE 2018  PARTIDA 27 MINISTERIO DE LA MUJER Y EQUIDAD DE GÉNERO</vt:lpstr>
      <vt:lpstr>Presentación de PowerPoint</vt:lpstr>
      <vt:lpstr>EJECUCIÓN ACUMULADA DE GASTOS A JUNIO DE 2018  PARTIDA 27 MINISTERIO DE LA MUJER Y EQUIDAD DE GÉNERO</vt:lpstr>
      <vt:lpstr>EJECUCIÓN ACUMULADA DE GASTOS A JUNIO DE 2018  PARTIDA 27 RESUMEN POR CAPÍTULOS</vt:lpstr>
      <vt:lpstr>EJECUCIÓN ACUMULADA DE GASTOS A JUNIO DE 2018  PARTIDA 27. CAPÍTULO 01. PROGRAMA 01:  SUBSECRETARÍA DE LA MUJER Y LA EQUIDAD DE GÉNERO</vt:lpstr>
      <vt:lpstr>EJECUCIÓN ACUMULADA DE GASTOS A JUNIO DE 2018  PARTIDA 27. CAPÍTULO 02. PROGRAMA 01:  SERVICIO NACIONAL DE LA MUJER Y LA EQUIDAD DE GÉNERO</vt:lpstr>
      <vt:lpstr>EJECUCIÓN ACUMULADA DE GASTOS A JUNIO DE 2018  PARTIDA 27. CAPÍTULO 02. PROGRAMA 02:  MUJER Y TRABAJO </vt:lpstr>
      <vt:lpstr>EJECUCIÓN ACUMULADA DE GASTOS A JUNIO DE 2018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145</cp:revision>
  <cp:lastPrinted>2016-10-11T11:56:42Z</cp:lastPrinted>
  <dcterms:created xsi:type="dcterms:W3CDTF">2016-06-23T13:38:47Z</dcterms:created>
  <dcterms:modified xsi:type="dcterms:W3CDTF">2018-08-27T20:23:31Z</dcterms:modified>
</cp:coreProperties>
</file>