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4" r:id="rId5"/>
    <p:sldId id="305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420480"/>
        <c:axId val="128342272"/>
        <c:axId val="0"/>
      </c:bar3DChart>
      <c:catAx>
        <c:axId val="126420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8342272"/>
        <c:crosses val="autoZero"/>
        <c:auto val="1"/>
        <c:lblAlgn val="ctr"/>
        <c:lblOffset val="100"/>
        <c:noMultiLvlLbl val="0"/>
      </c:catAx>
      <c:valAx>
        <c:axId val="1283422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6420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>
        <c:manualLayout>
          <c:xMode val="edge"/>
          <c:yMode val="edge"/>
          <c:x val="0.11863188976377953"/>
          <c:y val="6.48148148148148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4.1666666666666664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88888888888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Partida'!$X$19:$AC$19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Partida'!$X$20:$AC$20</c:f>
              <c:numCache>
                <c:formatCode>0.0%</c:formatCode>
                <c:ptCount val="6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  <c:pt idx="5">
                  <c:v>7.8203093390942904E-2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Partida'!$X$19:$AC$19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Partida'!$X$21:$AC$21</c:f>
              <c:numCache>
                <c:formatCode>0.0%</c:formatCode>
                <c:ptCount val="6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  <c:pt idx="5">
                  <c:v>7.7693368123996534E-2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876416"/>
        <c:axId val="162887936"/>
      </c:barChart>
      <c:catAx>
        <c:axId val="1628764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2887936"/>
        <c:crosses val="autoZero"/>
        <c:auto val="1"/>
        <c:lblAlgn val="ctr"/>
        <c:lblOffset val="100"/>
        <c:noMultiLvlLbl val="0"/>
      </c:catAx>
      <c:valAx>
        <c:axId val="1628879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28764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5"/>
              <c:layout>
                <c:manualLayout>
                  <c:x val="-1.111111111111111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Partida'!$AK$19:$AP$19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Partida'!$AK$20:$AP$20</c:f>
              <c:numCache>
                <c:formatCode>0.0%</c:formatCode>
                <c:ptCount val="6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  <c:pt idx="5">
                  <c:v>0.40476261588065737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444444444444446E-2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99999999999997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666666666666666E-2"/>
                  <c:y val="-5.092592592592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88888888888888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6666666666666666E-2"/>
                  <c:y val="-5.5555555555555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Partida'!$AK$19:$AP$19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Partida'!$AK$21:$AP$21</c:f>
              <c:numCache>
                <c:formatCode>0.0%</c:formatCode>
                <c:ptCount val="6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  <c:pt idx="5">
                  <c:v>0.42861677023669098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517056"/>
        <c:axId val="89807488"/>
      </c:lineChart>
      <c:catAx>
        <c:axId val="89517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807488"/>
        <c:crosses val="autoZero"/>
        <c:auto val="1"/>
        <c:lblAlgn val="ctr"/>
        <c:lblOffset val="100"/>
        <c:noMultiLvlLbl val="0"/>
      </c:catAx>
      <c:valAx>
        <c:axId val="898074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95170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JUNIO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 smtClean="0">
                <a:solidFill>
                  <a:prstClr val="black"/>
                </a:solidFill>
              </a:rPr>
              <a:t>Para </a:t>
            </a:r>
            <a:r>
              <a:rPr lang="es-CL" sz="1400" dirty="0">
                <a:solidFill>
                  <a:prstClr val="black"/>
                </a:solidFill>
              </a:rPr>
              <a:t>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junio</a:t>
            </a:r>
            <a:r>
              <a:rPr lang="es-CL" sz="1400" dirty="0" smtClean="0">
                <a:solidFill>
                  <a:prstClr val="black"/>
                </a:solidFill>
              </a:rPr>
              <a:t>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9.460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7,8% </a:t>
            </a:r>
            <a:r>
              <a:rPr lang="es-CL" sz="1400" dirty="0">
                <a:solidFill>
                  <a:prstClr val="black"/>
                </a:solidFill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</a:rPr>
              <a:t>inicial. Esta ejecución es inferior </a:t>
            </a:r>
            <a:r>
              <a:rPr lang="es-CL" sz="1400" dirty="0">
                <a:solidFill>
                  <a:prstClr val="black"/>
                </a:solidFill>
              </a:rPr>
              <a:t>a la ejecución del </a:t>
            </a:r>
            <a:r>
              <a:rPr lang="es-CL" sz="1400" dirty="0" smtClean="0">
                <a:solidFill>
                  <a:prstClr val="black"/>
                </a:solidFill>
              </a:rPr>
              <a:t>mes anterior (10,2%), pero idéntica a la del mismo mes del año 2017. </a:t>
            </a: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</a:t>
            </a:r>
            <a:r>
              <a:rPr lang="es-MX" sz="1400" dirty="0" smtClean="0">
                <a:solidFill>
                  <a:prstClr val="black"/>
                </a:solidFill>
              </a:rPr>
              <a:t>de </a:t>
            </a:r>
            <a:r>
              <a:rPr lang="es-MX" sz="1400" dirty="0">
                <a:solidFill>
                  <a:prstClr val="black"/>
                </a:solidFill>
              </a:rPr>
              <a:t>la Partida </a:t>
            </a:r>
            <a:r>
              <a:rPr lang="es-MX" sz="1400" dirty="0" smtClean="0">
                <a:solidFill>
                  <a:prstClr val="black"/>
                </a:solidFill>
              </a:rPr>
              <a:t>totalizó en </a:t>
            </a:r>
            <a:r>
              <a:rPr lang="es-MX" sz="1400" b="1" dirty="0" smtClean="0">
                <a:solidFill>
                  <a:prstClr val="black"/>
                </a:solidFill>
              </a:rPr>
              <a:t>$52.191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42,9%</a:t>
            </a:r>
            <a:r>
              <a:rPr lang="es-CL" sz="1400" b="1" dirty="0" smtClean="0">
                <a:solidFill>
                  <a:prstClr val="black"/>
                </a:solidFill>
              </a:rPr>
              <a:t> </a:t>
            </a:r>
            <a:r>
              <a:rPr lang="es-CL" sz="1400" dirty="0">
                <a:solidFill>
                  <a:prstClr val="black"/>
                </a:solidFill>
              </a:rPr>
              <a:t>respecto de la ley inicial</a:t>
            </a:r>
            <a:r>
              <a:rPr lang="es-MX" sz="1400" dirty="0">
                <a:solidFill>
                  <a:prstClr val="black"/>
                </a:solidFill>
              </a:rPr>
              <a:t>, superior al </a:t>
            </a:r>
            <a:r>
              <a:rPr lang="es-MX" sz="1400" dirty="0" smtClean="0">
                <a:solidFill>
                  <a:prstClr val="black"/>
                </a:solidFill>
              </a:rPr>
              <a:t>40%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</a:t>
            </a:r>
            <a:r>
              <a:rPr lang="es-MX" sz="1400" dirty="0" smtClean="0">
                <a:solidFill>
                  <a:prstClr val="black"/>
                </a:solidFill>
              </a:rPr>
              <a:t>. </a:t>
            </a: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</a:t>
            </a:r>
            <a:r>
              <a:rPr lang="es-CL" sz="1400" dirty="0" smtClean="0">
                <a:solidFill>
                  <a:prstClr val="black"/>
                </a:solidFill>
              </a:rPr>
              <a:t>mes </a:t>
            </a:r>
            <a:r>
              <a:rPr lang="es-CL" sz="1400" dirty="0" smtClean="0">
                <a:solidFill>
                  <a:prstClr val="black"/>
                </a:solidFill>
              </a:rPr>
              <a:t>se observó modificaciones presupuestarias que incrementan en $444 en Servicio de la Deuda, </a:t>
            </a:r>
            <a:r>
              <a:rPr lang="es-CL" sz="1400" dirty="0" smtClean="0">
                <a:solidFill>
                  <a:prstClr val="black"/>
                </a:solidFill>
              </a:rPr>
              <a:t>que se suman a </a:t>
            </a:r>
            <a:r>
              <a:rPr lang="es-CL" sz="1400" dirty="0" smtClean="0">
                <a:solidFill>
                  <a:prstClr val="black"/>
                </a:solidFill>
              </a:rPr>
              <a:t>las del mes de marzo </a:t>
            </a:r>
            <a:r>
              <a:rPr lang="es-CL" sz="1400" dirty="0" smtClean="0">
                <a:solidFill>
                  <a:prstClr val="black"/>
                </a:solidFill>
              </a:rPr>
              <a:t>que incrementaron Prestaciones de Seguridad Social en $76 millones. </a:t>
            </a: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122579"/>
              </p:ext>
            </p:extLst>
          </p:nvPr>
        </p:nvGraphicFramePr>
        <p:xfrm>
          <a:off x="948273" y="2744924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136064"/>
              </p:ext>
            </p:extLst>
          </p:nvPr>
        </p:nvGraphicFramePr>
        <p:xfrm>
          <a:off x="4501024" y="2744924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886842"/>
              </p:ext>
            </p:extLst>
          </p:nvPr>
        </p:nvGraphicFramePr>
        <p:xfrm>
          <a:off x="755576" y="1340768"/>
          <a:ext cx="7860248" cy="4597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4797152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2F3743A5-385B-4F13-8CF5-B2C6DACBF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31986"/>
              </p:ext>
            </p:extLst>
          </p:nvPr>
        </p:nvGraphicFramePr>
        <p:xfrm>
          <a:off x="611560" y="2030507"/>
          <a:ext cx="7353301" cy="2516505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="" xmlns:a16="http://schemas.microsoft.com/office/drawing/2014/main" val="494764582"/>
                    </a:ext>
                  </a:extLst>
                </a:gridCol>
                <a:gridCol w="2285207">
                  <a:extLst>
                    <a:ext uri="{9D8B030D-6E8A-4147-A177-3AD203B41FA5}">
                      <a16:colId xmlns="" xmlns:a16="http://schemas.microsoft.com/office/drawing/2014/main" val="1132823969"/>
                    </a:ext>
                  </a:extLst>
                </a:gridCol>
                <a:gridCol w="733269">
                  <a:extLst>
                    <a:ext uri="{9D8B030D-6E8A-4147-A177-3AD203B41FA5}">
                      <a16:colId xmlns="" xmlns:a16="http://schemas.microsoft.com/office/drawing/2014/main" val="675511934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1044576440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2601612958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3908671130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1203594245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3391607756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151836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31031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122.288.463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52.191.608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51602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12.348.015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8058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74051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0302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21.288.230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6932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9217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4938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702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4298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2691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0872" y="3933056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E065A2A6-0728-4B06-9F22-597198457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45348"/>
              </p:ext>
            </p:extLst>
          </p:nvPr>
        </p:nvGraphicFramePr>
        <p:xfrm>
          <a:off x="592500" y="2484297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135512306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2677458057"/>
                    </a:ext>
                  </a:extLst>
                </a:gridCol>
                <a:gridCol w="2400300">
                  <a:extLst>
                    <a:ext uri="{9D8B030D-6E8A-4147-A177-3AD203B41FA5}">
                      <a16:colId xmlns="" xmlns:a16="http://schemas.microsoft.com/office/drawing/2014/main" val="95145949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95552248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90707146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4581539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86649953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436220248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5574849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684186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83923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597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115.027.084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49.286.467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8014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110.347.531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49.085.080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5612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2239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5301208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1AD383A9-77A9-44C1-866D-3A2487D22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85827"/>
              </p:ext>
            </p:extLst>
          </p:nvPr>
        </p:nvGraphicFramePr>
        <p:xfrm>
          <a:off x="557674" y="2199091"/>
          <a:ext cx="7886698" cy="3066436"/>
        </p:xfrm>
        <a:graphic>
          <a:graphicData uri="http://schemas.openxmlformats.org/drawingml/2006/table">
            <a:tbl>
              <a:tblPr/>
              <a:tblGrid>
                <a:gridCol w="333241">
                  <a:extLst>
                    <a:ext uri="{9D8B030D-6E8A-4147-A177-3AD203B41FA5}">
                      <a16:colId xmlns="" xmlns:a16="http://schemas.microsoft.com/office/drawing/2014/main" val="1728556882"/>
                    </a:ext>
                  </a:extLst>
                </a:gridCol>
                <a:gridCol w="394952">
                  <a:extLst>
                    <a:ext uri="{9D8B030D-6E8A-4147-A177-3AD203B41FA5}">
                      <a16:colId xmlns="" xmlns:a16="http://schemas.microsoft.com/office/drawing/2014/main" val="748913335"/>
                    </a:ext>
                  </a:extLst>
                </a:gridCol>
                <a:gridCol w="357925">
                  <a:extLst>
                    <a:ext uri="{9D8B030D-6E8A-4147-A177-3AD203B41FA5}">
                      <a16:colId xmlns="" xmlns:a16="http://schemas.microsoft.com/office/drawing/2014/main" val="624241929"/>
                    </a:ext>
                  </a:extLst>
                </a:gridCol>
                <a:gridCol w="2357370">
                  <a:extLst>
                    <a:ext uri="{9D8B030D-6E8A-4147-A177-3AD203B41FA5}">
                      <a16:colId xmlns="" xmlns:a16="http://schemas.microsoft.com/office/drawing/2014/main" val="1830263895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1874848130"/>
                    </a:ext>
                  </a:extLst>
                </a:gridCol>
                <a:gridCol w="703508">
                  <a:extLst>
                    <a:ext uri="{9D8B030D-6E8A-4147-A177-3AD203B41FA5}">
                      <a16:colId xmlns="" xmlns:a16="http://schemas.microsoft.com/office/drawing/2014/main" val="626183771"/>
                    </a:ext>
                  </a:extLst>
                </a:gridCol>
                <a:gridCol w="777562">
                  <a:extLst>
                    <a:ext uri="{9D8B030D-6E8A-4147-A177-3AD203B41FA5}">
                      <a16:colId xmlns="" xmlns:a16="http://schemas.microsoft.com/office/drawing/2014/main" val="2221823247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231683376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919169552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2487527130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0662975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9717749"/>
                  </a:ext>
                </a:extLst>
              </a:tr>
              <a:tr h="17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2.905.141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227200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2.116.818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972403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68978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659883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301689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62791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009364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62.662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332734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126480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202297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816476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07921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454817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307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021288"/>
            <a:ext cx="7905792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E7B7B060-8CA6-4BED-A444-F5CF2EA9E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06198"/>
              </p:ext>
            </p:extLst>
          </p:nvPr>
        </p:nvGraphicFramePr>
        <p:xfrm>
          <a:off x="539551" y="1381326"/>
          <a:ext cx="7860250" cy="4639964"/>
        </p:xfrm>
        <a:graphic>
          <a:graphicData uri="http://schemas.openxmlformats.org/drawingml/2006/table">
            <a:tbl>
              <a:tblPr/>
              <a:tblGrid>
                <a:gridCol w="339354">
                  <a:extLst>
                    <a:ext uri="{9D8B030D-6E8A-4147-A177-3AD203B41FA5}">
                      <a16:colId xmlns="" xmlns:a16="http://schemas.microsoft.com/office/drawing/2014/main" val="3949396557"/>
                    </a:ext>
                  </a:extLst>
                </a:gridCol>
                <a:gridCol w="313249">
                  <a:extLst>
                    <a:ext uri="{9D8B030D-6E8A-4147-A177-3AD203B41FA5}">
                      <a16:colId xmlns="" xmlns:a16="http://schemas.microsoft.com/office/drawing/2014/main" val="1814601265"/>
                    </a:ext>
                  </a:extLst>
                </a:gridCol>
                <a:gridCol w="324851">
                  <a:extLst>
                    <a:ext uri="{9D8B030D-6E8A-4147-A177-3AD203B41FA5}">
                      <a16:colId xmlns="" xmlns:a16="http://schemas.microsoft.com/office/drawing/2014/main" val="1328191844"/>
                    </a:ext>
                  </a:extLst>
                </a:gridCol>
                <a:gridCol w="2706130">
                  <a:extLst>
                    <a:ext uri="{9D8B030D-6E8A-4147-A177-3AD203B41FA5}">
                      <a16:colId xmlns="" xmlns:a16="http://schemas.microsoft.com/office/drawing/2014/main" val="2762601083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3183293059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1193481369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2983166222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1017700285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166113909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1329680744"/>
                    </a:ext>
                  </a:extLst>
                </a:gridCol>
              </a:tblGrid>
              <a:tr h="100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3338283"/>
                  </a:ext>
                </a:extLst>
              </a:tr>
              <a:tr h="161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620519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110.347.531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49.085.080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007528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10.231.197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6783520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3.275.073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3890343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33.889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4853754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33.889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922194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20.928.609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414366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14.331.497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0009175"/>
                  </a:ext>
                </a:extLst>
              </a:tr>
              <a:tr h="15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8.426.112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0076191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393971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134073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1.548.778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9876622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239490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239.919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836572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304465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2.154.139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123809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110.449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279343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9836361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9806169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3096320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69.443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1490432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1.441.703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701489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6.597.112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663350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527.678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4526310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2.802.035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2943040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368150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0447543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2.842.006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722581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101.755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306048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101.755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127796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273.379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493171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0782644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248650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464448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849731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156.443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416892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787592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2.102.396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8247855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2.102.396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3182977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1916738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6453539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12.138.782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4025181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4526466"/>
                  </a:ext>
                </a:extLst>
              </a:tr>
              <a:tr h="10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4501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959" y="6093296"/>
            <a:ext cx="7954482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751893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2724" y="177328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BA867EC-CC7A-45AB-92AF-4AC570DF6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578440"/>
              </p:ext>
            </p:extLst>
          </p:nvPr>
        </p:nvGraphicFramePr>
        <p:xfrm>
          <a:off x="628651" y="2052609"/>
          <a:ext cx="7886697" cy="3898748"/>
        </p:xfrm>
        <a:graphic>
          <a:graphicData uri="http://schemas.openxmlformats.org/drawingml/2006/table">
            <a:tbl>
              <a:tblPr/>
              <a:tblGrid>
                <a:gridCol w="336032">
                  <a:extLst>
                    <a:ext uri="{9D8B030D-6E8A-4147-A177-3AD203B41FA5}">
                      <a16:colId xmlns="" xmlns:a16="http://schemas.microsoft.com/office/drawing/2014/main" val="3929951729"/>
                    </a:ext>
                  </a:extLst>
                </a:gridCol>
                <a:gridCol w="310183">
                  <a:extLst>
                    <a:ext uri="{9D8B030D-6E8A-4147-A177-3AD203B41FA5}">
                      <a16:colId xmlns="" xmlns:a16="http://schemas.microsoft.com/office/drawing/2014/main" val="3812087247"/>
                    </a:ext>
                  </a:extLst>
                </a:gridCol>
                <a:gridCol w="321672">
                  <a:extLst>
                    <a:ext uri="{9D8B030D-6E8A-4147-A177-3AD203B41FA5}">
                      <a16:colId xmlns="" xmlns:a16="http://schemas.microsoft.com/office/drawing/2014/main" val="3250016300"/>
                    </a:ext>
                  </a:extLst>
                </a:gridCol>
                <a:gridCol w="2783034">
                  <a:extLst>
                    <a:ext uri="{9D8B030D-6E8A-4147-A177-3AD203B41FA5}">
                      <a16:colId xmlns="" xmlns:a16="http://schemas.microsoft.com/office/drawing/2014/main" val="1177880121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3913095342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1522454772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81615120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596596229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1194093785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1052891670"/>
                    </a:ext>
                  </a:extLst>
                </a:gridCol>
              </a:tblGrid>
              <a:tr h="172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3487956"/>
                  </a:ext>
                </a:extLst>
              </a:tr>
              <a:tr h="276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901345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4.679.553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838910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66.192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337786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135.195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1958018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479419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018811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9636417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7806016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2637270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2741589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9168105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8460593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38.667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6910626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719630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8712740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3889272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4608201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2652030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 Otras Entidades Públicas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748073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5629247"/>
                  </a:ext>
                </a:extLst>
              </a:tr>
              <a:tr h="17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167.024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429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1850</Words>
  <Application>Microsoft Office PowerPoint</Application>
  <PresentationFormat>Presentación en pantalla (4:3)</PresentationFormat>
  <Paragraphs>1006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ACUMULADA DE GASTOS PRESUPUESTARIOS JUNIO 2018 PARTIDA 26: MINISTERIO DEL DEPORTE</vt:lpstr>
      <vt:lpstr>EJECUCIÓN ACUMULADA DE GASTOS A JUNIO DE 2018  PARTIDA 26 MINISTERIO DEL DEPORTE</vt:lpstr>
      <vt:lpstr>COMPORTAMIENTO DE LA EJCUCIÓN ACUMULADA DE GASTOS A JUNIO 2018  PARTIDA 26 MINISTERIO DEL DEPORTE</vt:lpstr>
      <vt:lpstr>COMPORTAMIENTO DE LA EJCUCIÓN ACUMULADA DE GASTOS A JUNIO 2018  PARTIDA 26 MINISTERIO DEL DEPORTE</vt:lpstr>
      <vt:lpstr>EJECUCIÓN ACUMULADA DE GASTOS A JUNIO 2018  PARTIDA 26 MINISTERIO DEL DEPORTE</vt:lpstr>
      <vt:lpstr>EJECUCIÓN ACUMULADA DE GASTOS A JUNIO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168</cp:revision>
  <cp:lastPrinted>2016-07-14T20:27:16Z</cp:lastPrinted>
  <dcterms:created xsi:type="dcterms:W3CDTF">2016-06-23T13:38:47Z</dcterms:created>
  <dcterms:modified xsi:type="dcterms:W3CDTF">2018-08-29T19:53:33Z</dcterms:modified>
</cp:coreProperties>
</file>