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4" r:id="rId6"/>
    <p:sldId id="306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partida'!$B$22:$B$25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'resumen partida'!$C$22:$C$25</c:f>
              <c:numCache>
                <c:formatCode>0.0%</c:formatCode>
                <c:ptCount val="4"/>
                <c:pt idx="0">
                  <c:v>0.59190983558113186</c:v>
                </c:pt>
                <c:pt idx="1">
                  <c:v>0.21063180285202088</c:v>
                </c:pt>
                <c:pt idx="2">
                  <c:v>0.15536880107427148</c:v>
                </c:pt>
                <c:pt idx="3">
                  <c:v>4.2033926430146362E-2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202800346507526E-2"/>
                  <c:y val="-6.6358512248639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5052962865237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334175188344017E-3"/>
                  <c:y val="-1.851834171203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instituciones'!$C$9:$C$11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'resumen instituciones'!$D$9:$D$11</c:f>
              <c:numCache>
                <c:formatCode>0.0%</c:formatCode>
                <c:ptCount val="3"/>
                <c:pt idx="0">
                  <c:v>0.55879089676155791</c:v>
                </c:pt>
                <c:pt idx="1">
                  <c:v>0.25675090139698797</c:v>
                </c:pt>
                <c:pt idx="2">
                  <c:v>0.18445820184145409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392640"/>
        <c:axId val="5402624"/>
        <c:axId val="0"/>
      </c:bar3DChart>
      <c:catAx>
        <c:axId val="5392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402624"/>
        <c:crosses val="autoZero"/>
        <c:auto val="1"/>
        <c:lblAlgn val="ctr"/>
        <c:lblOffset val="100"/>
        <c:noMultiLvlLbl val="0"/>
      </c:catAx>
      <c:valAx>
        <c:axId val="5402624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392640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 sz="1400"/>
              <a:t>Ejecución Mensual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partida'!$W$15:$AB$15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partida'!$W$16:$AB$16</c:f>
              <c:numCache>
                <c:formatCode>0.0%</c:formatCode>
                <c:ptCount val="6"/>
                <c:pt idx="0">
                  <c:v>5.4622252095353138E-2</c:v>
                </c:pt>
                <c:pt idx="1">
                  <c:v>6.0519176705306273E-2</c:v>
                </c:pt>
                <c:pt idx="2">
                  <c:v>8.1569363771360481E-2</c:v>
                </c:pt>
                <c:pt idx="3">
                  <c:v>6.8299457336850916E-2</c:v>
                </c:pt>
                <c:pt idx="4">
                  <c:v>9.9495709275761735E-2</c:v>
                </c:pt>
                <c:pt idx="5">
                  <c:v>8.2305759550633364E-2</c:v>
                </c:pt>
              </c:numCache>
            </c:numRef>
          </c:val>
        </c:ser>
        <c:ser>
          <c:idx val="1"/>
          <c:order val="1"/>
          <c:tx>
            <c:strRef>
              <c:f>'resumen partida'!$V$17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333333333333305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88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333333333333333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partida'!$W$15:$AB$15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partida'!$W$17:$AB$17</c:f>
              <c:numCache>
                <c:formatCode>0.0%</c:formatCode>
                <c:ptCount val="6"/>
                <c:pt idx="0">
                  <c:v>5.4198481082536491E-2</c:v>
                </c:pt>
                <c:pt idx="1">
                  <c:v>5.2181356881031322E-2</c:v>
                </c:pt>
                <c:pt idx="2">
                  <c:v>8.9297028200850614E-2</c:v>
                </c:pt>
                <c:pt idx="3">
                  <c:v>7.2750308263703753E-2</c:v>
                </c:pt>
                <c:pt idx="4">
                  <c:v>6.7267627045342268E-2</c:v>
                </c:pt>
                <c:pt idx="5">
                  <c:v>8.0741529357009886E-2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483456"/>
        <c:axId val="86971520"/>
      </c:barChart>
      <c:catAx>
        <c:axId val="84483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6971520"/>
        <c:crosses val="autoZero"/>
        <c:auto val="1"/>
        <c:lblAlgn val="ctr"/>
        <c:lblOffset val="100"/>
        <c:noMultiLvlLbl val="0"/>
      </c:catAx>
      <c:valAx>
        <c:axId val="8697152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44834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 sz="1400"/>
              <a:t>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partida'!$AI$16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6666666666666666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3333333333333329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3333333333333329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999999999999995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7222222222222224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4999999999999997E-2"/>
                  <c:y val="-4.166666666666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partida'!$AJ$15:$AO$15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partida'!$AJ$16:$AO$16</c:f>
              <c:numCache>
                <c:formatCode>0.0%</c:formatCode>
                <c:ptCount val="6"/>
                <c:pt idx="0">
                  <c:v>5.4622252095353138E-2</c:v>
                </c:pt>
                <c:pt idx="1">
                  <c:v>0.1151414288006594</c:v>
                </c:pt>
                <c:pt idx="2">
                  <c:v>0.1967107925720199</c:v>
                </c:pt>
                <c:pt idx="3">
                  <c:v>0.26501024990887079</c:v>
                </c:pt>
                <c:pt idx="4">
                  <c:v>0.36450595918463252</c:v>
                </c:pt>
                <c:pt idx="5">
                  <c:v>0.44681171873526593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partida'!$AI$17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partida'!$AJ$15:$AO$15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partida'!$AJ$17:$AO$17</c:f>
              <c:numCache>
                <c:formatCode>0.0%</c:formatCode>
                <c:ptCount val="6"/>
                <c:pt idx="0">
                  <c:v>5.4198481082536491E-2</c:v>
                </c:pt>
                <c:pt idx="1">
                  <c:v>0.10637983796356781</c:v>
                </c:pt>
                <c:pt idx="2">
                  <c:v>0.19567686616441843</c:v>
                </c:pt>
                <c:pt idx="3">
                  <c:v>0.26842717442812219</c:v>
                </c:pt>
                <c:pt idx="4">
                  <c:v>0.33569480147346442</c:v>
                </c:pt>
                <c:pt idx="5">
                  <c:v>0.41643633083047432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727744"/>
        <c:axId val="89729280"/>
      </c:lineChart>
      <c:catAx>
        <c:axId val="89727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9729280"/>
        <c:crosses val="autoZero"/>
        <c:auto val="1"/>
        <c:lblAlgn val="ctr"/>
        <c:lblOffset val="100"/>
        <c:noMultiLvlLbl val="0"/>
      </c:catAx>
      <c:valAx>
        <c:axId val="8972928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97277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7" name="Picture 19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624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</a:t>
            </a:r>
            <a:r>
              <a:rPr lang="es-CL" sz="2000" b="1" dirty="0" smtClean="0">
                <a:latin typeface="+mn-lt"/>
              </a:rPr>
              <a:t>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JUNIO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agosto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6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700808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ABF403C8-DC2F-4C11-8001-CEC8ED7C8A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49123"/>
              </p:ext>
            </p:extLst>
          </p:nvPr>
        </p:nvGraphicFramePr>
        <p:xfrm>
          <a:off x="557674" y="1991585"/>
          <a:ext cx="7886698" cy="3498232"/>
        </p:xfrm>
        <a:graphic>
          <a:graphicData uri="http://schemas.openxmlformats.org/drawingml/2006/table">
            <a:tbl>
              <a:tblPr/>
              <a:tblGrid>
                <a:gridCol w="366604">
                  <a:extLst>
                    <a:ext uri="{9D8B030D-6E8A-4147-A177-3AD203B41FA5}">
                      <a16:colId xmlns="" xmlns:a16="http://schemas.microsoft.com/office/drawing/2014/main" val="3047507386"/>
                    </a:ext>
                  </a:extLst>
                </a:gridCol>
                <a:gridCol w="338405">
                  <a:extLst>
                    <a:ext uri="{9D8B030D-6E8A-4147-A177-3AD203B41FA5}">
                      <a16:colId xmlns="" xmlns:a16="http://schemas.microsoft.com/office/drawing/2014/main" val="2316049578"/>
                    </a:ext>
                  </a:extLst>
                </a:gridCol>
                <a:gridCol w="350938">
                  <a:extLst>
                    <a:ext uri="{9D8B030D-6E8A-4147-A177-3AD203B41FA5}">
                      <a16:colId xmlns="" xmlns:a16="http://schemas.microsoft.com/office/drawing/2014/main" val="4008901551"/>
                    </a:ext>
                  </a:extLst>
                </a:gridCol>
                <a:gridCol w="2318697">
                  <a:extLst>
                    <a:ext uri="{9D8B030D-6E8A-4147-A177-3AD203B41FA5}">
                      <a16:colId xmlns="" xmlns:a16="http://schemas.microsoft.com/office/drawing/2014/main" val="4139742297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412355492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1049184081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148841243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2440467044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490624103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2062257936"/>
                    </a:ext>
                  </a:extLst>
                </a:gridCol>
              </a:tblGrid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26807995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0799547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10.125.690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4.574.862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968173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7.110.121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7.089.208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-20.913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3.521.413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344387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1.938.403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542.530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981928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3248770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388493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154.101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672179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154.101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93231515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154.101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8437195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330.867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1472545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20.079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397676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6.935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348228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44.292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44.292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65616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87.635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87.635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2359577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171.926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171.926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538924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5767155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8404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MX" sz="1600" b="1" dirty="0" smtClean="0">
                <a:solidFill>
                  <a:prstClr val="black"/>
                </a:solidFill>
              </a:rPr>
              <a:t>Principales hallazgos</a:t>
            </a:r>
            <a:endParaRPr lang="es-CL" sz="1600" b="1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CL" sz="1400" dirty="0" smtClean="0">
                <a:solidFill>
                  <a:prstClr val="black"/>
                </a:solidFill>
              </a:rPr>
              <a:t>La </a:t>
            </a:r>
            <a:r>
              <a:rPr lang="es-CL" sz="1400" dirty="0">
                <a:solidFill>
                  <a:prstClr val="black"/>
                </a:solidFill>
              </a:rPr>
              <a:t>ejecución el mes de </a:t>
            </a:r>
            <a:r>
              <a:rPr lang="es-CL" sz="1400" dirty="0" smtClean="0">
                <a:solidFill>
                  <a:prstClr val="black"/>
                </a:solidFill>
              </a:rPr>
              <a:t>junio ascendió </a:t>
            </a:r>
            <a:r>
              <a:rPr lang="es-CL" sz="1400" dirty="0">
                <a:solidFill>
                  <a:prstClr val="black"/>
                </a:solidFill>
              </a:rPr>
              <a:t>a </a:t>
            </a:r>
            <a:r>
              <a:rPr lang="es-CL" sz="1400" dirty="0" smtClean="0">
                <a:solidFill>
                  <a:prstClr val="black"/>
                </a:solidFill>
              </a:rPr>
              <a:t>$4.353 </a:t>
            </a:r>
            <a:r>
              <a:rPr lang="es-CL" sz="1400" dirty="0">
                <a:solidFill>
                  <a:prstClr val="black"/>
                </a:solidFill>
              </a:rPr>
              <a:t>millones, equivalente a un </a:t>
            </a:r>
            <a:r>
              <a:rPr lang="es-CL" sz="1400" dirty="0" smtClean="0">
                <a:solidFill>
                  <a:prstClr val="black"/>
                </a:solidFill>
              </a:rPr>
              <a:t>8,1%, similar al 8,2% registrado </a:t>
            </a:r>
            <a:r>
              <a:rPr lang="es-CL" sz="1400" dirty="0">
                <a:solidFill>
                  <a:prstClr val="black"/>
                </a:solidFill>
              </a:rPr>
              <a:t>al mismo mes del año </a:t>
            </a:r>
            <a:r>
              <a:rPr lang="es-CL" sz="1400" dirty="0" smtClean="0">
                <a:solidFill>
                  <a:prstClr val="black"/>
                </a:solidFill>
              </a:rPr>
              <a:t>anterior e inferior  al  6,7% </a:t>
            </a:r>
            <a:r>
              <a:rPr lang="es-CL" sz="1400" dirty="0">
                <a:solidFill>
                  <a:prstClr val="black"/>
                </a:solidFill>
              </a:rPr>
              <a:t>logrado en el mes de </a:t>
            </a:r>
            <a:r>
              <a:rPr lang="es-CL" sz="1400" dirty="0" smtClean="0">
                <a:solidFill>
                  <a:prstClr val="black"/>
                </a:solidFill>
              </a:rPr>
              <a:t>mayo de este mismo año. </a:t>
            </a: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MX" sz="1400" dirty="0" smtClean="0">
                <a:solidFill>
                  <a:prstClr val="black"/>
                </a:solidFill>
              </a:rPr>
              <a:t>Con ello, la ejecución acumulada al mes de junio totalizó $22.455 millones, equivalente a un 41,6% de avance, algo inferior pero en línea con el comportamiento de la ejecución presupuestaria del año anterior.</a:t>
            </a:r>
            <a:endParaRPr lang="es-CL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MX" sz="1400" dirty="0" smtClean="0">
                <a:solidFill>
                  <a:prstClr val="black"/>
                </a:solidFill>
              </a:rPr>
              <a:t>Al mes de junio no se observaron nuevas modificaciones presupuestarias, manteniéndose las registradas en el mes de marzo que, vía decretos de modificación presupuestaria, incrementaron en $718 millones el presupuesto del presente año,, de los cuales $293 millones  se destinan a Prestaciones de Seguridad Social y $485 millones a Servicio de la Deuda, provenientes de operaciones de años anteriores, con una rebaja de $60 millones en Gastos en Personal.</a:t>
            </a: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534215"/>
              </p:ext>
            </p:extLst>
          </p:nvPr>
        </p:nvGraphicFramePr>
        <p:xfrm>
          <a:off x="2555776" y="4293096"/>
          <a:ext cx="374441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JUNIO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5576" y="1429363"/>
            <a:ext cx="806489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/>
              <a:t>Principales hallazgos</a:t>
            </a:r>
            <a:endParaRPr lang="es-CL" sz="1600" b="1" dirty="0" smtClean="0"/>
          </a:p>
          <a:p>
            <a:pPr algn="just"/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400" dirty="0" smtClean="0"/>
              <a:t>Para </a:t>
            </a:r>
            <a:r>
              <a:rPr lang="es-CL" sz="1400" dirty="0"/>
              <a:t>el año 2018, el Ministerio del Medio </a:t>
            </a:r>
            <a:r>
              <a:rPr lang="es-CL" sz="1400" dirty="0" smtClean="0"/>
              <a:t>Ambiente cuenta con un presupuesto de $53.923 millones, que se distribuyen en un 59% en Gastos en Personal, 21% en Bienes y Servicios de Consumo, 15% en Transferencias Corrientes y 4% en Adquisición de Activos No Financieros.</a:t>
            </a:r>
            <a:r>
              <a:rPr lang="es-CL" sz="1400" dirty="0">
                <a:solidFill>
                  <a:prstClr val="black"/>
                </a:solidFill>
              </a:rPr>
              <a:t> En cuanto a los Servicios, el 55% se destina a Subsecretaría, mientras que el 25% va a Servicio de Evaluación de Ambiental y 18% de Superintendencia de Medio Ambiente.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545735"/>
              </p:ext>
            </p:extLst>
          </p:nvPr>
        </p:nvGraphicFramePr>
        <p:xfrm>
          <a:off x="2915816" y="3212976"/>
          <a:ext cx="439248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1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093941"/>
              </p:ext>
            </p:extLst>
          </p:nvPr>
        </p:nvGraphicFramePr>
        <p:xfrm>
          <a:off x="971600" y="1268760"/>
          <a:ext cx="734481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824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908720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5483" y="4653136"/>
            <a:ext cx="7190893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2060848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4DED1C03-CBD9-4C70-BC67-8EDC5D30FA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247504"/>
              </p:ext>
            </p:extLst>
          </p:nvPr>
        </p:nvGraphicFramePr>
        <p:xfrm>
          <a:off x="755576" y="2505837"/>
          <a:ext cx="7162799" cy="2066925"/>
        </p:xfrm>
        <a:graphic>
          <a:graphicData uri="http://schemas.openxmlformats.org/drawingml/2006/table">
            <a:tbl>
              <a:tblPr/>
              <a:tblGrid>
                <a:gridCol w="734646">
                  <a:extLst>
                    <a:ext uri="{9D8B030D-6E8A-4147-A177-3AD203B41FA5}">
                      <a16:colId xmlns="" xmlns:a16="http://schemas.microsoft.com/office/drawing/2014/main" val="4107820665"/>
                    </a:ext>
                  </a:extLst>
                </a:gridCol>
                <a:gridCol w="2020277">
                  <a:extLst>
                    <a:ext uri="{9D8B030D-6E8A-4147-A177-3AD203B41FA5}">
                      <a16:colId xmlns="" xmlns:a16="http://schemas.microsoft.com/office/drawing/2014/main" val="1630274894"/>
                    </a:ext>
                  </a:extLst>
                </a:gridCol>
                <a:gridCol w="734646">
                  <a:extLst>
                    <a:ext uri="{9D8B030D-6E8A-4147-A177-3AD203B41FA5}">
                      <a16:colId xmlns="" xmlns:a16="http://schemas.microsoft.com/office/drawing/2014/main" val="2697534344"/>
                    </a:ext>
                  </a:extLst>
                </a:gridCol>
                <a:gridCol w="734646">
                  <a:extLst>
                    <a:ext uri="{9D8B030D-6E8A-4147-A177-3AD203B41FA5}">
                      <a16:colId xmlns="" xmlns:a16="http://schemas.microsoft.com/office/drawing/2014/main" val="876401450"/>
                    </a:ext>
                  </a:extLst>
                </a:gridCol>
                <a:gridCol w="734646">
                  <a:extLst>
                    <a:ext uri="{9D8B030D-6E8A-4147-A177-3AD203B41FA5}">
                      <a16:colId xmlns="" xmlns:a16="http://schemas.microsoft.com/office/drawing/2014/main" val="1421155891"/>
                    </a:ext>
                  </a:extLst>
                </a:gridCol>
                <a:gridCol w="734646">
                  <a:extLst>
                    <a:ext uri="{9D8B030D-6E8A-4147-A177-3AD203B41FA5}">
                      <a16:colId xmlns="" xmlns:a16="http://schemas.microsoft.com/office/drawing/2014/main" val="941729888"/>
                    </a:ext>
                  </a:extLst>
                </a:gridCol>
                <a:gridCol w="734646">
                  <a:extLst>
                    <a:ext uri="{9D8B030D-6E8A-4147-A177-3AD203B41FA5}">
                      <a16:colId xmlns="" xmlns:a16="http://schemas.microsoft.com/office/drawing/2014/main" val="3817218782"/>
                    </a:ext>
                  </a:extLst>
                </a:gridCol>
                <a:gridCol w="734646">
                  <a:extLst>
                    <a:ext uri="{9D8B030D-6E8A-4147-A177-3AD203B41FA5}">
                      <a16:colId xmlns="" xmlns:a16="http://schemas.microsoft.com/office/drawing/2014/main" val="2720799213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6561736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88802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53.923.799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54.642.304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22.455.829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51142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31.918.027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31.836.963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-81.064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16.037.697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69073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11.358.067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3.362.812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03648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210089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8.378.076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8.378.076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2.131.050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897029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2.266.629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16421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477.039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0835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6765" y="887814"/>
            <a:ext cx="777686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25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39553" y="3645024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1916832"/>
            <a:ext cx="7848872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259EA2F9-42EE-4F5F-A569-0B652250A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851734"/>
              </p:ext>
            </p:extLst>
          </p:nvPr>
        </p:nvGraphicFramePr>
        <p:xfrm>
          <a:off x="562650" y="2437180"/>
          <a:ext cx="7861298" cy="1066800"/>
        </p:xfrm>
        <a:graphic>
          <a:graphicData uri="http://schemas.openxmlformats.org/drawingml/2006/table">
            <a:tbl>
              <a:tblPr/>
              <a:tblGrid>
                <a:gridCol w="330067">
                  <a:extLst>
                    <a:ext uri="{9D8B030D-6E8A-4147-A177-3AD203B41FA5}">
                      <a16:colId xmlns="" xmlns:a16="http://schemas.microsoft.com/office/drawing/2014/main" val="688264502"/>
                    </a:ext>
                  </a:extLst>
                </a:gridCol>
                <a:gridCol w="371325">
                  <a:extLst>
                    <a:ext uri="{9D8B030D-6E8A-4147-A177-3AD203B41FA5}">
                      <a16:colId xmlns="" xmlns:a16="http://schemas.microsoft.com/office/drawing/2014/main" val="3527004320"/>
                    </a:ext>
                  </a:extLst>
                </a:gridCol>
                <a:gridCol w="2589754">
                  <a:extLst>
                    <a:ext uri="{9D8B030D-6E8A-4147-A177-3AD203B41FA5}">
                      <a16:colId xmlns="" xmlns:a16="http://schemas.microsoft.com/office/drawing/2014/main" val="4049006580"/>
                    </a:ext>
                  </a:extLst>
                </a:gridCol>
                <a:gridCol w="761692">
                  <a:extLst>
                    <a:ext uri="{9D8B030D-6E8A-4147-A177-3AD203B41FA5}">
                      <a16:colId xmlns="" xmlns:a16="http://schemas.microsoft.com/office/drawing/2014/main" val="320709242"/>
                    </a:ext>
                  </a:extLst>
                </a:gridCol>
                <a:gridCol w="761692">
                  <a:extLst>
                    <a:ext uri="{9D8B030D-6E8A-4147-A177-3AD203B41FA5}">
                      <a16:colId xmlns="" xmlns:a16="http://schemas.microsoft.com/office/drawing/2014/main" val="702315235"/>
                    </a:ext>
                  </a:extLst>
                </a:gridCol>
                <a:gridCol w="761692">
                  <a:extLst>
                    <a:ext uri="{9D8B030D-6E8A-4147-A177-3AD203B41FA5}">
                      <a16:colId xmlns="" xmlns:a16="http://schemas.microsoft.com/office/drawing/2014/main" val="708994342"/>
                    </a:ext>
                  </a:extLst>
                </a:gridCol>
                <a:gridCol w="761692">
                  <a:extLst>
                    <a:ext uri="{9D8B030D-6E8A-4147-A177-3AD203B41FA5}">
                      <a16:colId xmlns="" xmlns:a16="http://schemas.microsoft.com/office/drawing/2014/main" val="989768921"/>
                    </a:ext>
                  </a:extLst>
                </a:gridCol>
                <a:gridCol w="761692">
                  <a:extLst>
                    <a:ext uri="{9D8B030D-6E8A-4147-A177-3AD203B41FA5}">
                      <a16:colId xmlns="" xmlns:a16="http://schemas.microsoft.com/office/drawing/2014/main" val="1615903490"/>
                    </a:ext>
                  </a:extLst>
                </a:gridCol>
                <a:gridCol w="761692">
                  <a:extLst>
                    <a:ext uri="{9D8B030D-6E8A-4147-A177-3AD203B41FA5}">
                      <a16:colId xmlns="" xmlns:a16="http://schemas.microsoft.com/office/drawing/2014/main" val="10141777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8085274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79228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30.132.128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30.522.599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390.471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11.297.927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73857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13.844.984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13.994.015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6.583.040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40976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10.125.690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4.574.862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6153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0"/>
            <a:ext cx="761776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9204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8313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1CFCEB8B-56A5-49C0-8DA6-41DD437E21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185164"/>
              </p:ext>
            </p:extLst>
          </p:nvPr>
        </p:nvGraphicFramePr>
        <p:xfrm>
          <a:off x="539552" y="1490763"/>
          <a:ext cx="7632845" cy="4760175"/>
        </p:xfrm>
        <a:graphic>
          <a:graphicData uri="http://schemas.openxmlformats.org/drawingml/2006/table">
            <a:tbl>
              <a:tblPr/>
              <a:tblGrid>
                <a:gridCol w="350351">
                  <a:extLst>
                    <a:ext uri="{9D8B030D-6E8A-4147-A177-3AD203B41FA5}">
                      <a16:colId xmlns="" xmlns:a16="http://schemas.microsoft.com/office/drawing/2014/main" val="1486275798"/>
                    </a:ext>
                  </a:extLst>
                </a:gridCol>
                <a:gridCol w="323400">
                  <a:extLst>
                    <a:ext uri="{9D8B030D-6E8A-4147-A177-3AD203B41FA5}">
                      <a16:colId xmlns="" xmlns:a16="http://schemas.microsoft.com/office/drawing/2014/main" val="1456254323"/>
                    </a:ext>
                  </a:extLst>
                </a:gridCol>
                <a:gridCol w="335378">
                  <a:extLst>
                    <a:ext uri="{9D8B030D-6E8A-4147-A177-3AD203B41FA5}">
                      <a16:colId xmlns="" xmlns:a16="http://schemas.microsoft.com/office/drawing/2014/main" val="2353345060"/>
                    </a:ext>
                  </a:extLst>
                </a:gridCol>
                <a:gridCol w="2311714">
                  <a:extLst>
                    <a:ext uri="{9D8B030D-6E8A-4147-A177-3AD203B41FA5}">
                      <a16:colId xmlns="" xmlns:a16="http://schemas.microsoft.com/office/drawing/2014/main" val="2761023458"/>
                    </a:ext>
                  </a:extLst>
                </a:gridCol>
                <a:gridCol w="718667">
                  <a:extLst>
                    <a:ext uri="{9D8B030D-6E8A-4147-A177-3AD203B41FA5}">
                      <a16:colId xmlns="" xmlns:a16="http://schemas.microsoft.com/office/drawing/2014/main" val="284923706"/>
                    </a:ext>
                  </a:extLst>
                </a:gridCol>
                <a:gridCol w="718667">
                  <a:extLst>
                    <a:ext uri="{9D8B030D-6E8A-4147-A177-3AD203B41FA5}">
                      <a16:colId xmlns="" xmlns:a16="http://schemas.microsoft.com/office/drawing/2014/main" val="2233437508"/>
                    </a:ext>
                  </a:extLst>
                </a:gridCol>
                <a:gridCol w="718667">
                  <a:extLst>
                    <a:ext uri="{9D8B030D-6E8A-4147-A177-3AD203B41FA5}">
                      <a16:colId xmlns="" xmlns:a16="http://schemas.microsoft.com/office/drawing/2014/main" val="2248198978"/>
                    </a:ext>
                  </a:extLst>
                </a:gridCol>
                <a:gridCol w="718667">
                  <a:extLst>
                    <a:ext uri="{9D8B030D-6E8A-4147-A177-3AD203B41FA5}">
                      <a16:colId xmlns="" xmlns:a16="http://schemas.microsoft.com/office/drawing/2014/main" val="1061085893"/>
                    </a:ext>
                  </a:extLst>
                </a:gridCol>
                <a:gridCol w="718667">
                  <a:extLst>
                    <a:ext uri="{9D8B030D-6E8A-4147-A177-3AD203B41FA5}">
                      <a16:colId xmlns="" xmlns:a16="http://schemas.microsoft.com/office/drawing/2014/main" val="3976722654"/>
                    </a:ext>
                  </a:extLst>
                </a:gridCol>
                <a:gridCol w="718667">
                  <a:extLst>
                    <a:ext uri="{9D8B030D-6E8A-4147-A177-3AD203B41FA5}">
                      <a16:colId xmlns="" xmlns:a16="http://schemas.microsoft.com/office/drawing/2014/main" val="4062807046"/>
                    </a:ext>
                  </a:extLst>
                </a:gridCol>
              </a:tblGrid>
              <a:tr h="1416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1658889"/>
                  </a:ext>
                </a:extLst>
              </a:tr>
              <a:tr h="2266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3315460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30.132.128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30.522.599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390.471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11.297.927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0592536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15.068.439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15.008.288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-60.151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7.491.397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25306243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7.318.107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7.318.107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2.040.707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5126851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2487000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274772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6.155.468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6.155.468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1.469.293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099306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7910356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7403156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2760817"/>
                  </a:ext>
                </a:extLst>
              </a:tr>
              <a:tr h="212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- CORFO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2407541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5.640.830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5.640.830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1.469.293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4049398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942.867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942.867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748.392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38638845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166.355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166.355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379962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6606144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4.089.248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4.089.248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630.514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2462864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1286475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37.877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3697878"/>
                  </a:ext>
                </a:extLst>
              </a:tr>
              <a:tr h="212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8.775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0434061"/>
                  </a:ext>
                </a:extLst>
              </a:tr>
              <a:tr h="212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9460157"/>
                  </a:ext>
                </a:extLst>
              </a:tr>
              <a:tr h="212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6102569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Wetlands International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5938806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1.589.114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1.589.114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149.525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5906008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42.805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28189991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1090941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594.576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594.576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36.789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1113362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511.431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503.236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-8.195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1903126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424.251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424.251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68.875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0584785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147.005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3302661"/>
                  </a:ext>
                </a:extLst>
              </a:tr>
              <a:tr h="141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147.005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78770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5013176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70080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6B0B842D-A016-4A40-9500-BB8494129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0759"/>
              </p:ext>
            </p:extLst>
          </p:nvPr>
        </p:nvGraphicFramePr>
        <p:xfrm>
          <a:off x="557673" y="2044636"/>
          <a:ext cx="7886700" cy="2768727"/>
        </p:xfrm>
        <a:graphic>
          <a:graphicData uri="http://schemas.openxmlformats.org/drawingml/2006/table">
            <a:tbl>
              <a:tblPr/>
              <a:tblGrid>
                <a:gridCol w="251620">
                  <a:extLst>
                    <a:ext uri="{9D8B030D-6E8A-4147-A177-3AD203B41FA5}">
                      <a16:colId xmlns="" xmlns:a16="http://schemas.microsoft.com/office/drawing/2014/main" val="4004422080"/>
                    </a:ext>
                  </a:extLst>
                </a:gridCol>
                <a:gridCol w="241135">
                  <a:extLst>
                    <a:ext uri="{9D8B030D-6E8A-4147-A177-3AD203B41FA5}">
                      <a16:colId xmlns="" xmlns:a16="http://schemas.microsoft.com/office/drawing/2014/main" val="3338613527"/>
                    </a:ext>
                  </a:extLst>
                </a:gridCol>
                <a:gridCol w="243756">
                  <a:extLst>
                    <a:ext uri="{9D8B030D-6E8A-4147-A177-3AD203B41FA5}">
                      <a16:colId xmlns="" xmlns:a16="http://schemas.microsoft.com/office/drawing/2014/main" val="4251483723"/>
                    </a:ext>
                  </a:extLst>
                </a:gridCol>
                <a:gridCol w="3375895">
                  <a:extLst>
                    <a:ext uri="{9D8B030D-6E8A-4147-A177-3AD203B41FA5}">
                      <a16:colId xmlns="" xmlns:a16="http://schemas.microsoft.com/office/drawing/2014/main" val="1451791308"/>
                    </a:ext>
                  </a:extLst>
                </a:gridCol>
                <a:gridCol w="629049">
                  <a:extLst>
                    <a:ext uri="{9D8B030D-6E8A-4147-A177-3AD203B41FA5}">
                      <a16:colId xmlns="" xmlns:a16="http://schemas.microsoft.com/office/drawing/2014/main" val="40649214"/>
                    </a:ext>
                  </a:extLst>
                </a:gridCol>
                <a:gridCol w="629049">
                  <a:extLst>
                    <a:ext uri="{9D8B030D-6E8A-4147-A177-3AD203B41FA5}">
                      <a16:colId xmlns="" xmlns:a16="http://schemas.microsoft.com/office/drawing/2014/main" val="1133232106"/>
                    </a:ext>
                  </a:extLst>
                </a:gridCol>
                <a:gridCol w="629049">
                  <a:extLst>
                    <a:ext uri="{9D8B030D-6E8A-4147-A177-3AD203B41FA5}">
                      <a16:colId xmlns="" xmlns:a16="http://schemas.microsoft.com/office/drawing/2014/main" val="1902647787"/>
                    </a:ext>
                  </a:extLst>
                </a:gridCol>
                <a:gridCol w="629049">
                  <a:extLst>
                    <a:ext uri="{9D8B030D-6E8A-4147-A177-3AD203B41FA5}">
                      <a16:colId xmlns="" xmlns:a16="http://schemas.microsoft.com/office/drawing/2014/main" val="4024004920"/>
                    </a:ext>
                  </a:extLst>
                </a:gridCol>
                <a:gridCol w="629049">
                  <a:extLst>
                    <a:ext uri="{9D8B030D-6E8A-4147-A177-3AD203B41FA5}">
                      <a16:colId xmlns="" xmlns:a16="http://schemas.microsoft.com/office/drawing/2014/main" val="1242899489"/>
                    </a:ext>
                  </a:extLst>
                </a:gridCol>
                <a:gridCol w="629049">
                  <a:extLst>
                    <a:ext uri="{9D8B030D-6E8A-4147-A177-3AD203B41FA5}">
                      <a16:colId xmlns="" xmlns:a16="http://schemas.microsoft.com/office/drawing/2014/main" val="1663286690"/>
                    </a:ext>
                  </a:extLst>
                </a:gridCol>
              </a:tblGrid>
              <a:tr h="157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85968427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8610839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13.844.984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13.994.015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6.583.040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9582659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9.739.467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9.739.467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5.024.887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3576722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2.101.557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2.101.557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779.575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9955721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507.656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5669003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507.656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6454033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946.928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946.928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317.286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10764932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709.384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709.384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190.370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50790930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346.648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346.648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120.891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8654115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33.777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33.777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0869329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4909952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2809039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122.195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122.195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44.603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2142537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177.176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177.176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74.743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250111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057059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3191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1915</TotalTime>
  <Words>1558</Words>
  <Application>Microsoft Office PowerPoint</Application>
  <PresentationFormat>Presentación en pantalla (4:3)</PresentationFormat>
  <Paragraphs>832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1_Tema de Office</vt:lpstr>
      <vt:lpstr>Tema de Office</vt:lpstr>
      <vt:lpstr>Imagen de mapa de bits</vt:lpstr>
      <vt:lpstr>EJECUCIÓN ACUMULADA DE GASTOS PRESUPUESTARIOS JUNIO 2018 PARTIDA 25: MINISTERIO DE MEDIO AMBIENTE</vt:lpstr>
      <vt:lpstr>EJECUCIÓN PRESUPUESTARIA DE GASTOS ACUMULADA A JUNIO DE 2018  PARTIDA 25 MINISTERIO DEL MEDIO AMBIENTE</vt:lpstr>
      <vt:lpstr>EJECUCIÓN PRESUPUESTARIA DE GASTOS ACUMULADA A JUNIO DE 2018  PARTIDA 25 MINISTERIO DEL MEDIO AMBIENTE</vt:lpstr>
      <vt:lpstr>EJECUCIÓN ACUMULADA DE GASTOS A JUNIO 2018  PARTIDA 25 MINISTERIO DE MEDIO AMBIENTE</vt:lpstr>
      <vt:lpstr>COMPORTAMIENTO DE LA EJECUCIÓN ACUMULADA DE GASTOS A JUNIO 2018  PARTIDA 25 MINISTERIO DE MEDIO AMBIENTE</vt:lpstr>
      <vt:lpstr>EJECUCIÓN ACUMULADA DE GASTOS A JUNIO 2018  PARTIDA 25 MINISTERIO DEL MEDIO AMBIENTE</vt:lpstr>
      <vt:lpstr>EJECUCIÓN ACUMULADA DE GASTOS A JUNIO 2018  PARTIDA 25 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167</cp:revision>
  <cp:lastPrinted>2016-07-14T20:27:16Z</cp:lastPrinted>
  <dcterms:created xsi:type="dcterms:W3CDTF">2016-06-23T13:38:47Z</dcterms:created>
  <dcterms:modified xsi:type="dcterms:W3CDTF">2018-09-13T12:49:15Z</dcterms:modified>
</cp:coreProperties>
</file>