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0"/>
  </p:notesMasterIdLst>
  <p:sldIdLst>
    <p:sldId id="257" r:id="rId8"/>
    <p:sldId id="258" r:id="rId9"/>
    <p:sldId id="26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0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5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7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8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4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5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6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24: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ENERGÍA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agosto 2018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109705"/>
              </p:ext>
            </p:extLst>
          </p:nvPr>
        </p:nvGraphicFramePr>
        <p:xfrm>
          <a:off x="395536" y="1916038"/>
          <a:ext cx="8210335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Hoja de cálculo" r:id="rId4" imgW="7858057" imgH="2305140" progId="Excel.Sheet.8">
                  <p:embed/>
                </p:oleObj>
              </mc:Choice>
              <mc:Fallback>
                <p:oleObj name="Hoja de cálculo" r:id="rId4" imgW="7858057" imgH="2305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916038"/>
                        <a:ext cx="8210335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44522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437395"/>
              </p:ext>
            </p:extLst>
          </p:nvPr>
        </p:nvGraphicFramePr>
        <p:xfrm>
          <a:off x="383176" y="1734666"/>
          <a:ext cx="8210799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Hoja de cálculo" r:id="rId4" imgW="7858057" imgH="3638460" progId="Excel.Sheet.8">
                  <p:embed/>
                </p:oleObj>
              </mc:Choice>
              <mc:Fallback>
                <p:oleObj name="Hoja de cálculo" r:id="rId4" imgW="7858057" imgH="36384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34666"/>
                        <a:ext cx="8210799" cy="363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701777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603384"/>
              </p:ext>
            </p:extLst>
          </p:nvPr>
        </p:nvGraphicFramePr>
        <p:xfrm>
          <a:off x="383176" y="1988840"/>
          <a:ext cx="8210799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Hoja de cálculo" r:id="rId4" imgW="7858057" imgH="2609760" progId="Excel.Sheet.8">
                  <p:embed/>
                </p:oleObj>
              </mc:Choice>
              <mc:Fallback>
                <p:oleObj name="Hoja de cálculo" r:id="rId4" imgW="7858057" imgH="26097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988840"/>
                        <a:ext cx="8210799" cy="260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junio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$78.517 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56%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la </a:t>
            </a:r>
            <a:r>
              <a:rPr lang="es-CL" sz="14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400" dirty="0" smtClean="0">
                <a:solidFill>
                  <a:prstClr val="black"/>
                </a:solidFill>
              </a:rPr>
              <a:t>se observó que </a:t>
            </a:r>
            <a:r>
              <a:rPr lang="es-CL" sz="14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400" dirty="0" smtClean="0">
                <a:solidFill>
                  <a:prstClr val="black"/>
                </a:solidFill>
              </a:rPr>
              <a:t>Sustentable”, presentó un 90% de gasto, con $853  millones. La transferencia a la Empresa Nacional de Petróleo ejecutó un 34% sus recursos con desembolsos por $19.834 millones</a:t>
            </a:r>
            <a:r>
              <a:rPr lang="es-CL" sz="1400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El Programa Apoyo al Desarrollo de Energías Renovables No Convencionales, con recursos aprobados por $5.088 millones, ejecutó a Junio, un 60% de sus recursos</a:t>
            </a:r>
            <a:r>
              <a:rPr lang="es-CL" sz="1400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Aplicación Programa Energización Rural y Social, con recursos aprobados por $872 millones, </a:t>
            </a:r>
            <a:r>
              <a:rPr lang="es-CL" sz="1400" dirty="0" smtClean="0">
                <a:solidFill>
                  <a:prstClr val="black"/>
                </a:solidFill>
              </a:rPr>
              <a:t>presentó un avance presupuestario de un 2</a:t>
            </a:r>
            <a:r>
              <a:rPr lang="es-CL" sz="1400" dirty="0" smtClean="0">
                <a:solidFill>
                  <a:prstClr val="black"/>
                </a:solidFill>
              </a:rPr>
              <a:t>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corriente para la </a:t>
            </a:r>
            <a:r>
              <a:rPr lang="es-CL" sz="1400" dirty="0">
                <a:solidFill>
                  <a:prstClr val="black"/>
                </a:solidFill>
              </a:rPr>
              <a:t>Aplicación Plan de Acción de Eficiencia </a:t>
            </a:r>
            <a:r>
              <a:rPr lang="es-CL" sz="1400" dirty="0" smtClean="0">
                <a:solidFill>
                  <a:prstClr val="black"/>
                </a:solidFill>
              </a:rPr>
              <a:t>Energética, con recursos aprobados por $10.098 millones, ejecutó un 81% sus recursos, con un gasto total de $7.282 millones. En esta asignación se observa una disminución del presupuesto vigente por $1.127 millones</a:t>
            </a:r>
            <a:r>
              <a:rPr lang="es-CL" sz="1400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Las Iniciativas de Inversión de la Comisión Chilena de Energía Nuclear, con recursos disponibles por $964 millones, presentaron ejecución presupuestaria a Junio de 2018, de un 3%.</a:t>
            </a: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81" y="2340188"/>
            <a:ext cx="4094003" cy="2234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40187"/>
            <a:ext cx="4073403" cy="2234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43995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847181"/>
              </p:ext>
            </p:extLst>
          </p:nvPr>
        </p:nvGraphicFramePr>
        <p:xfrm>
          <a:off x="395536" y="1728589"/>
          <a:ext cx="8208912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Hoja de cálculo" r:id="rId4" imgW="7410585" imgH="2276565" progId="Excel.Sheet.8">
                  <p:embed/>
                </p:oleObj>
              </mc:Choice>
              <mc:Fallback>
                <p:oleObj name="Hoja de cálculo" r:id="rId4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728589"/>
                        <a:ext cx="8208912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639939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642033"/>
              </p:ext>
            </p:extLst>
          </p:nvPr>
        </p:nvGraphicFramePr>
        <p:xfrm>
          <a:off x="467544" y="1844824"/>
          <a:ext cx="8208912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Hoja de cálculo" r:id="rId5" imgW="9029700" imgH="1685925" progId="Excel.Sheet.8">
                  <p:embed/>
                </p:oleObj>
              </mc:Choice>
              <mc:Fallback>
                <p:oleObj name="Hoja de cálculo" r:id="rId5" imgW="9029700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208912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84155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209553"/>
              </p:ext>
            </p:extLst>
          </p:nvPr>
        </p:nvGraphicFramePr>
        <p:xfrm>
          <a:off x="383177" y="1606649"/>
          <a:ext cx="8210798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Hoja de cálculo" r:id="rId4" imgW="7762943" imgH="3838485" progId="Excel.Sheet.8">
                  <p:embed/>
                </p:oleObj>
              </mc:Choice>
              <mc:Fallback>
                <p:oleObj name="Hoja de cálculo" r:id="rId4" imgW="7762943" imgH="38384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7" y="1606649"/>
                        <a:ext cx="8210798" cy="3838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085184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484190"/>
              </p:ext>
            </p:extLst>
          </p:nvPr>
        </p:nvGraphicFramePr>
        <p:xfrm>
          <a:off x="383176" y="1974701"/>
          <a:ext cx="8149264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Hoja de cálculo" r:id="rId4" imgW="7562985" imgH="3038385" progId="Excel.Sheet.8">
                  <p:embed/>
                </p:oleObj>
              </mc:Choice>
              <mc:Fallback>
                <p:oleObj name="Hoja de cálculo" r:id="rId4" imgW="7562985" imgH="30383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974701"/>
                        <a:ext cx="8149264" cy="303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432027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19857"/>
              </p:ext>
            </p:extLst>
          </p:nvPr>
        </p:nvGraphicFramePr>
        <p:xfrm>
          <a:off x="383176" y="1700808"/>
          <a:ext cx="8210799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Hoja de cálculo" r:id="rId4" imgW="8020185" imgH="2619465" progId="Excel.Sheet.8">
                  <p:embed/>
                </p:oleObj>
              </mc:Choice>
              <mc:Fallback>
                <p:oleObj name="Hoja de cálculo" r:id="rId4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10799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85184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437887"/>
              </p:ext>
            </p:extLst>
          </p:nvPr>
        </p:nvGraphicFramePr>
        <p:xfrm>
          <a:off x="395536" y="1628800"/>
          <a:ext cx="8198439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198439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511</Words>
  <Application>Microsoft Office PowerPoint</Application>
  <PresentationFormat>Presentación en pantalla (4:3)</PresentationFormat>
  <Paragraphs>57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</vt:lpstr>
      <vt:lpstr>EJECUCIÓN ACUMULADA DE GASTOS PRESUPUESTARIOS AL MES DE JUNIO DE 2018 PARTIDA 24: MINISTERIO DE ENERGÍA</vt:lpstr>
      <vt:lpstr>EJECUCIÓN ACUMULADA DE GASTOS A JUNIO DE 2018  PARTIDA 24 MINISTERIO DE ENERGÍA</vt:lpstr>
      <vt:lpstr>Presentación de PowerPoint</vt:lpstr>
      <vt:lpstr>EJECUCIÓN ACUMULADA DE GASTOS A JUNIO DE 2018  PARTIDA 24 MINISTERIO DE ENERGÍA</vt:lpstr>
      <vt:lpstr>EJECUCIÓN ACUMULADA DE GASTOS A JUNIO DE 2018  PARTIDA 24 RESUMEN POR CAPÍTULOS</vt:lpstr>
      <vt:lpstr>EJECUCIÓN ACUMULADA DE GASTOS A JUNIO DE 2018  PARTIDA 24. CAPÍTULO 01. PROGRAMA 01:  SUBSECRETARÍA DE ENERGÍA</vt:lpstr>
      <vt:lpstr>EJECUCIÓN ACUMULADA DE GASTOS A JUNIO DE 2018  PARTIDA 24. CAPÍTULO 01. PROGRAMA 03:  APOYO AL DESARROLLO DE ENERGÍAS RENOVABLES NO CONVENCIONALES</vt:lpstr>
      <vt:lpstr>EJECUCIÓN ACUMULADA DE GASTOS A JUNIO DE 2018  PARTIDA 24. CAPÍTULO 01. PROGRAMA 04:  PROGRAMA ENERGIZACIÓN RURAL Y SOCIAL</vt:lpstr>
      <vt:lpstr>EJECUCIÓN ACUMULADA DE GASTOS A JUNIO DE 2018  PARTIDA 24. CAPÍTULO 01. PROGRAMA 05:  PLAN DE ACCIÓN DE EFICIENCIA ENERGÉTICA</vt:lpstr>
      <vt:lpstr>EJECUCIÓN ACUMULADA DE GASTOS A JUNIO DE 2018  PARTIDA 24. CAPÍTULO 02. PROGRAMA 01:  COMISIÓN NACIONAL DE ENERGÍA</vt:lpstr>
      <vt:lpstr>EJECUCIÓN ACUMULADA DE GASTOS A JUNIO DE 2018  PARTIDA 24. CAPÍTULO 03. PROGRAMA 01:  COMISIÓN CHILENA DE ENERGÍA NUCLEAR</vt:lpstr>
      <vt:lpstr>EJECUCIÓN ACUMULADA DE GASTOS A JUNIO DE 2018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RCATALAN</cp:lastModifiedBy>
  <cp:revision>36</cp:revision>
  <cp:lastPrinted>2016-08-01T15:51:15Z</cp:lastPrinted>
  <dcterms:created xsi:type="dcterms:W3CDTF">2016-08-01T15:22:37Z</dcterms:created>
  <dcterms:modified xsi:type="dcterms:W3CDTF">2018-08-27T19:39:05Z</dcterms:modified>
</cp:coreProperties>
</file>