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7"/>
  </p:notesMasterIdLst>
  <p:handoutMasterIdLst>
    <p:handoutMasterId r:id="rId8"/>
  </p:handoutMasterIdLst>
  <p:sldIdLst>
    <p:sldId id="256" r:id="rId3"/>
    <p:sldId id="298" r:id="rId4"/>
    <p:sldId id="300" r:id="rId5"/>
    <p:sldId id="299" r:id="rId6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8" d="100"/>
          <a:sy n="68" d="100"/>
        </p:scale>
        <p:origin x="-1950" y="-4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28-08-2018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28-08-2018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28-08-2018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28-08-2018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28-08-2018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28-08-2018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28-08-2018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28-08-2018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28-08-2018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28-08-2018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28-08-2018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28-08-2018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28-08-2018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28-08-2018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28-08-2018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28-08-2018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28-08-2018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28-08-2018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28-08-2018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28-08-2018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28-08-2018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28-08-2018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28-08-2018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28-08-2018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28-08-2018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08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28-08-2018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32" name="Picture 184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2679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1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 smtClean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JUNIO</a:t>
            </a:r>
            <a:r>
              <a:rPr lang="es-CL" sz="2000" b="1" dirty="0" smtClean="0">
                <a:latin typeface="+mn-lt"/>
              </a:rPr>
              <a:t> </a:t>
            </a:r>
            <a:r>
              <a:rPr lang="es-CL" sz="2000" b="1" dirty="0" smtClean="0">
                <a:latin typeface="+mn-lt"/>
              </a:rPr>
              <a:t>DE </a:t>
            </a:r>
            <a:r>
              <a:rPr lang="es-CL" sz="2000" b="1" dirty="0">
                <a:latin typeface="+mn-lt"/>
              </a:rPr>
              <a:t>2018</a:t>
            </a:r>
            <a:br>
              <a:rPr lang="es-CL" sz="2000" b="1" dirty="0">
                <a:latin typeface="+mn-lt"/>
              </a:rPr>
            </a:br>
            <a:r>
              <a:rPr lang="es-CL" sz="2000" b="1" dirty="0" smtClean="0">
                <a:latin typeface="+mn-lt"/>
              </a:rPr>
              <a:t>PARTIDA </a:t>
            </a:r>
            <a:r>
              <a:rPr lang="es-CL" sz="2000" b="1" dirty="0" smtClean="0">
                <a:latin typeface="+mn-lt"/>
              </a:rPr>
              <a:t>23:</a:t>
            </a:r>
            <a:r>
              <a:rPr lang="es-CL" sz="2000" b="1" dirty="0">
                <a:latin typeface="+mn-lt"/>
              </a:rPr>
              <a:t/>
            </a:r>
            <a:br>
              <a:rPr lang="es-CL" sz="2000" b="1" dirty="0">
                <a:latin typeface="+mn-lt"/>
              </a:rPr>
            </a:br>
            <a:r>
              <a:rPr lang="es-CL" sz="2000" b="1" dirty="0" smtClean="0">
                <a:latin typeface="+mn-lt"/>
              </a:rPr>
              <a:t>MINISTERIO PÚBLICO</a:t>
            </a:r>
            <a:endParaRPr lang="es-CL" sz="20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 smtClean="0"/>
              <a:t>Valparaíso , agosto de 2018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21" name="Picture 15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199" y="545351"/>
            <a:ext cx="4805395" cy="939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Junio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b="1" dirty="0" smtClean="0">
              <a:latin typeface="+mn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>
                <a:latin typeface="+mn-lt"/>
              </a:rPr>
              <a:t>Para </a:t>
            </a:r>
            <a:r>
              <a:rPr lang="es-CL" sz="1600" dirty="0" smtClean="0">
                <a:latin typeface="+mn-lt"/>
              </a:rPr>
              <a:t>Junio de 2018, </a:t>
            </a:r>
            <a:r>
              <a:rPr lang="es-CL" sz="1600" dirty="0">
                <a:latin typeface="+mn-lt"/>
              </a:rPr>
              <a:t>el Ministerio Público presentó recursos </a:t>
            </a:r>
            <a:r>
              <a:rPr lang="es-CL" sz="1600" dirty="0" smtClean="0">
                <a:latin typeface="+mn-lt"/>
              </a:rPr>
              <a:t>vigentes por $193.289 </a:t>
            </a:r>
            <a:r>
              <a:rPr lang="es-CL" sz="1600" dirty="0">
                <a:latin typeface="+mn-lt"/>
              </a:rPr>
              <a:t>millones. Entre sus prioridades, </a:t>
            </a:r>
            <a:r>
              <a:rPr lang="es-CL" sz="1600" dirty="0" smtClean="0">
                <a:latin typeface="+mn-lt"/>
              </a:rPr>
              <a:t>se </a:t>
            </a:r>
            <a:r>
              <a:rPr lang="es-CL" sz="1600" dirty="0">
                <a:latin typeface="+mn-lt"/>
              </a:rPr>
              <a:t>da cuenta </a:t>
            </a:r>
            <a:r>
              <a:rPr lang="es-CL" sz="1600" dirty="0" smtClean="0">
                <a:latin typeface="+mn-lt"/>
              </a:rPr>
              <a:t>los </a:t>
            </a:r>
            <a:r>
              <a:rPr lang="es-CL" sz="1600" dirty="0">
                <a:latin typeface="+mn-lt"/>
              </a:rPr>
              <a:t>recursos n esta línea se da cuenta de los recursos necesarios para el funcionamiento </a:t>
            </a:r>
            <a:r>
              <a:rPr lang="es-CL" sz="1600" dirty="0" smtClean="0">
                <a:latin typeface="+mn-lt"/>
              </a:rPr>
              <a:t>del Ministerio </a:t>
            </a:r>
            <a:r>
              <a:rPr lang="es-CL" sz="1600" dirty="0">
                <a:latin typeface="+mn-lt"/>
              </a:rPr>
              <a:t>Público: La Fiscalía Nacional, 18 Fiscalías Regionales, 132 Fiscalías Locales </a:t>
            </a:r>
            <a:r>
              <a:rPr lang="es-CL" sz="1600" dirty="0" smtClean="0">
                <a:latin typeface="+mn-lt"/>
              </a:rPr>
              <a:t>y 11 </a:t>
            </a:r>
            <a:r>
              <a:rPr lang="es-CL" sz="1600" dirty="0">
                <a:latin typeface="+mn-lt"/>
              </a:rPr>
              <a:t>Oficinas de Atención de Público (en total son 161 dependencias a lo largo del país</a:t>
            </a:r>
            <a:r>
              <a:rPr lang="es-CL" sz="1600" dirty="0" smtClean="0">
                <a:latin typeface="+mn-lt"/>
              </a:rPr>
              <a:t>). Además</a:t>
            </a:r>
            <a:r>
              <a:rPr lang="es-CL" sz="1600" dirty="0">
                <a:latin typeface="+mn-lt"/>
              </a:rPr>
              <a:t>, se financia una dotación de 3.787 personas (666 fiscales y </a:t>
            </a:r>
            <a:r>
              <a:rPr lang="es-CL" sz="1600" dirty="0" smtClean="0">
                <a:latin typeface="+mn-lt"/>
              </a:rPr>
              <a:t>3.121 funcionarios</a:t>
            </a:r>
            <a:r>
              <a:rPr lang="es-CL" sz="1600" dirty="0">
                <a:latin typeface="+mn-lt"/>
              </a:rPr>
              <a:t>).La </a:t>
            </a:r>
            <a:r>
              <a:rPr lang="es-CL" sz="1600" dirty="0" smtClean="0">
                <a:latin typeface="+mn-lt"/>
              </a:rPr>
              <a:t>ejecución a Junio evidenció un 47%.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ES" sz="1600" dirty="0"/>
              <a:t>Las </a:t>
            </a:r>
            <a:r>
              <a:rPr lang="es-ES" sz="1600" b="1" dirty="0" smtClean="0"/>
              <a:t>Iniciativas </a:t>
            </a:r>
            <a:r>
              <a:rPr lang="es-ES" sz="1600" b="1" dirty="0"/>
              <a:t>de </a:t>
            </a:r>
            <a:r>
              <a:rPr lang="es-ES" sz="1600" b="1" dirty="0" smtClean="0"/>
              <a:t>inversión</a:t>
            </a:r>
            <a:r>
              <a:rPr lang="es-ES" sz="1600" dirty="0" smtClean="0"/>
              <a:t>, con </a:t>
            </a:r>
            <a:r>
              <a:rPr lang="es-CL" sz="1600" dirty="0" smtClean="0"/>
              <a:t>32 proyectos </a:t>
            </a:r>
            <a:r>
              <a:rPr lang="es-CL" sz="1600" dirty="0"/>
              <a:t>de arrastre del servicio (18 en etapa de ejecución y </a:t>
            </a:r>
            <a:r>
              <a:rPr lang="es-CL" sz="1600" dirty="0" smtClean="0"/>
              <a:t>14 en etapa </a:t>
            </a:r>
            <a:r>
              <a:rPr lang="es-CL" sz="1600" dirty="0"/>
              <a:t>de diseño</a:t>
            </a:r>
            <a:r>
              <a:rPr lang="es-CL" sz="1600" dirty="0" smtClean="0"/>
              <a:t>),</a:t>
            </a:r>
            <a:r>
              <a:rPr lang="es-ES" sz="1600" b="1" dirty="0" smtClean="0"/>
              <a:t> </a:t>
            </a:r>
            <a:r>
              <a:rPr lang="es-ES" sz="1600" dirty="0" smtClean="0"/>
              <a:t>ejecutaron un 12% sus recursos.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/>
              <a:t>En </a:t>
            </a:r>
            <a:r>
              <a:rPr lang="es-CL" sz="1600" b="1" dirty="0"/>
              <a:t>becas de postgrado</a:t>
            </a:r>
            <a:r>
              <a:rPr lang="es-CL" sz="1600" dirty="0"/>
              <a:t>, </a:t>
            </a:r>
            <a:r>
              <a:rPr lang="es-CL" sz="1600" dirty="0" smtClean="0"/>
              <a:t>que contiene recursos </a:t>
            </a:r>
            <a:r>
              <a:rPr lang="es-CL" sz="1600" dirty="0"/>
              <a:t>para financiar estudios de postgrado para fiscales </a:t>
            </a:r>
            <a:r>
              <a:rPr lang="es-CL" sz="1600" dirty="0" smtClean="0"/>
              <a:t>y funcionarios </a:t>
            </a:r>
            <a:r>
              <a:rPr lang="es-CL" sz="1600" dirty="0"/>
              <a:t>del Ministerio Público, sobre todo en materias de persecución penal </a:t>
            </a:r>
            <a:r>
              <a:rPr lang="es-CL" sz="1600" dirty="0" smtClean="0"/>
              <a:t>y economía </a:t>
            </a:r>
            <a:r>
              <a:rPr lang="es-CL" sz="1600" dirty="0"/>
              <a:t>de la justicia. Se considera el financiamiento de becas para 71 </a:t>
            </a:r>
            <a:r>
              <a:rPr lang="es-CL" sz="1600" dirty="0" smtClean="0"/>
              <a:t>beneficiarios en 2018;</a:t>
            </a:r>
            <a:r>
              <a:rPr lang="es-ES" sz="1600" dirty="0" smtClean="0"/>
              <a:t> se observó un 11% de gasto.</a:t>
            </a:r>
            <a:endParaRPr lang="es-ES" sz="1600" dirty="0"/>
          </a:p>
          <a:p>
            <a:pPr marL="342900" indent="-342900" algn="just">
              <a:buFont typeface="+mj-lt"/>
              <a:buAutoNum type="arabicPeriod"/>
            </a:pPr>
            <a:endParaRPr lang="es-CL" sz="16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8" y="579457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Junio de 2018 </a:t>
            </a:r>
            <a:br>
              <a:rPr lang="es-CL" sz="1600" b="1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777" y="2204864"/>
            <a:ext cx="4093959" cy="2520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2204864"/>
            <a:ext cx="4093959" cy="2520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35330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651465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Junio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3844029"/>
              </p:ext>
            </p:extLst>
          </p:nvPr>
        </p:nvGraphicFramePr>
        <p:xfrm>
          <a:off x="468313" y="1700213"/>
          <a:ext cx="8139112" cy="3952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" name="Hoja de cálculo" r:id="rId3" imgW="7515157" imgH="3952785" progId="Excel.Sheet.8">
                  <p:embed/>
                </p:oleObj>
              </mc:Choice>
              <mc:Fallback>
                <p:oleObj name="Hoja de cálculo" r:id="rId3" imgW="7515157" imgH="3952785" progId="Excel.Sheet.8">
                  <p:embed/>
                  <p:pic>
                    <p:nvPicPr>
                      <p:cNvPr id="0" name="2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1700213"/>
                        <a:ext cx="8139112" cy="3952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1 Título"/>
          <p:cNvSpPr txBox="1">
            <a:spLocks/>
          </p:cNvSpPr>
          <p:nvPr/>
        </p:nvSpPr>
        <p:spPr>
          <a:xfrm>
            <a:off x="378499" y="13058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2018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0231" y="5877272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3736381509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2880</TotalTime>
  <Words>250</Words>
  <Application>Microsoft Office PowerPoint</Application>
  <PresentationFormat>Presentación en pantalla (4:3)</PresentationFormat>
  <Paragraphs>15</Paragraphs>
  <Slides>4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1_Tema de Office</vt:lpstr>
      <vt:lpstr>Tema de Office</vt:lpstr>
      <vt:lpstr>Imagen de mapa de bits</vt:lpstr>
      <vt:lpstr>Hoja de cálculo</vt:lpstr>
      <vt:lpstr>EJECUCIÓN PRESUPUESTARIA DE GASTOS ACUMULADA AL MES DE JUNIO DE 2018 PARTIDA 23: MINISTERIO PÚBLICO</vt:lpstr>
      <vt:lpstr>Ejecución Presupuestaria de Gastos Acumulada al Mes de Junio de 2018  Ministerio Público</vt:lpstr>
      <vt:lpstr>Presentación de PowerPoint</vt:lpstr>
      <vt:lpstr>Ejecución Presupuestaria de Gastos Acumulada al Mes de Junio de 2018  Ministerio Público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EDIAZ</cp:lastModifiedBy>
  <cp:revision>182</cp:revision>
  <cp:lastPrinted>2016-10-11T11:56:42Z</cp:lastPrinted>
  <dcterms:created xsi:type="dcterms:W3CDTF">2016-06-23T13:38:47Z</dcterms:created>
  <dcterms:modified xsi:type="dcterms:W3CDTF">2018-08-28T18:25:43Z</dcterms:modified>
</cp:coreProperties>
</file>