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  <p:sldMasterId id="2147483672" r:id="rId3"/>
  </p:sldMasterIdLst>
  <p:notesMasterIdLst>
    <p:notesMasterId r:id="rId15"/>
  </p:notesMasterIdLst>
  <p:handoutMasterIdLst>
    <p:handoutMasterId r:id="rId16"/>
  </p:handoutMasterIdLst>
  <p:sldIdLst>
    <p:sldId id="256" r:id="rId4"/>
    <p:sldId id="298" r:id="rId5"/>
    <p:sldId id="300" r:id="rId6"/>
    <p:sldId id="299" r:id="rId7"/>
    <p:sldId id="301" r:id="rId8"/>
    <p:sldId id="264" r:id="rId9"/>
    <p:sldId id="263" r:id="rId10"/>
    <p:sldId id="265" r:id="rId11"/>
    <p:sldId id="267" r:id="rId12"/>
    <p:sldId id="268" r:id="rId13"/>
    <p:sldId id="271" r:id="rId14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'Resumen Partida'!$C$23:$C$26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'Resumen Partida'!$D$23:$D$26</c:f>
              <c:numCache>
                <c:formatCode>0.0%</c:formatCode>
                <c:ptCount val="4"/>
                <c:pt idx="0">
                  <c:v>0.73477560477486148</c:v>
                </c:pt>
                <c:pt idx="1">
                  <c:v>0.19816801968511108</c:v>
                </c:pt>
                <c:pt idx="2">
                  <c:v>5.4217413426698169E-2</c:v>
                </c:pt>
                <c:pt idx="3">
                  <c:v>1.2764784544273581E-2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2.7777777777777779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5.0925337632079971E-17"/>
                  <c:y val="-3.2407407407407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Capítulo'!$D$11:$D$14</c:f>
              <c:strCache>
                <c:ptCount val="4"/>
                <c:pt idx="0">
                  <c:v>SECRETARÍA GRAL DE LA PRESIDENCIA</c:v>
                </c:pt>
                <c:pt idx="1">
                  <c:v>GOBIERNO DIGITAL</c:v>
                </c:pt>
                <c:pt idx="2">
                  <c:v>CONSEJO AUDITORÍA INTERNA</c:v>
                </c:pt>
                <c:pt idx="3">
                  <c:v>CONSEJO NACIONAL DE LA INFANCIA</c:v>
                </c:pt>
              </c:strCache>
            </c:strRef>
          </c:cat>
          <c:val>
            <c:numRef>
              <c:f>'Resumen Capítulo'!$E$11:$E$14</c:f>
              <c:numCache>
                <c:formatCode>0.0%</c:formatCode>
                <c:ptCount val="4"/>
                <c:pt idx="0">
                  <c:v>0.65665068739839139</c:v>
                </c:pt>
                <c:pt idx="1">
                  <c:v>0.16031160748226936</c:v>
                </c:pt>
                <c:pt idx="2">
                  <c:v>0.10085652324886589</c:v>
                </c:pt>
                <c:pt idx="3">
                  <c:v>8.2181181870473338E-2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218432"/>
        <c:axId val="129219968"/>
      </c:barChart>
      <c:catAx>
        <c:axId val="129218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9219968"/>
        <c:crosses val="autoZero"/>
        <c:auto val="1"/>
        <c:lblAlgn val="ctr"/>
        <c:lblOffset val="100"/>
        <c:noMultiLvlLbl val="0"/>
      </c:catAx>
      <c:valAx>
        <c:axId val="12921996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29218432"/>
        <c:crosses val="autoZero"/>
        <c:crossBetween val="between"/>
      </c:valAx>
    </c:plotArea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8.3923665791776028E-2"/>
          <c:y val="1.3888888888888888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EE-4377-B923-7C63FDC4D8CF}"/>
                </c:ext>
              </c:extLst>
            </c:dLbl>
            <c:dLbl>
              <c:idx val="1"/>
              <c:layout>
                <c:manualLayout>
                  <c:x val="-8.333333333333307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EE-4377-B923-7C63FDC4D8CF}"/>
                </c:ext>
              </c:extLst>
            </c:dLbl>
            <c:dLbl>
              <c:idx val="2"/>
              <c:layout>
                <c:manualLayout>
                  <c:x val="-2.2222222222222223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7EE-4377-B923-7C63FDC4D8CF}"/>
                </c:ext>
              </c:extLst>
            </c:dLbl>
            <c:dLbl>
              <c:idx val="3"/>
              <c:layout>
                <c:manualLayout>
                  <c:x val="-8.3333333333333332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EE-4377-B923-7C63FDC4D8CF}"/>
                </c:ext>
              </c:extLst>
            </c:dLbl>
            <c:dLbl>
              <c:idx val="4"/>
              <c:layout>
                <c:manualLayout>
                  <c:x val="-1.3888888888888838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7EE-4377-B923-7C63FDC4D8CF}"/>
                </c:ext>
              </c:extLst>
            </c:dLbl>
            <c:dLbl>
              <c:idx val="5"/>
              <c:layout>
                <c:manualLayout>
                  <c:x val="-1.6666666666666666E-2"/>
                  <c:y val="1.85185185185185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7EE-4377-B923-7C63FDC4D8CF}"/>
                </c:ext>
              </c:extLst>
            </c:dLbl>
            <c:dLbl>
              <c:idx val="6"/>
              <c:layout>
                <c:manualLayout>
                  <c:x val="2.7777777777777776E-2"/>
                  <c:y val="4.62962962962964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7EE-4377-B923-7C63FDC4D8CF}"/>
                </c:ext>
              </c:extLst>
            </c:dLbl>
            <c:dLbl>
              <c:idx val="9"/>
              <c:layout>
                <c:manualLayout>
                  <c:x val="-8.3335520559930012E-3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7EE-4377-B923-7C63FDC4D8CF}"/>
                </c:ext>
              </c:extLst>
            </c:dLbl>
            <c:dLbl>
              <c:idx val="11"/>
              <c:layout>
                <c:manualLayout>
                  <c:x val="-2.5000000000000001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06-423C-BDF0-724B8B637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Partida'!$X$17:$AC$17</c:f>
              <c:strCache>
                <c:ptCount val="6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Partida'!$X$18:$AC$18</c:f>
              <c:numCache>
                <c:formatCode>0.0%</c:formatCode>
                <c:ptCount val="6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7EE-4377-B923-7C63FDC4D8CF}"/>
            </c:ext>
          </c:extLst>
        </c:ser>
        <c:ser>
          <c:idx val="1"/>
          <c:order val="1"/>
          <c:tx>
            <c:strRef>
              <c:f>'Resumen Partida'!$W$19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111111111111111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7EE-4377-B923-7C63FDC4D8CF}"/>
                </c:ext>
              </c:extLst>
            </c:dLbl>
            <c:dLbl>
              <c:idx val="1"/>
              <c:layout>
                <c:manualLayout>
                  <c:x val="2.2222222222222247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7EE-4377-B923-7C63FDC4D8CF}"/>
                </c:ext>
              </c:extLst>
            </c:dLbl>
            <c:dLbl>
              <c:idx val="2"/>
              <c:layout>
                <c:manualLayout>
                  <c:x val="4.4444444444444446E-2"/>
                  <c:y val="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333333333333333E-2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7EE-4377-B923-7C63FDC4D8CF}"/>
                </c:ext>
              </c:extLst>
            </c:dLbl>
            <c:dLbl>
              <c:idx val="4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7EE-4377-B923-7C63FDC4D8CF}"/>
                </c:ext>
              </c:extLst>
            </c:dLbl>
            <c:dLbl>
              <c:idx val="5"/>
              <c:layout>
                <c:manualLayout>
                  <c:x val="1.6666666666666666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7EE-4377-B923-7C63FDC4D8CF}"/>
                </c:ext>
              </c:extLst>
            </c:dLbl>
            <c:dLbl>
              <c:idx val="6"/>
              <c:layout>
                <c:manualLayout>
                  <c:x val="1.1111111111111112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7EE-4377-B923-7C63FDC4D8CF}"/>
                </c:ext>
              </c:extLst>
            </c:dLbl>
            <c:dLbl>
              <c:idx val="7"/>
              <c:layout>
                <c:manualLayout>
                  <c:x val="1.3888888888888888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7EE-4377-B923-7C63FDC4D8CF}"/>
                </c:ext>
              </c:extLst>
            </c:dLbl>
            <c:dLbl>
              <c:idx val="8"/>
              <c:layout>
                <c:manualLayout>
                  <c:x val="1.3888670166229222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7EE-4377-B923-7C63FDC4D8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Partida'!$X$17:$AC$17</c:f>
              <c:strCache>
                <c:ptCount val="6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Partida'!$X$19:$AC$19</c:f>
              <c:numCache>
                <c:formatCode>0.0%</c:formatCode>
                <c:ptCount val="6"/>
                <c:pt idx="0">
                  <c:v>6.3754886171949771E-2</c:v>
                </c:pt>
                <c:pt idx="1">
                  <c:v>7.1512097259865917E-2</c:v>
                </c:pt>
                <c:pt idx="2">
                  <c:v>9.0379859658977074E-2</c:v>
                </c:pt>
                <c:pt idx="3">
                  <c:v>6.1832365156930358E-2</c:v>
                </c:pt>
                <c:pt idx="4">
                  <c:v>5.6259352983583401E-2</c:v>
                </c:pt>
                <c:pt idx="5">
                  <c:v>7.8897098526025611E-2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E7EE-4377-B923-7C63FDC4D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219584"/>
        <c:axId val="127221120"/>
      </c:barChart>
      <c:catAx>
        <c:axId val="1272195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27221120"/>
        <c:crosses val="autoZero"/>
        <c:auto val="1"/>
        <c:lblAlgn val="ctr"/>
        <c:lblOffset val="100"/>
        <c:noMultiLvlLbl val="0"/>
      </c:catAx>
      <c:valAx>
        <c:axId val="12722112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txPr>
          <a:bodyPr/>
          <a:lstStyle/>
          <a:p>
            <a:pPr>
              <a:defRPr sz="800"/>
            </a:pPr>
            <a:endParaRPr lang="es-CL"/>
          </a:p>
        </c:txPr>
        <c:crossAx val="1272195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1286351706036746"/>
          <c:y val="4.214129483814523E-2"/>
          <c:w val="0.85658092738407698"/>
          <c:h val="0.72112459900845727"/>
        </c:manualLayout>
      </c:layout>
      <c:lineChart>
        <c:grouping val="standard"/>
        <c:varyColors val="0"/>
        <c:ser>
          <c:idx val="0"/>
          <c:order val="0"/>
          <c:tx>
            <c:strRef>
              <c:f>'Resumen Partida'!$AJ$18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85-4F3F-9BA8-BAABB2D5444A}"/>
                </c:ext>
              </c:extLst>
            </c:dLbl>
            <c:dLbl>
              <c:idx val="1"/>
              <c:layout>
                <c:manualLayout>
                  <c:x val="2.0122484689413824E-4"/>
                  <c:y val="9.259259259259343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85-4F3F-9BA8-BAABB2D5444A}"/>
                </c:ext>
              </c:extLst>
            </c:dLbl>
            <c:dLbl>
              <c:idx val="2"/>
              <c:layout>
                <c:manualLayout>
                  <c:x val="-1.368766404199475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85-4F3F-9BA8-BAABB2D5444A}"/>
                </c:ext>
              </c:extLst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85-4F3F-9BA8-BAABB2D5444A}"/>
                </c:ext>
              </c:extLst>
            </c:dLbl>
            <c:dLbl>
              <c:idx val="4"/>
              <c:layout>
                <c:manualLayout>
                  <c:x val="-1.368766404199475E-2"/>
                  <c:y val="5.0925561388159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85-4F3F-9BA8-BAABB2D5444A}"/>
                </c:ext>
              </c:extLst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85-4F3F-9BA8-BAABB2D5444A}"/>
                </c:ext>
              </c:extLst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85-4F3F-9BA8-BAABB2D5444A}"/>
                </c:ext>
              </c:extLst>
            </c:dLbl>
            <c:dLbl>
              <c:idx val="7"/>
              <c:layout>
                <c:manualLayout>
                  <c:x val="-8.9814085739282595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85-4F3F-9BA8-BAABB2D5444A}"/>
                </c:ext>
              </c:extLst>
            </c:dLbl>
            <c:dLbl>
              <c:idx val="8"/>
              <c:layout>
                <c:manualLayout>
                  <c:x val="-7.2754811898512683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85-4F3F-9BA8-BAABB2D5444A}"/>
                </c:ext>
              </c:extLst>
            </c:dLbl>
            <c:dLbl>
              <c:idx val="9"/>
              <c:layout>
                <c:manualLayout>
                  <c:x val="-6.5218066491688542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85-4F3F-9BA8-BAABB2D5444A}"/>
                </c:ext>
              </c:extLst>
            </c:dLbl>
            <c:dLbl>
              <c:idx val="10"/>
              <c:layout>
                <c:manualLayout>
                  <c:x val="-7.7991032370953631E-2"/>
                  <c:y val="-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85-4F3F-9BA8-BAABB2D5444A}"/>
                </c:ext>
              </c:extLst>
            </c:dLbl>
            <c:dLbl>
              <c:idx val="11"/>
              <c:layout>
                <c:manualLayout>
                  <c:x val="-8.9284339457567807E-2"/>
                  <c:y val="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61E-4925-A526-3AB4BA372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Partida'!$AK$17:$AP$17</c:f>
              <c:strCache>
                <c:ptCount val="6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Partida'!$AK$18:$AP$18</c:f>
              <c:numCache>
                <c:formatCode>0.0%</c:formatCode>
                <c:ptCount val="6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FE85-4F3F-9BA8-BAABB2D5444A}"/>
            </c:ext>
          </c:extLst>
        </c:ser>
        <c:ser>
          <c:idx val="1"/>
          <c:order val="1"/>
          <c:tx>
            <c:strRef>
              <c:f>'Resumen Partida'!$AJ$19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85-4F3F-9BA8-BAABB2D5444A}"/>
                </c:ext>
              </c:extLst>
            </c:dLbl>
            <c:dLbl>
              <c:idx val="1"/>
              <c:layout>
                <c:manualLayout>
                  <c:x val="-7.4798993875765524E-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E85-4F3F-9BA8-BAABB2D5444A}"/>
                </c:ext>
              </c:extLst>
            </c:dLbl>
            <c:dLbl>
              <c:idx val="2"/>
              <c:layout>
                <c:manualLayout>
                  <c:x val="-6.0909886264216971E-2"/>
                  <c:y val="-2.77781423155438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E85-4F3F-9BA8-BAABB2D5444A}"/>
                </c:ext>
              </c:extLst>
            </c:dLbl>
            <c:dLbl>
              <c:idx val="3"/>
              <c:layout>
                <c:manualLayout>
                  <c:x val="-7.2020997375328077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85-4F3F-9BA8-BAABB2D5444A}"/>
                </c:ext>
              </c:extLst>
            </c:dLbl>
            <c:dLbl>
              <c:idx val="4"/>
              <c:layout>
                <c:manualLayout>
                  <c:x val="-8.5909886264217028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E85-4F3F-9BA8-BAABB2D5444A}"/>
                </c:ext>
              </c:extLst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E85-4F3F-9BA8-BAABB2D5444A}"/>
                </c:ext>
              </c:extLst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85-4F3F-9BA8-BAABB2D5444A}"/>
                </c:ext>
              </c:extLst>
            </c:dLbl>
            <c:dLbl>
              <c:idx val="7"/>
              <c:layout>
                <c:manualLayout>
                  <c:x val="-3.4258530183727036E-2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E85-4F3F-9BA8-BAABB2D5444A}"/>
                </c:ext>
              </c:extLst>
            </c:dLbl>
            <c:dLbl>
              <c:idx val="8"/>
              <c:layout>
                <c:manualLayout>
                  <c:x val="-2.8310148731408573E-2"/>
                  <c:y val="3.70370370370370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E85-4F3F-9BA8-BAABB2D5444A}"/>
                </c:ext>
              </c:extLst>
            </c:dLbl>
            <c:dLbl>
              <c:idx val="9"/>
              <c:layout>
                <c:manualLayout>
                  <c:x val="-2.9106736657917864E-2"/>
                  <c:y val="3.24074074074074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85-4F3F-9BA8-BAABB2D5444A}"/>
                </c:ext>
              </c:extLst>
            </c:dLbl>
            <c:dLbl>
              <c:idx val="10"/>
              <c:layout>
                <c:manualLayout>
                  <c:x val="-1.1324365704286863E-2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E85-4F3F-9BA8-BAABB2D5444A}"/>
                </c:ext>
              </c:extLst>
            </c:dLbl>
            <c:dLbl>
              <c:idx val="11"/>
              <c:layout>
                <c:manualLayout>
                  <c:x val="-3.9545056867891515E-4"/>
                  <c:y val="4.6296296296296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61E-4925-A526-3AB4BA3729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Partida'!$AK$17:$AP$17</c:f>
              <c:strCache>
                <c:ptCount val="6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Partida'!$AK$19:$AP$19</c:f>
              <c:numCache>
                <c:formatCode>0.0%</c:formatCode>
                <c:ptCount val="6"/>
                <c:pt idx="0">
                  <c:v>6.3754886171949771E-2</c:v>
                </c:pt>
                <c:pt idx="1">
                  <c:v>0.13526698343181567</c:v>
                </c:pt>
                <c:pt idx="2">
                  <c:v>0.22564684309079275</c:v>
                </c:pt>
                <c:pt idx="3">
                  <c:v>0.28747920824772311</c:v>
                </c:pt>
                <c:pt idx="4">
                  <c:v>0.34373856123130653</c:v>
                </c:pt>
                <c:pt idx="5">
                  <c:v>0.42263565975733214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7-FE85-4F3F-9BA8-BAABB2D5444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014720"/>
        <c:axId val="100034432"/>
      </c:lineChart>
      <c:catAx>
        <c:axId val="1000147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034432"/>
        <c:crosses val="autoZero"/>
        <c:auto val="1"/>
        <c:lblAlgn val="ctr"/>
        <c:lblOffset val="100"/>
        <c:noMultiLvlLbl val="0"/>
      </c:catAx>
      <c:valAx>
        <c:axId val="1000344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00147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4104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07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1794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0308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086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604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0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428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952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6961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72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72" name="Picture 22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807" y="24118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244" name="Picture 19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01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7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</a:t>
            </a:r>
            <a:r>
              <a:rPr lang="es-CL" sz="2000" b="1" dirty="0" smtClean="0">
                <a:latin typeface="+mn-lt"/>
              </a:rPr>
              <a:t>ACUMULADA DE </a:t>
            </a:r>
            <a:r>
              <a:rPr lang="es-CL" sz="2000" b="1" dirty="0">
                <a:latin typeface="+mn-lt"/>
              </a:rPr>
              <a:t>GASTOS </a:t>
            </a:r>
            <a:r>
              <a:rPr lang="es-CL" sz="2000" b="1" dirty="0" smtClean="0">
                <a:latin typeface="+mn-lt"/>
              </a:rPr>
              <a:t>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AL MES DE JUNIO DE </a:t>
            </a:r>
            <a:r>
              <a:rPr lang="es-CL" sz="2000" b="1" dirty="0">
                <a:latin typeface="+mn-lt"/>
              </a:rPr>
              <a:t>2018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PARTIDA </a:t>
            </a:r>
            <a:r>
              <a:rPr lang="es-CL" sz="2000" b="1" dirty="0">
                <a:latin typeface="+mn-lt"/>
              </a:rPr>
              <a:t>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julio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61" name="Picture 19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3825" y="4509120"/>
            <a:ext cx="7742591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C8296283-13C0-4151-822D-F29A63DC6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589684"/>
              </p:ext>
            </p:extLst>
          </p:nvPr>
        </p:nvGraphicFramePr>
        <p:xfrm>
          <a:off x="576384" y="2462121"/>
          <a:ext cx="7886701" cy="1933758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="" xmlns:a16="http://schemas.microsoft.com/office/drawing/2014/main" val="3865966842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1775311835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678836676"/>
                    </a:ext>
                  </a:extLst>
                </a:gridCol>
                <a:gridCol w="2186537">
                  <a:extLst>
                    <a:ext uri="{9D8B030D-6E8A-4147-A177-3AD203B41FA5}">
                      <a16:colId xmlns="" xmlns:a16="http://schemas.microsoft.com/office/drawing/2014/main" val="1829623534"/>
                    </a:ext>
                  </a:extLst>
                </a:gridCol>
                <a:gridCol w="796253">
                  <a:extLst>
                    <a:ext uri="{9D8B030D-6E8A-4147-A177-3AD203B41FA5}">
                      <a16:colId xmlns="" xmlns:a16="http://schemas.microsoft.com/office/drawing/2014/main" val="2982991557"/>
                    </a:ext>
                  </a:extLst>
                </a:gridCol>
                <a:gridCol w="808892">
                  <a:extLst>
                    <a:ext uri="{9D8B030D-6E8A-4147-A177-3AD203B41FA5}">
                      <a16:colId xmlns="" xmlns:a16="http://schemas.microsoft.com/office/drawing/2014/main" val="395399124"/>
                    </a:ext>
                  </a:extLst>
                </a:gridCol>
                <a:gridCol w="846809">
                  <a:extLst>
                    <a:ext uri="{9D8B030D-6E8A-4147-A177-3AD203B41FA5}">
                      <a16:colId xmlns="" xmlns:a16="http://schemas.microsoft.com/office/drawing/2014/main" val="2176216605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309326136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2149536615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1041486103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35154959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8738177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590.759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9621364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1.233.334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559.720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383953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134.945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7650459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608492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4.971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8500559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2417969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55607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3669" y="4509120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1050737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06: CONSEJO NACIONAL DE LA INFANCIA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63691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B5B1A3E-7024-4598-8D39-468EC683B7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92883"/>
              </p:ext>
            </p:extLst>
          </p:nvPr>
        </p:nvGraphicFramePr>
        <p:xfrm>
          <a:off x="576385" y="3359211"/>
          <a:ext cx="7886700" cy="1046578"/>
        </p:xfrm>
        <a:graphic>
          <a:graphicData uri="http://schemas.openxmlformats.org/drawingml/2006/table">
            <a:tbl>
              <a:tblPr/>
              <a:tblGrid>
                <a:gridCol w="336134">
                  <a:extLst>
                    <a:ext uri="{9D8B030D-6E8A-4147-A177-3AD203B41FA5}">
                      <a16:colId xmlns="" xmlns:a16="http://schemas.microsoft.com/office/drawing/2014/main" val="1598122761"/>
                    </a:ext>
                  </a:extLst>
                </a:gridCol>
                <a:gridCol w="311235">
                  <a:extLst>
                    <a:ext uri="{9D8B030D-6E8A-4147-A177-3AD203B41FA5}">
                      <a16:colId xmlns="" xmlns:a16="http://schemas.microsoft.com/office/drawing/2014/main" val="2081674472"/>
                    </a:ext>
                  </a:extLst>
                </a:gridCol>
                <a:gridCol w="311235">
                  <a:extLst>
                    <a:ext uri="{9D8B030D-6E8A-4147-A177-3AD203B41FA5}">
                      <a16:colId xmlns="" xmlns:a16="http://schemas.microsoft.com/office/drawing/2014/main" val="3920596879"/>
                    </a:ext>
                  </a:extLst>
                </a:gridCol>
                <a:gridCol w="2156860">
                  <a:extLst>
                    <a:ext uri="{9D8B030D-6E8A-4147-A177-3AD203B41FA5}">
                      <a16:colId xmlns="" xmlns:a16="http://schemas.microsoft.com/office/drawing/2014/main" val="3380199553"/>
                    </a:ext>
                  </a:extLst>
                </a:gridCol>
                <a:gridCol w="846559">
                  <a:extLst>
                    <a:ext uri="{9D8B030D-6E8A-4147-A177-3AD203B41FA5}">
                      <a16:colId xmlns="" xmlns:a16="http://schemas.microsoft.com/office/drawing/2014/main" val="2698078921"/>
                    </a:ext>
                  </a:extLst>
                </a:gridCol>
                <a:gridCol w="834110">
                  <a:extLst>
                    <a:ext uri="{9D8B030D-6E8A-4147-A177-3AD203B41FA5}">
                      <a16:colId xmlns="" xmlns:a16="http://schemas.microsoft.com/office/drawing/2014/main" val="2526104611"/>
                    </a:ext>
                  </a:extLst>
                </a:gridCol>
                <a:gridCol w="849672">
                  <a:extLst>
                    <a:ext uri="{9D8B030D-6E8A-4147-A177-3AD203B41FA5}">
                      <a16:colId xmlns="" xmlns:a16="http://schemas.microsoft.com/office/drawing/2014/main" val="3590145402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617759145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4220920413"/>
                    </a:ext>
                  </a:extLst>
                </a:gridCol>
                <a:gridCol w="746965">
                  <a:extLst>
                    <a:ext uri="{9D8B030D-6E8A-4147-A177-3AD203B41FA5}">
                      <a16:colId xmlns="" xmlns:a16="http://schemas.microsoft.com/office/drawing/2014/main" val="834012366"/>
                    </a:ext>
                  </a:extLst>
                </a:gridCol>
              </a:tblGrid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0920838"/>
                  </a:ext>
                </a:extLst>
              </a:tr>
              <a:tr h="2990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9621254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924.056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-194.921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517.245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6817088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435.433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414.209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-21.224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361.599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9947260"/>
                  </a:ext>
                </a:extLst>
              </a:tr>
              <a:tr h="1868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683.544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509.847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155.646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422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junio,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el ministerio presentó un gasto de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$1.074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millones, equivalente a un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7,9%, inferior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al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8,6%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de ejecución registrado en el mismo mes del año anterior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pero superior a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lo ejecutado en los meses de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abril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y  mayo ($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841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millones y $766 millones,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respectivamente).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Con ello, la ejecución acumulada al mes de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junio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de la Partida asciende 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$5.754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avance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42,3%, similar  a la de igual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período del año 2017.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Durante el mes de </a:t>
            </a:r>
            <a:r>
              <a:rPr lang="es-MX" sz="1400" dirty="0" smtClean="0">
                <a:solidFill>
                  <a:prstClr val="black"/>
                </a:solidFill>
                <a:ea typeface="+mn-ea"/>
                <a:cs typeface="+mn-cs"/>
              </a:rPr>
              <a:t>abril, mayo y junio </a:t>
            </a: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no se observaron modificaciones presupuestarias. Por lo tanto se mantienen las observadas hasta el mes de marzo, con un incremento de $26 millones y cuyo detalle se presenta a continuación: 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		Rebaja de $15 millones en Gastos en Personal.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		Rebaja de 173 millones en Bienes y Servicios de Consumo en el Programa Consejo 		Nacional de la Infancia.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		Incremento de $173 millones en Transferencias Corrientes (en el Programa  de 		Naciones Unidas para el Desarrollo (PNUD) de Secretaría).</a:t>
            </a:r>
          </a:p>
          <a:p>
            <a:pPr lvl="0" algn="just">
              <a:lnSpc>
                <a:spcPct val="150000"/>
              </a:lnSpc>
              <a:spcBef>
                <a:spcPts val="0"/>
              </a:spcBef>
            </a:pPr>
            <a:r>
              <a:rPr lang="es-MX" sz="1400" dirty="0">
                <a:solidFill>
                  <a:prstClr val="black"/>
                </a:solidFill>
                <a:ea typeface="+mn-ea"/>
                <a:cs typeface="+mn-cs"/>
              </a:rPr>
              <a:t>		Incremento de $41 millones en Integro al Fisco en el programa Gobierno Digital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>
                <a:solidFill>
                  <a:prstClr val="black"/>
                </a:solidFill>
              </a:rPr>
              <a:t>El presupuesto 2018 de esta Partida totaliza $13.615 millones.  La distribución de sus gastos por Subtítulo reflejan que el 73% se destina a Gastos en Personal y 20% a Bienes y Servicios de Consumo.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endParaRPr lang="es-MX" sz="1600" dirty="0">
              <a:solidFill>
                <a:prstClr val="black"/>
              </a:solidFill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MX" sz="1400" dirty="0">
                <a:solidFill>
                  <a:prstClr val="black"/>
                </a:solidFill>
              </a:rPr>
              <a:t>En cuanto a los Programas de la Partida y su distribución presupuestaria, es posible señalar que el 65% del presupuesto se asignó a Secretaría, un 16% a Gobierno Digital, 10% al Consejo de Auditoría Interna y 8,2% al Consejo Nacional de  la Infancia</a:t>
            </a:r>
            <a:r>
              <a:rPr lang="es-MX" sz="1400" dirty="0" smtClean="0">
                <a:solidFill>
                  <a:prstClr val="black"/>
                </a:solidFill>
              </a:rPr>
              <a:t>.</a:t>
            </a:r>
            <a:endParaRPr lang="es-CL" sz="140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160801"/>
              </p:ext>
            </p:extLst>
          </p:nvPr>
        </p:nvGraphicFramePr>
        <p:xfrm>
          <a:off x="395536" y="2276872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2241216"/>
              </p:ext>
            </p:extLst>
          </p:nvPr>
        </p:nvGraphicFramePr>
        <p:xfrm>
          <a:off x="4427984" y="2276872"/>
          <a:ext cx="410445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2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347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7540280"/>
              </p:ext>
            </p:extLst>
          </p:nvPr>
        </p:nvGraphicFramePr>
        <p:xfrm>
          <a:off x="467544" y="1556792"/>
          <a:ext cx="82089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2347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0000000-0008-0000-0000-000003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607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5" y="4653136"/>
            <a:ext cx="784887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2174223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="" xmlns:a16="http://schemas.microsoft.com/office/drawing/2014/main" id="{4D4F6959-90B1-4EC8-9BD0-775927B6D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77595"/>
              </p:ext>
            </p:extLst>
          </p:nvPr>
        </p:nvGraphicFramePr>
        <p:xfrm>
          <a:off x="414338" y="2670737"/>
          <a:ext cx="7886699" cy="1785667"/>
        </p:xfrm>
        <a:graphic>
          <a:graphicData uri="http://schemas.openxmlformats.org/drawingml/2006/table">
            <a:tbl>
              <a:tblPr/>
              <a:tblGrid>
                <a:gridCol w="768595">
                  <a:extLst>
                    <a:ext uri="{9D8B030D-6E8A-4147-A177-3AD203B41FA5}">
                      <a16:colId xmlns="" xmlns:a16="http://schemas.microsoft.com/office/drawing/2014/main" val="2881417835"/>
                    </a:ext>
                  </a:extLst>
                </a:gridCol>
                <a:gridCol w="2225483">
                  <a:extLst>
                    <a:ext uri="{9D8B030D-6E8A-4147-A177-3AD203B41FA5}">
                      <a16:colId xmlns="" xmlns:a16="http://schemas.microsoft.com/office/drawing/2014/main" val="4149954587"/>
                    </a:ext>
                  </a:extLst>
                </a:gridCol>
                <a:gridCol w="768595">
                  <a:extLst>
                    <a:ext uri="{9D8B030D-6E8A-4147-A177-3AD203B41FA5}">
                      <a16:colId xmlns="" xmlns:a16="http://schemas.microsoft.com/office/drawing/2014/main" val="1029012461"/>
                    </a:ext>
                  </a:extLst>
                </a:gridCol>
                <a:gridCol w="837424">
                  <a:extLst>
                    <a:ext uri="{9D8B030D-6E8A-4147-A177-3AD203B41FA5}">
                      <a16:colId xmlns="" xmlns:a16="http://schemas.microsoft.com/office/drawing/2014/main" val="2994459908"/>
                    </a:ext>
                  </a:extLst>
                </a:gridCol>
                <a:gridCol w="837424">
                  <a:extLst>
                    <a:ext uri="{9D8B030D-6E8A-4147-A177-3AD203B41FA5}">
                      <a16:colId xmlns="" xmlns:a16="http://schemas.microsoft.com/office/drawing/2014/main" val="115800724"/>
                    </a:ext>
                  </a:extLst>
                </a:gridCol>
                <a:gridCol w="817349">
                  <a:extLst>
                    <a:ext uri="{9D8B030D-6E8A-4147-A177-3AD203B41FA5}">
                      <a16:colId xmlns="" xmlns:a16="http://schemas.microsoft.com/office/drawing/2014/main" val="2400163485"/>
                    </a:ext>
                  </a:extLst>
                </a:gridCol>
                <a:gridCol w="814480">
                  <a:extLst>
                    <a:ext uri="{9D8B030D-6E8A-4147-A177-3AD203B41FA5}">
                      <a16:colId xmlns="" xmlns:a16="http://schemas.microsoft.com/office/drawing/2014/main" val="3796984813"/>
                    </a:ext>
                  </a:extLst>
                </a:gridCol>
                <a:gridCol w="817349">
                  <a:extLst>
                    <a:ext uri="{9D8B030D-6E8A-4147-A177-3AD203B41FA5}">
                      <a16:colId xmlns="" xmlns:a16="http://schemas.microsoft.com/office/drawing/2014/main" val="3641049470"/>
                    </a:ext>
                  </a:extLst>
                </a:gridCol>
              </a:tblGrid>
              <a:tr h="18600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2115311"/>
                  </a:ext>
                </a:extLst>
              </a:tr>
              <a:tr h="297611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21896818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5.754.597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34041226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10.004.687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9.989.051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-15.636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4.819.736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2239516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2.698.251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2.524.554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-173.697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695.107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5059901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911.920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151.423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4209312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3782715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173.805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46.632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3499086"/>
                  </a:ext>
                </a:extLst>
              </a:tr>
              <a:tr h="186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00" marR="9300" marT="93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00" marR="9300" marT="930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5357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7815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22,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</a:t>
            </a:r>
            <a:endParaRPr lang="es-CL" sz="16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4" y="4509120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2276872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AFDBE25D-81CC-4A98-BEDD-249ED50C4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21720"/>
              </p:ext>
            </p:extLst>
          </p:nvPr>
        </p:nvGraphicFramePr>
        <p:xfrm>
          <a:off x="755575" y="2783929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>
                  <a:extLst>
                    <a:ext uri="{9D8B030D-6E8A-4147-A177-3AD203B41FA5}">
                      <a16:colId xmlns="" xmlns:a16="http://schemas.microsoft.com/office/drawing/2014/main" val="1256576186"/>
                    </a:ext>
                  </a:extLst>
                </a:gridCol>
                <a:gridCol w="291977">
                  <a:extLst>
                    <a:ext uri="{9D8B030D-6E8A-4147-A177-3AD203B41FA5}">
                      <a16:colId xmlns="" xmlns:a16="http://schemas.microsoft.com/office/drawing/2014/main" val="1618759631"/>
                    </a:ext>
                  </a:extLst>
                </a:gridCol>
                <a:gridCol w="2069231">
                  <a:extLst>
                    <a:ext uri="{9D8B030D-6E8A-4147-A177-3AD203B41FA5}">
                      <a16:colId xmlns="" xmlns:a16="http://schemas.microsoft.com/office/drawing/2014/main" val="845820018"/>
                    </a:ext>
                  </a:extLst>
                </a:gridCol>
                <a:gridCol w="888627">
                  <a:extLst>
                    <a:ext uri="{9D8B030D-6E8A-4147-A177-3AD203B41FA5}">
                      <a16:colId xmlns="" xmlns:a16="http://schemas.microsoft.com/office/drawing/2014/main" val="1684189229"/>
                    </a:ext>
                  </a:extLst>
                </a:gridCol>
                <a:gridCol w="787069">
                  <a:extLst>
                    <a:ext uri="{9D8B030D-6E8A-4147-A177-3AD203B41FA5}">
                      <a16:colId xmlns="" xmlns:a16="http://schemas.microsoft.com/office/drawing/2014/main" val="212360746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1562900312"/>
                    </a:ext>
                  </a:extLst>
                </a:gridCol>
                <a:gridCol w="787069">
                  <a:extLst>
                    <a:ext uri="{9D8B030D-6E8A-4147-A177-3AD203B41FA5}">
                      <a16:colId xmlns="" xmlns:a16="http://schemas.microsoft.com/office/drawing/2014/main" val="2478960970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2176586730"/>
                    </a:ext>
                  </a:extLst>
                </a:gridCol>
                <a:gridCol w="774375">
                  <a:extLst>
                    <a:ext uri="{9D8B030D-6E8A-4147-A177-3AD203B41FA5}">
                      <a16:colId xmlns="" xmlns:a16="http://schemas.microsoft.com/office/drawing/2014/main" val="250634604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4384335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634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5.754.597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28103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9.120.225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1165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764934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7673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1.118.977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924.056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517.245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0319081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13.615.976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13.642.039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5.754.597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171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749" y="5517232"/>
            <a:ext cx="783367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9611" y="191683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65EADA2-FDE5-4192-A7FB-54A1E80C9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16352"/>
              </p:ext>
            </p:extLst>
          </p:nvPr>
        </p:nvGraphicFramePr>
        <p:xfrm>
          <a:off x="576385" y="2369360"/>
          <a:ext cx="7886700" cy="2952809"/>
        </p:xfrm>
        <a:graphic>
          <a:graphicData uri="http://schemas.openxmlformats.org/drawingml/2006/table">
            <a:tbl>
              <a:tblPr/>
              <a:tblGrid>
                <a:gridCol w="338405">
                  <a:extLst>
                    <a:ext uri="{9D8B030D-6E8A-4147-A177-3AD203B41FA5}">
                      <a16:colId xmlns="" xmlns:a16="http://schemas.microsoft.com/office/drawing/2014/main" val="3580390530"/>
                    </a:ext>
                  </a:extLst>
                </a:gridCol>
                <a:gridCol w="401072">
                  <a:extLst>
                    <a:ext uri="{9D8B030D-6E8A-4147-A177-3AD203B41FA5}">
                      <a16:colId xmlns="" xmlns:a16="http://schemas.microsoft.com/office/drawing/2014/main" val="1598212615"/>
                    </a:ext>
                  </a:extLst>
                </a:gridCol>
                <a:gridCol w="363472">
                  <a:extLst>
                    <a:ext uri="{9D8B030D-6E8A-4147-A177-3AD203B41FA5}">
                      <a16:colId xmlns="" xmlns:a16="http://schemas.microsoft.com/office/drawing/2014/main" val="1263657594"/>
                    </a:ext>
                  </a:extLst>
                </a:gridCol>
                <a:gridCol w="2105626">
                  <a:extLst>
                    <a:ext uri="{9D8B030D-6E8A-4147-A177-3AD203B41FA5}">
                      <a16:colId xmlns="" xmlns:a16="http://schemas.microsoft.com/office/drawing/2014/main" val="1899133323"/>
                    </a:ext>
                  </a:extLst>
                </a:gridCol>
                <a:gridCol w="817811">
                  <a:extLst>
                    <a:ext uri="{9D8B030D-6E8A-4147-A177-3AD203B41FA5}">
                      <a16:colId xmlns="" xmlns:a16="http://schemas.microsoft.com/office/drawing/2014/main" val="4132412615"/>
                    </a:ext>
                  </a:extLst>
                </a:gridCol>
                <a:gridCol w="789610">
                  <a:extLst>
                    <a:ext uri="{9D8B030D-6E8A-4147-A177-3AD203B41FA5}">
                      <a16:colId xmlns="" xmlns:a16="http://schemas.microsoft.com/office/drawing/2014/main" val="3679255272"/>
                    </a:ext>
                  </a:extLst>
                </a:gridCol>
                <a:gridCol w="814677">
                  <a:extLst>
                    <a:ext uri="{9D8B030D-6E8A-4147-A177-3AD203B41FA5}">
                      <a16:colId xmlns="" xmlns:a16="http://schemas.microsoft.com/office/drawing/2014/main" val="235783393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1210582492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3976317109"/>
                    </a:ext>
                  </a:extLst>
                </a:gridCol>
                <a:gridCol w="752009">
                  <a:extLst>
                    <a:ext uri="{9D8B030D-6E8A-4147-A177-3AD203B41FA5}">
                      <a16:colId xmlns="" xmlns:a16="http://schemas.microsoft.com/office/drawing/2014/main" val="3258258361"/>
                    </a:ext>
                  </a:extLst>
                </a:gridCol>
              </a:tblGrid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7092676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94326262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8.940.940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9.120.225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179.285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3.959.549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5751387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7.655.523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7.661.111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3.587.122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65973904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1.217.588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17598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994875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4830178"/>
                  </a:ext>
                </a:extLst>
              </a:tr>
              <a:tr h="282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Naciones Unidas para el Desarrollo (PNUD)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3034990"/>
                  </a:ext>
                </a:extLst>
              </a:tr>
              <a:tr h="300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9099095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9278396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81705388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7539261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8246007"/>
                  </a:ext>
                </a:extLst>
              </a:tr>
              <a:tr h="188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5968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4320" y="4869160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3528" y="2132856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DF66216-540D-4CAA-9262-5583E3545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206729"/>
              </p:ext>
            </p:extLst>
          </p:nvPr>
        </p:nvGraphicFramePr>
        <p:xfrm>
          <a:off x="576384" y="2433941"/>
          <a:ext cx="7886701" cy="2312926"/>
        </p:xfrm>
        <a:graphic>
          <a:graphicData uri="http://schemas.openxmlformats.org/drawingml/2006/table">
            <a:tbl>
              <a:tblPr/>
              <a:tblGrid>
                <a:gridCol w="341251">
                  <a:extLst>
                    <a:ext uri="{9D8B030D-6E8A-4147-A177-3AD203B41FA5}">
                      <a16:colId xmlns="" xmlns:a16="http://schemas.microsoft.com/office/drawing/2014/main" val="2253277868"/>
                    </a:ext>
                  </a:extLst>
                </a:gridCol>
                <a:gridCol w="278057">
                  <a:extLst>
                    <a:ext uri="{9D8B030D-6E8A-4147-A177-3AD203B41FA5}">
                      <a16:colId xmlns="" xmlns:a16="http://schemas.microsoft.com/office/drawing/2014/main" val="1267190155"/>
                    </a:ext>
                  </a:extLst>
                </a:gridCol>
                <a:gridCol w="315974">
                  <a:extLst>
                    <a:ext uri="{9D8B030D-6E8A-4147-A177-3AD203B41FA5}">
                      <a16:colId xmlns="" xmlns:a16="http://schemas.microsoft.com/office/drawing/2014/main" val="4187255128"/>
                    </a:ext>
                  </a:extLst>
                </a:gridCol>
                <a:gridCol w="2123342">
                  <a:extLst>
                    <a:ext uri="{9D8B030D-6E8A-4147-A177-3AD203B41FA5}">
                      <a16:colId xmlns="" xmlns:a16="http://schemas.microsoft.com/office/drawing/2014/main" val="1373292809"/>
                    </a:ext>
                  </a:extLst>
                </a:gridCol>
                <a:gridCol w="821531">
                  <a:extLst>
                    <a:ext uri="{9D8B030D-6E8A-4147-A177-3AD203B41FA5}">
                      <a16:colId xmlns="" xmlns:a16="http://schemas.microsoft.com/office/drawing/2014/main" val="3998668066"/>
                    </a:ext>
                  </a:extLst>
                </a:gridCol>
                <a:gridCol w="872087">
                  <a:extLst>
                    <a:ext uri="{9D8B030D-6E8A-4147-A177-3AD203B41FA5}">
                      <a16:colId xmlns="" xmlns:a16="http://schemas.microsoft.com/office/drawing/2014/main" val="3144004422"/>
                    </a:ext>
                  </a:extLst>
                </a:gridCol>
                <a:gridCol w="859448">
                  <a:extLst>
                    <a:ext uri="{9D8B030D-6E8A-4147-A177-3AD203B41FA5}">
                      <a16:colId xmlns="" xmlns:a16="http://schemas.microsoft.com/office/drawing/2014/main" val="1575297030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3661173851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1873689896"/>
                    </a:ext>
                  </a:extLst>
                </a:gridCol>
                <a:gridCol w="758337">
                  <a:extLst>
                    <a:ext uri="{9D8B030D-6E8A-4147-A177-3AD203B41FA5}">
                      <a16:colId xmlns="" xmlns:a16="http://schemas.microsoft.com/office/drawing/2014/main" val="2380060330"/>
                    </a:ext>
                  </a:extLst>
                </a:gridCol>
              </a:tblGrid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24841927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70798760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2.182.799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2.224.498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687.044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3575651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680.397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311.295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2032294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662.174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153.093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49783883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2520745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5447726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738.223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151.423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60781612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41.699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31610133"/>
                  </a:ext>
                </a:extLst>
              </a:tr>
              <a:tr h="303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0610511"/>
                  </a:ext>
                </a:extLst>
              </a:tr>
              <a:tr h="189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79" marR="9479" marT="94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102.005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29.534 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9479" marR="9479" marT="947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38949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1241</Words>
  <Application>Microsoft Office PowerPoint</Application>
  <PresentationFormat>Presentación en pantalla (4:3)</PresentationFormat>
  <Paragraphs>582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1_Tema de Office</vt:lpstr>
      <vt:lpstr>Tema de Office</vt:lpstr>
      <vt:lpstr>2_Tema de Office</vt:lpstr>
      <vt:lpstr>Imagen de mapa de bits</vt:lpstr>
      <vt:lpstr>EJECUCIÓN ACUMULADA DE GASTOS PRESUPUESTARIOS AL MES DE JUNIO DE 2018 PARTIDA 22: MINISTERIO SECRETARÍA DE LA PRESIDENCIA</vt:lpstr>
      <vt:lpstr>EJECUCIÓN ACUMULADA DE GASTOS A JUNIO DE 2018  PARTIDA 22 MINISTERIO SECRETARÍA GENERAL DE LA PRESIDENCIA</vt:lpstr>
      <vt:lpstr>EJECUCIÓN ACUMULADA DE GASTOS A JUNIO DE 2018  PARTIDA 22 MINISTERIO SECRETARÍA GENERAL DE LA PRESIDENCIA</vt:lpstr>
      <vt:lpstr>EJECUCIÓN ACUMULADA DE GASTOS A JUNIO DE 2018  PARTIDA 22 MINISTERIO SECRETARÍA GENERAL DE LA PRESIDENCIA</vt:lpstr>
      <vt:lpstr>COMPORTAMIENTO DE LA EJECUCIÓN ACUMULADA DE GASTOS A JUNIO DE 2018  PARTIDA 22 MINISTERIO SECRETARÍA GENERAL DE LA PRESIDENCIA</vt:lpstr>
      <vt:lpstr>EJECUCIÓN ACUMULADA DE GASTOS A JUNIO DE 2018  PARTIDA 22 MINISTERIO SECRETARÍA GENERAL DE LA PRESIDENCIA</vt:lpstr>
      <vt:lpstr>EJECUCIÓN ACUMULADA DE GASTOS A JUNIO DE 2018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192</cp:revision>
  <cp:lastPrinted>2017-05-05T19:52:29Z</cp:lastPrinted>
  <dcterms:created xsi:type="dcterms:W3CDTF">2016-06-23T13:38:47Z</dcterms:created>
  <dcterms:modified xsi:type="dcterms:W3CDTF">2018-09-12T21:46:55Z</dcterms:modified>
</cp:coreProperties>
</file>