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1" r:id="rId7"/>
    <p:sldId id="264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>
        <p:scale>
          <a:sx n="68" d="100"/>
          <a:sy n="68" d="100"/>
        </p:scale>
        <p:origin x="-114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xmlns="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xmlns="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1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xmlns="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</a:t>
            </a:r>
            <a:r>
              <a:rPr lang="es-CL" sz="2000" b="1" dirty="0" smtClean="0">
                <a:solidFill>
                  <a:prstClr val="black"/>
                </a:solidFill>
              </a:rPr>
              <a:t>1: </a:t>
            </a:r>
            <a:br>
              <a:rPr lang="es-CL" sz="2000" b="1" dirty="0" smtClean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xmlns="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xmlns="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7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xmlns="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44522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56B72C5-17A2-484A-8C71-DC43360B0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55100"/>
              </p:ext>
            </p:extLst>
          </p:nvPr>
        </p:nvGraphicFramePr>
        <p:xfrm>
          <a:off x="576384" y="1969549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404314870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4218807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49443827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2702285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72814155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4949322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35391353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200634787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467119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414706621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553625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90021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266.886.281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27.661.794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204.270.091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1522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238.834.766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176.249.908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23464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72291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05445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102.552.340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3332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55602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1252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75214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04677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9.489.549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9928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3425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5980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198107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66546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8684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66.241.006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8449084"/>
                  </a:ext>
                </a:extLst>
              </a:tr>
            </a:tbl>
          </a:graphicData>
        </a:graphic>
      </p:graphicFrame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01. PROGRAMA 05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SOLIDARIO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556792"/>
            <a:ext cx="382573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1BFBF7A9-3ABF-433E-BF24-84578FEB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01" y="508518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D0024163-F991-4680-AC11-EEF107AAC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33616"/>
              </p:ext>
            </p:extLst>
          </p:nvPr>
        </p:nvGraphicFramePr>
        <p:xfrm>
          <a:off x="669609" y="1963862"/>
          <a:ext cx="7886701" cy="292156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151442179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40936960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290840869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30633672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1952750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0370459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69239299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131075855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02622869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94885002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353132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06910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106.434.249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73.489.925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89581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46.924.877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76477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30421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2580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24.454.745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23.843.466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23816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90269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30130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02684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472731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2406435"/>
                  </a:ext>
                </a:extLst>
              </a:tr>
              <a:tr h="157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316831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75394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53402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6880421"/>
                  </a:ext>
                </a:extLst>
              </a:tr>
            </a:tbl>
          </a:graphicData>
        </a:graphic>
      </p:graphicFrame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01. PROGRAMA 05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SOLIDARIO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4904885-9226-46FE-98E4-D7A686F8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4594305C-E710-4FE2-8D63-23D22D954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227861"/>
              </p:ext>
            </p:extLst>
          </p:nvPr>
        </p:nvGraphicFramePr>
        <p:xfrm>
          <a:off x="669609" y="1963862"/>
          <a:ext cx="7886701" cy="365267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30378492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22484614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37694704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28235979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612212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3867150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6237812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48769268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535833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20605159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613424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78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25.884.439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7646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21.963.094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3548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32915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63225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19.749.535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41600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9.446.437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6631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7.353.130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2226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8656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2.163.957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56321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630.363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55315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786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125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32106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21705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109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47317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53601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97077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5699024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01. PROGRAMA 06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INFANCIA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51874AA1-C69B-4FAF-AC20-5F35479DF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5955"/>
              </p:ext>
            </p:extLst>
          </p:nvPr>
        </p:nvGraphicFramePr>
        <p:xfrm>
          <a:off x="719572" y="1910940"/>
          <a:ext cx="7704855" cy="4351350"/>
        </p:xfrm>
        <a:graphic>
          <a:graphicData uri="http://schemas.openxmlformats.org/drawingml/2006/table">
            <a:tbl>
              <a:tblPr/>
              <a:tblGrid>
                <a:gridCol w="267902">
                  <a:extLst>
                    <a:ext uri="{9D8B030D-6E8A-4147-A177-3AD203B41FA5}">
                      <a16:colId xmlns:a16="http://schemas.microsoft.com/office/drawing/2014/main" xmlns="" val="1045228659"/>
                    </a:ext>
                  </a:extLst>
                </a:gridCol>
                <a:gridCol w="267902">
                  <a:extLst>
                    <a:ext uri="{9D8B030D-6E8A-4147-A177-3AD203B41FA5}">
                      <a16:colId xmlns:a16="http://schemas.microsoft.com/office/drawing/2014/main" xmlns="" val="2443836449"/>
                    </a:ext>
                  </a:extLst>
                </a:gridCol>
                <a:gridCol w="267902">
                  <a:extLst>
                    <a:ext uri="{9D8B030D-6E8A-4147-A177-3AD203B41FA5}">
                      <a16:colId xmlns:a16="http://schemas.microsoft.com/office/drawing/2014/main" xmlns="" val="2334498084"/>
                    </a:ext>
                  </a:extLst>
                </a:gridCol>
                <a:gridCol w="2796895">
                  <a:extLst>
                    <a:ext uri="{9D8B030D-6E8A-4147-A177-3AD203B41FA5}">
                      <a16:colId xmlns:a16="http://schemas.microsoft.com/office/drawing/2014/main" xmlns="" val="1911889914"/>
                    </a:ext>
                  </a:extLst>
                </a:gridCol>
                <a:gridCol w="717977">
                  <a:extLst>
                    <a:ext uri="{9D8B030D-6E8A-4147-A177-3AD203B41FA5}">
                      <a16:colId xmlns:a16="http://schemas.microsoft.com/office/drawing/2014/main" xmlns="" val="2415701780"/>
                    </a:ext>
                  </a:extLst>
                </a:gridCol>
                <a:gridCol w="717977">
                  <a:extLst>
                    <a:ext uri="{9D8B030D-6E8A-4147-A177-3AD203B41FA5}">
                      <a16:colId xmlns:a16="http://schemas.microsoft.com/office/drawing/2014/main" xmlns="" val="832473493"/>
                    </a:ext>
                  </a:extLst>
                </a:gridCol>
                <a:gridCol w="717977">
                  <a:extLst>
                    <a:ext uri="{9D8B030D-6E8A-4147-A177-3AD203B41FA5}">
                      <a16:colId xmlns:a16="http://schemas.microsoft.com/office/drawing/2014/main" xmlns="" val="1050695596"/>
                    </a:ext>
                  </a:extLst>
                </a:gridCol>
                <a:gridCol w="642963">
                  <a:extLst>
                    <a:ext uri="{9D8B030D-6E8A-4147-A177-3AD203B41FA5}">
                      <a16:colId xmlns:a16="http://schemas.microsoft.com/office/drawing/2014/main" xmlns="" val="3227173595"/>
                    </a:ext>
                  </a:extLst>
                </a:gridCol>
                <a:gridCol w="653680">
                  <a:extLst>
                    <a:ext uri="{9D8B030D-6E8A-4147-A177-3AD203B41FA5}">
                      <a16:colId xmlns:a16="http://schemas.microsoft.com/office/drawing/2014/main" xmlns="" val="1611490588"/>
                    </a:ext>
                  </a:extLst>
                </a:gridCol>
                <a:gridCol w="653680">
                  <a:extLst>
                    <a:ext uri="{9D8B030D-6E8A-4147-A177-3AD203B41FA5}">
                      <a16:colId xmlns:a16="http://schemas.microsoft.com/office/drawing/2014/main" xmlns="" val="2617499971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7554643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455899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86.219.151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1.699.666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35.145.071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2971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15.683.161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8.042.065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01450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1.150.391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02153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558554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69895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14.081.474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606395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71648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53031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14.016.646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894552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6.818.655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763082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6.467.994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52363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729.997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307630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309.554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475178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266909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00599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762032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504930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728347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9.827.826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02187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9.560.739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523431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5.543.884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082323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2.935.213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568127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867.235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178740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21141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42073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267.087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720906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07983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3552344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02.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66124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BA6C5351-198D-4997-BF5B-7B6522B61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944517"/>
              </p:ext>
            </p:extLst>
          </p:nvPr>
        </p:nvGraphicFramePr>
        <p:xfrm>
          <a:off x="669609" y="1915146"/>
          <a:ext cx="7886701" cy="356028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28159311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098166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402167213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302926001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7559597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27385153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46693778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327875138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6202933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9762035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304565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49893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8.350.785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3.732.996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19617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3.622.924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53976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6922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95268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1.666.382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60508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1627846"/>
                  </a:ext>
                </a:extLst>
              </a:tr>
              <a:tr h="170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8080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23064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2203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1.082.248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3382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36558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380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3125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56099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4604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28766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40170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42575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9994542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05.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JUVENTUD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96E8009-8D8B-4CD7-890F-581485197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164065"/>
              </p:ext>
            </p:extLst>
          </p:nvPr>
        </p:nvGraphicFramePr>
        <p:xfrm>
          <a:off x="669609" y="1981637"/>
          <a:ext cx="7886701" cy="398174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5203989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242624900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87606260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49335318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7070831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6388028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4906851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292199896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69586276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60183878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882522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37063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136.387.613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11.133.261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42.651.315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41268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5.463.767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6721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41287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3076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77394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19.326.633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6.235.072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030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12.490.382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70028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9.066.580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641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81385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34440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8599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5132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9259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6177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83992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1747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88641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6452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270971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70186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85064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06.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INDÍGENA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27CB3BE-8245-498C-AC2B-01E20D9FE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00497"/>
              </p:ext>
            </p:extLst>
          </p:nvPr>
        </p:nvGraphicFramePr>
        <p:xfrm>
          <a:off x="669609" y="2010756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186883202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47406760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44262311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4952389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4817283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7415392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90502462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390065838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82140144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55778184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87058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4238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18663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4216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20188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64213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42334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79863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7724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16.813.087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08294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04076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10.592.475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72431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09620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1.391.374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58527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59591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1871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18926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3489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13.196.866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1678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70726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59298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4800220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06.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INDÍGENA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E9205AA3-FFFE-41EE-AD8C-0B67FF533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76317"/>
              </p:ext>
            </p:extLst>
          </p:nvPr>
        </p:nvGraphicFramePr>
        <p:xfrm>
          <a:off x="669609" y="1924860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82130339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63740649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92546899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8550399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5968260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8040873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8924520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35070020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5749809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215180497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245240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69397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21.193.205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9.101.290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79511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2.529.653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5748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18515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0555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87628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35298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89229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14.134.988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4.885.322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6210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9.204.962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01241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2834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94398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15180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95534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00655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828.071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32699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82272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8372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46248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007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30371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13103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18484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8647044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07.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DISCAPACIDAD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EB32E5A-0519-4849-95FA-25D1C2A6C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560900"/>
              </p:ext>
            </p:extLst>
          </p:nvPr>
        </p:nvGraphicFramePr>
        <p:xfrm>
          <a:off x="705714" y="1963862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334981592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58415056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69171190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95096581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5450118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80135727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1013231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196073605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07643650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418116119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24873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9221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12.673.738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03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2.474.453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0802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29662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76456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4821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7.270.852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10959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58927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15684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21.894.739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6.610.860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91960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43621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06670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714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90875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3.037.089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69673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7435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2908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2.813.777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78796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72200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31558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51491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520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490550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08.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1153" y="443711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7BBC792-BD72-4688-8941-7A5DC6B60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45394"/>
              </p:ext>
            </p:extLst>
          </p:nvPr>
        </p:nvGraphicFramePr>
        <p:xfrm>
          <a:off x="669609" y="1963862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314799290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15371366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03344328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281612338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4837492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8057820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17266359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24347462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14383053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213708277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202277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2990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7117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42518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86706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8664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60686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21512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1.700.760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1.508.544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60396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67931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609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9030553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08.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63,7% y 21,1% respectivamente, subtítulos que al mes de junio registraron erogaciones del 62,2% y 20,4%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junio ascendió a </a:t>
            </a:r>
            <a:r>
              <a:rPr lang="es-CL" sz="1600" b="1" dirty="0"/>
              <a:t>$29.918 millones</a:t>
            </a:r>
            <a:r>
              <a:rPr lang="es-CL" sz="1600" dirty="0"/>
              <a:t>, es decir, un </a:t>
            </a:r>
            <a:r>
              <a:rPr lang="es-CL" sz="1600" b="1" dirty="0"/>
              <a:t>4,8%</a:t>
            </a:r>
            <a:r>
              <a:rPr lang="es-CL" sz="1600" dirty="0"/>
              <a:t> respecto de la ley inicial, representando un gasto inferior en 0,6 puntos porcentuales al registrado a igual mes del año 2017.  Sin embargo, la ejecución acumulada al segundo trimestre de 2018 es superior en 2,5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junio un incremento consolidado de </a:t>
            </a:r>
            <a:r>
              <a:rPr lang="es-CL" sz="1600" b="1" dirty="0"/>
              <a:t>$54.036 millones</a:t>
            </a:r>
            <a:r>
              <a:rPr lang="es-CL" sz="1600" dirty="0"/>
              <a:t>.  Afectando principalmente los gastos en “servicio de la deuda”, “prestaciones de seguridad social” y “bienes y servicios de consumo” que presentan aumentos de $51.941 millones; $1.367 millones; y, $1.174 millones respectivamente.  Asimismo, el subtítulo 24 transferencias corrientes, experimenta una disminución por un monto de $888 millones.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DE4E8969-B6F4-4359-9B7F-D26B070F2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17537"/>
              </p:ext>
            </p:extLst>
          </p:nvPr>
        </p:nvGraphicFramePr>
        <p:xfrm>
          <a:off x="669609" y="1963862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32005322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5092442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55558918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04732282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40647598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4086551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93598013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249835178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94223883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9606753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200843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85916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8.920.940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60082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4.268.942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73439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1.047.624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1.215.746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69105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96770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9383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-1.287.277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79611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34967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7446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36828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86217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45020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6807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84764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71181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570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38547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55573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61590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1.936.082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193608,2%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63669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1.936.082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193608,2%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0508382"/>
                  </a:ext>
                </a:extLst>
              </a:tr>
            </a:tbl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09.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371703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5200CE3-966E-4339-A64E-F9F3518E3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468138"/>
              </p:ext>
            </p:extLst>
          </p:nvPr>
        </p:nvGraphicFramePr>
        <p:xfrm>
          <a:off x="669609" y="2005806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42423226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22240698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163576308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39565810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41265665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1521459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64139164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418412660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408301675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52534734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983001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57331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1727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99327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59348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69622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5149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16981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7717107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10. PROGRAMA 01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NIÑEZ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84,3%,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62,2% y 94,3%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97% (representando a su vez el 59,2%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el gasto del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$54.801 millones</a:t>
            </a:r>
            <a:r>
              <a:rPr lang="es-CL" sz="1600" dirty="0"/>
              <a:t>, se registra en los Programas: Subsecretaría de Servicios Sociales ($2.684 millones); Ingreso Ético Familiar ($28.020 millones); Sistema de Protección Integral a la Infancia ($3.921 millones); FOSIS ($1.562 millones); INJ ($22 millones); CONADI ($11.075 millones); SENADIS ($1.371 millones); SENAMA ($1.318 millones); y, la Subsecretaría de Evaluación Social ($1.936 millones), destinados al pago de las obligaciones devengadas al 31 de diciembre de 2017 (deuda flotante)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junio alcanzaron niveles de ejecución de 76,5%, 40,8% y 31,3%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76,5%, mientras que la Corporación Nacional de Desarrollo Indígena es la que presenta la ejecución menor con un 31,3%, explicado éste último por el bajo nivel de gasto de los subtítulos 24 transparencias corrientes y 33 transferencias de capital, que alcanzan gastos de 32,3% y 18,7% respectivamente, representando el 80%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B6FA3D5-1955-4F47-BE5A-82260E59F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C4CACBCE-A6BE-4814-8DA1-76D69D03E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722" y="1882103"/>
            <a:ext cx="4053136" cy="2522297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 MINISTERIO DE DESARROLLO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340" y="45091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EE18A526-7A35-451D-A6DB-26F931DBC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005004"/>
              </p:ext>
            </p:extLst>
          </p:nvPr>
        </p:nvGraphicFramePr>
        <p:xfrm>
          <a:off x="502658" y="1695756"/>
          <a:ext cx="7886698" cy="2457211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xmlns="" val="3754329532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xmlns="" val="158969974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xmlns="" val="245516058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xmlns="" val="980858157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xmlns="" val="135119362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xmlns="" val="1736250044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xmlns="" val="1974415346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xmlns="" val="4100054652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4425958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63923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673.144.399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54.036.151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369.164.381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540049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68.127.650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268.593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35.022.766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75240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15.126.345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1.173.742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5.129.551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490712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1.384.203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1.367.284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950.098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5615,6%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29012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393.424.888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-887.888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244.840.648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563194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32394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2.639.737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765.205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714074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909.880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135143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26.640.913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863743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58.120.273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51.941.528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54.801.412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5679487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DESARROLLO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4653136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AF45C37-72E1-40B8-8559-1F6E1B47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56425"/>
              </p:ext>
            </p:extLst>
          </p:nvPr>
        </p:nvGraphicFramePr>
        <p:xfrm>
          <a:off x="669611" y="1744948"/>
          <a:ext cx="7886698" cy="2548150"/>
        </p:xfrm>
        <a:graphic>
          <a:graphicData uri="http://schemas.openxmlformats.org/drawingml/2006/table">
            <a:tbl>
              <a:tblPr/>
              <a:tblGrid>
                <a:gridCol w="319611">
                  <a:extLst>
                    <a:ext uri="{9D8B030D-6E8A-4147-A177-3AD203B41FA5}">
                      <a16:colId xmlns:a16="http://schemas.microsoft.com/office/drawing/2014/main" xmlns="" val="2636773228"/>
                    </a:ext>
                  </a:extLst>
                </a:gridCol>
                <a:gridCol w="295936">
                  <a:extLst>
                    <a:ext uri="{9D8B030D-6E8A-4147-A177-3AD203B41FA5}">
                      <a16:colId xmlns:a16="http://schemas.microsoft.com/office/drawing/2014/main" xmlns="" val="1121620917"/>
                    </a:ext>
                  </a:extLst>
                </a:gridCol>
                <a:gridCol w="2654547">
                  <a:extLst>
                    <a:ext uri="{9D8B030D-6E8A-4147-A177-3AD203B41FA5}">
                      <a16:colId xmlns:a16="http://schemas.microsoft.com/office/drawing/2014/main" xmlns="" val="3952327570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xmlns="" val="389912289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xmlns="" val="1571457876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xmlns="" val="1582464581"/>
                    </a:ext>
                  </a:extLst>
                </a:gridCol>
                <a:gridCol w="793109">
                  <a:extLst>
                    <a:ext uri="{9D8B030D-6E8A-4147-A177-3AD203B41FA5}">
                      <a16:colId xmlns:a16="http://schemas.microsoft.com/office/drawing/2014/main" xmlns="" val="1961332816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xmlns="" val="2236221097"/>
                    </a:ext>
                  </a:extLst>
                </a:gridCol>
                <a:gridCol w="722084">
                  <a:extLst>
                    <a:ext uri="{9D8B030D-6E8A-4147-A177-3AD203B41FA5}">
                      <a16:colId xmlns:a16="http://schemas.microsoft.com/office/drawing/2014/main" xmlns="" val="2014988820"/>
                    </a:ext>
                  </a:extLst>
                </a:gridCol>
              </a:tblGrid>
              <a:tr h="187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0872495"/>
                  </a:ext>
                </a:extLst>
              </a:tr>
              <a:tr h="299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9170917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384.733.424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35.403.911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266.977.272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0714794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62.556.348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3.821.272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36.822.742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5367474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266.886.281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27.661.794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204.270.091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472882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25.884.439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8348399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86.219.151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1.699.666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35.145.071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1710170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8.350.785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3.732.996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718570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136.387.613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11.133.261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42.651.315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044498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21.193.205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1.973.935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9.101.290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4731783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12.673.738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8331213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8.920.940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523393"/>
                  </a:ext>
                </a:extLst>
              </a:tr>
              <a:tr h="187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9998627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2I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5679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01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C96D885-EDE6-489E-B124-588417651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41630"/>
              </p:ext>
            </p:extLst>
          </p:nvPr>
        </p:nvGraphicFramePr>
        <p:xfrm>
          <a:off x="669609" y="1939697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290659436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376021277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98228707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13573430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78042994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91253344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55429865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264865398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72223163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149561718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63780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07850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62.556.348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3.821.272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36.822.742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176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20.870.059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10.569.880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5381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3.009.954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925.747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59104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4600209,1%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6701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4600209,1%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3570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33.662.914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21.544.106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12374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28048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0075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31.952.476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20.346.799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36738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08723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4.369.369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33781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4836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1.428.235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79002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-67.379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065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7393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56107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4645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7.352.313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3.986.412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24665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277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6352684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SUBSECRETARÍA DE SERVICIOS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683568" y="1556791"/>
            <a:ext cx="7913454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953901E9-5C9C-4F40-AA3C-AB47A79D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443711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B0FA3B06-EC9B-47CE-9D4C-AE29C6BF7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24636"/>
              </p:ext>
            </p:extLst>
          </p:nvPr>
        </p:nvGraphicFramePr>
        <p:xfrm>
          <a:off x="576384" y="1939697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xmlns="" val="198293809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23181625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xmlns="" val="99061973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xmlns="" val="414476225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225421130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335812990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xmlns="" val="108721005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xmlns="" val="99596170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61954020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xmlns="" val="332264259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795010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5743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24147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41095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87285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26613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8410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0123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4.008.207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3.262.085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35612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54621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348.973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1030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7567260"/>
                  </a:ext>
                </a:extLst>
              </a:tr>
            </a:tbl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21.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SUBSECRETARÍA DE SERVICIOS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3534</TotalTime>
  <Words>5658</Words>
  <Application>Microsoft Office PowerPoint</Application>
  <PresentationFormat>Presentación en pantalla (4:3)</PresentationFormat>
  <Paragraphs>3007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1_Tema de Office</vt:lpstr>
      <vt:lpstr>Tema de Office</vt:lpstr>
      <vt:lpstr>Imagen de mapa de bits</vt:lpstr>
      <vt:lpstr>EJECUCIÓN ACUMULADA DE GASTOS PRESUPUESTARIOS AL MES DE JUNIO DE 2018 PARTIDA 21:  MINISTERIO DE DESARROLLO SOCIAL</vt:lpstr>
      <vt:lpstr>EJECUCIÓN ACUMULADA DE GASTOS A JUNIO DE 2018  PARTIDA 21 MINISTERIO DE DESARROLLO SOCIAL</vt:lpstr>
      <vt:lpstr>EJECUCIÓN ACUMULADA DE GASTOS A JUNIO DE 2018  PARTIDA 21 MINISTERIO DE DESARROLLO SOCIAL</vt:lpstr>
      <vt:lpstr>EJECUCIÓN ACUMULADA DE GASTOS A JUNIO DE 2018  PARTIDA 21 MINISTERIO DE DESARROLLO SOCIAL</vt:lpstr>
      <vt:lpstr>Presentación de PowerPoint</vt:lpstr>
      <vt:lpstr>EJECUCIÓN ACUMULADA DE GASTOS A JUNIO DE 2018  PARTIDA 21 MINISTERIO DE DESARROLLO SOCIAL</vt:lpstr>
      <vt:lpstr>EJECUCIÓN ACUMULADA DE GASTOS A JUNIO DE 2018  PARTIDA 2I RESUMEN POR CAPÍTULOS</vt:lpstr>
      <vt:lpstr>EJECUCIÓN ACUMULADA DE GASTOS A JUNIO DE 2018  PARTIDA 21. CAPÍTULO 01. PROGRAMA 01:  SUBSECRETARÍA DE SERVICIOS SOCIALES</vt:lpstr>
      <vt:lpstr>EJECUCIÓN ACUMULADA DE GASTOS A JUNIO DE 2018  PARTIDA 21. CAPÍTULO 01. PROGRAMA 01:  SUBSECRETARÍA DE SERVICIOS SOCIALES</vt:lpstr>
      <vt:lpstr>EJECUCIÓN ACUMULADA DE GASTOS A JUNIO DE 2018  PARTIDA 21. CAPÍTULO 01. PROGRAMA 05:  INGRESO ÉTICO FAMILIAR Y SISTEMA CHILE SOLIDARIO</vt:lpstr>
      <vt:lpstr>EJECUCIÓN ACUMULADA DE GASTOS A JUNIO DE 2018  PARTIDA 21. CAPÍTULO 01. PROGRAMA 05:  INGRESO ÉTICO FAMILIAR Y SISTEMA CHILE SOLIDARIO</vt:lpstr>
      <vt:lpstr>EJECUCIÓN ACUMULADA DE GASTOS A JUNIO DE 2018  PARTIDA 21. CAPÍTULO 01. PROGRAMA 06:  SISTEMA DE PROTECCIÓN INTEGRAL A LA INFANCIA</vt:lpstr>
      <vt:lpstr>EJECUCIÓN ACUMULADA DE GASTOS A JUNIO DE 2018  PARTIDA 21. CAPÍTULO 02. PROGRAMA 01:  FONDO DE SOLIDARIDAD E INVERSIÓN SOCIAL</vt:lpstr>
      <vt:lpstr>EJECUCIÓN ACUMULADA DE GASTOS A JUNIO DE 2018  PARTIDA 21. CAPÍTULO 05. PROGRAMA 01:  INSTITUTO NACIONAL DE LA JUVENTUD</vt:lpstr>
      <vt:lpstr>EJECUCIÓN ACUMULADA DE GASTOS A JUNIO DE 2018  PARTIDA 21. CAPÍTULO 06. PROGRAMA 01:  CORPORACIÓN NACIONAL DE DESARROLLO INDÍGENA</vt:lpstr>
      <vt:lpstr>EJECUCIÓN ACUMULADA DE GASTOS A JUNIO DE 2018  PARTIDA 21. CAPÍTULO 06. PROGRAMA 01:  CORPORACIÓN NACIONAL DE DESARROLLO INDÍGENA</vt:lpstr>
      <vt:lpstr>EJECUCIÓN ACUMULADA DE GASTOS A JUNIO DE 2018  PARTIDA 21. CAPÍTULO 07. PROGRAMA 01:  SERVICIO NACIONAL DE LA DISCAPACIDAD</vt:lpstr>
      <vt:lpstr>EJECUCIÓN ACUMULADA DE GASTOS A JUNIO DE 2018  PARTIDA 21. CAPÍTULO 08. PROGRAMA 01:  SERVICIO NACIONAL DEL ADULTO MAYOR</vt:lpstr>
      <vt:lpstr>EJECUCIÓN ACUMULADA DE GASTOS A JUNIO DE 2018  PARTIDA 21. CAPÍTULO 08. PROGRAMA 01:  SERVICIO NACIONAL DEL ADULTO MAYOR</vt:lpstr>
      <vt:lpstr>EJECUCIÓN ACUMULADA DE GASTOS A JUNIO DE 2018  PARTIDA 21. CAPÍTULO 09. PROGRAMA 01:  SUBSECRETARÍA DE EVALUACIÓN SOCIAL</vt:lpstr>
      <vt:lpstr>EJECUCIÓN ACUMULADA DE GASTOS A JUNIO DE 2018  PARTIDA 21. CAPÍTULO 10. PROGRAMA 01:  SUBSECRETARÍA DE LA NIÑEZ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186</cp:revision>
  <cp:lastPrinted>2017-06-15T16:55:12Z</cp:lastPrinted>
  <dcterms:created xsi:type="dcterms:W3CDTF">2016-06-23T13:38:47Z</dcterms:created>
  <dcterms:modified xsi:type="dcterms:W3CDTF">2018-08-27T16:03:32Z</dcterms:modified>
</cp:coreProperties>
</file>