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1"/>
  </p:notesMasterIdLst>
  <p:handoutMasterIdLst>
    <p:handoutMasterId r:id="rId12"/>
  </p:handoutMasterIdLst>
  <p:sldIdLst>
    <p:sldId id="256" r:id="rId3"/>
    <p:sldId id="298" r:id="rId4"/>
    <p:sldId id="300" r:id="rId5"/>
    <p:sldId id="301" r:id="rId6"/>
    <p:sldId id="264" r:id="rId7"/>
    <p:sldId id="263" r:id="rId8"/>
    <p:sldId id="265" r:id="rId9"/>
    <p:sldId id="267" r:id="rId10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02" y="-6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2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Ejecución Mensual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'Resumen Partida'!$V$17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'Resumen Partida'!$W$16:$AB$16</c:f>
              <c:strCache>
                <c:ptCount val="6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</c:strCache>
            </c:strRef>
          </c:cat>
          <c:val>
            <c:numRef>
              <c:f>'Resumen Partida'!$W$17:$AB$17</c:f>
              <c:numCache>
                <c:formatCode>0.0%</c:formatCode>
                <c:ptCount val="6"/>
                <c:pt idx="0">
                  <c:v>5.4053771360343728E-2</c:v>
                </c:pt>
                <c:pt idx="1">
                  <c:v>4.7572562393463642E-2</c:v>
                </c:pt>
                <c:pt idx="2">
                  <c:v>7.9598412084879375E-2</c:v>
                </c:pt>
                <c:pt idx="3">
                  <c:v>3.4096416524870506E-2</c:v>
                </c:pt>
                <c:pt idx="4">
                  <c:v>5.3839657842262849E-2</c:v>
                </c:pt>
                <c:pt idx="5">
                  <c:v>7.5179340285387891E-2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59A-4754-AAE5-14F66160D975}"/>
            </c:ext>
          </c:extLst>
        </c:ser>
        <c:ser>
          <c:idx val="1"/>
          <c:order val="1"/>
          <c:tx>
            <c:strRef>
              <c:f>'Resumen Partida'!$V$18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'Resumen Partida'!$W$16:$AB$16</c:f>
              <c:strCache>
                <c:ptCount val="6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</c:strCache>
            </c:strRef>
          </c:cat>
          <c:val>
            <c:numRef>
              <c:f>'Resumen Partida'!$W$18:$AB$18</c:f>
              <c:numCache>
                <c:formatCode>0.0%</c:formatCode>
                <c:ptCount val="6"/>
                <c:pt idx="0">
                  <c:v>4.6460314309190343E-2</c:v>
                </c:pt>
                <c:pt idx="1">
                  <c:v>4.8009099803374554E-2</c:v>
                </c:pt>
                <c:pt idx="2">
                  <c:v>6.7944961299352499E-2</c:v>
                </c:pt>
                <c:pt idx="3">
                  <c:v>5.1301051668633739E-2</c:v>
                </c:pt>
                <c:pt idx="4">
                  <c:v>0.25881825733591923</c:v>
                </c:pt>
                <c:pt idx="5">
                  <c:v>7.3419480912386398E-2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0C0-462D-9396-F1F598C8C5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127498880"/>
        <c:axId val="127504768"/>
      </c:barChart>
      <c:catAx>
        <c:axId val="127498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127504768"/>
        <c:crosses val="autoZero"/>
        <c:auto val="1"/>
        <c:lblAlgn val="ctr"/>
        <c:lblOffset val="100"/>
        <c:noMultiLvlLbl val="0"/>
      </c:catAx>
      <c:valAx>
        <c:axId val="127504768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800"/>
            </a:pPr>
            <a:endParaRPr lang="es-CL"/>
          </a:p>
        </c:txPr>
        <c:crossAx val="127498880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s-CL"/>
              <a:t>Ejecución Acumulada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'Resumen Partida'!$AI$17</c:f>
              <c:strCache>
                <c:ptCount val="1"/>
                <c:pt idx="0">
                  <c:v>2017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5.2777777777777778E-2"/>
                  <c:y val="-7.4074074074074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05A-45A2-9A47-D93CF711F71A}"/>
                </c:ext>
              </c:extLst>
            </c:dLbl>
            <c:dLbl>
              <c:idx val="1"/>
              <c:layout>
                <c:manualLayout>
                  <c:x val="-5.8333333333333334E-2"/>
                  <c:y val="-2.77781423155438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05A-45A2-9A47-D93CF711F71A}"/>
                </c:ext>
              </c:extLst>
            </c:dLbl>
            <c:dLbl>
              <c:idx val="2"/>
              <c:layout>
                <c:manualLayout>
                  <c:x val="-3.3333333333333333E-2"/>
                  <c:y val="-6.94444444444444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7.4999999999999997E-2"/>
                  <c:y val="-5.09259259259259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'Resumen Partida'!$AJ$16:$AO$16</c:f>
              <c:strCache>
                <c:ptCount val="6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</c:strCache>
            </c:strRef>
          </c:cat>
          <c:val>
            <c:numRef>
              <c:f>'Resumen Partida'!$AJ$17:$AO$17</c:f>
              <c:numCache>
                <c:formatCode>0.0%</c:formatCode>
                <c:ptCount val="6"/>
                <c:pt idx="0">
                  <c:v>5.4053771360343728E-2</c:v>
                </c:pt>
                <c:pt idx="1">
                  <c:v>0.10162633375380738</c:v>
                </c:pt>
                <c:pt idx="2">
                  <c:v>0.18122474583868675</c:v>
                </c:pt>
                <c:pt idx="3">
                  <c:v>0.21532116236355725</c:v>
                </c:pt>
                <c:pt idx="4">
                  <c:v>0.26916082020582011</c:v>
                </c:pt>
                <c:pt idx="5">
                  <c:v>0.34434016049120797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F05A-45A2-9A47-D93CF711F71A}"/>
            </c:ext>
          </c:extLst>
        </c:ser>
        <c:ser>
          <c:idx val="1"/>
          <c:order val="1"/>
          <c:tx>
            <c:strRef>
              <c:f>'Resumen Partida'!$AI$18</c:f>
              <c:strCache>
                <c:ptCount val="1"/>
                <c:pt idx="0">
                  <c:v>2018</c:v>
                </c:pt>
              </c:strCache>
            </c:strRef>
          </c:tx>
          <c:marker>
            <c:symbol val="none"/>
          </c:marker>
          <c:dLbls>
            <c:dLbl>
              <c:idx val="2"/>
              <c:layout>
                <c:manualLayout>
                  <c:x val="3.888888888888889E-2"/>
                  <c:y val="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7777777777777779E-3"/>
                  <c:y val="3.2407042869641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'Resumen Partida'!$AJ$16:$AO$16</c:f>
              <c:strCache>
                <c:ptCount val="6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</c:strCache>
            </c:strRef>
          </c:cat>
          <c:val>
            <c:numRef>
              <c:f>'Resumen Partida'!$AJ$18:$AO$18</c:f>
              <c:numCache>
                <c:formatCode>0.0%</c:formatCode>
                <c:ptCount val="6"/>
                <c:pt idx="0">
                  <c:v>4.6460314309190343E-2</c:v>
                </c:pt>
                <c:pt idx="1">
                  <c:v>9.4469414112564903E-2</c:v>
                </c:pt>
                <c:pt idx="2">
                  <c:v>0.16241437541191742</c:v>
                </c:pt>
                <c:pt idx="3">
                  <c:v>0.21371542708055113</c:v>
                </c:pt>
                <c:pt idx="4">
                  <c:v>0.47253368441647037</c:v>
                </c:pt>
                <c:pt idx="5">
                  <c:v>0.54595316532885674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F05A-45A2-9A47-D93CF711F7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2764672"/>
        <c:axId val="162766208"/>
      </c:lineChart>
      <c:catAx>
        <c:axId val="16276467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162766208"/>
        <c:crosses val="autoZero"/>
        <c:auto val="1"/>
        <c:lblAlgn val="ctr"/>
        <c:lblOffset val="100"/>
        <c:noMultiLvlLbl val="0"/>
      </c:catAx>
      <c:valAx>
        <c:axId val="162766208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800"/>
            </a:pPr>
            <a:endParaRPr lang="es-CL"/>
          </a:p>
        </c:txPr>
        <c:crossAx val="162764672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12-09-2018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12-09-2018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12-09-2018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12-09-2018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12-09-2018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12-09-2018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12-09-2018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12-09-2018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12-09-2018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12-09-2018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12-09-2018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12-09-2018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12-09-2018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12-09-2018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12-09-2018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12-09-2018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12-09-2018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12-09-2018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12-09-2018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12-09-2018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12-09-2018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12-09-2018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12-09-2018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12-09-2018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12-09-2018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4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12-09-2018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20" name="Picture 17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3700" y="31928"/>
            <a:ext cx="36703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</a:t>
            </a:r>
            <a:r>
              <a:rPr lang="es-CL" sz="2000" b="1" dirty="0" smtClean="0">
                <a:latin typeface="+mn-lt"/>
              </a:rPr>
              <a:t>ACUMULADA DE </a:t>
            </a:r>
            <a:r>
              <a:rPr lang="es-CL" sz="2000" b="1" dirty="0">
                <a:latin typeface="+mn-lt"/>
              </a:rPr>
              <a:t>GASTOS </a:t>
            </a:r>
            <a:r>
              <a:rPr lang="es-CL" sz="2000" b="1" dirty="0" smtClean="0">
                <a:latin typeface="+mn-lt"/>
              </a:rPr>
              <a:t>PRESUPUESTARIOS</a:t>
            </a:r>
            <a:r>
              <a:rPr lang="es-CL" sz="2000" b="1" dirty="0">
                <a:latin typeface="+mn-lt"/>
              </a:rPr>
              <a:t/>
            </a:r>
            <a:br>
              <a:rPr lang="es-CL" sz="2000" b="1" dirty="0">
                <a:latin typeface="+mn-lt"/>
              </a:rPr>
            </a:br>
            <a:r>
              <a:rPr lang="es-CL" sz="2000" b="1" dirty="0" smtClean="0">
                <a:latin typeface="+mn-lt"/>
              </a:rPr>
              <a:t>AL MES DE </a:t>
            </a:r>
            <a:r>
              <a:rPr lang="es-CL" sz="2000" b="1" dirty="0">
                <a:latin typeface="+mn-lt"/>
              </a:rPr>
              <a:t>JUNIO </a:t>
            </a:r>
            <a:r>
              <a:rPr lang="es-CL" sz="2000" b="1" dirty="0" smtClean="0">
                <a:latin typeface="+mn-lt"/>
              </a:rPr>
              <a:t>DE </a:t>
            </a:r>
            <a:r>
              <a:rPr lang="es-CL" sz="2000" b="1" dirty="0">
                <a:latin typeface="+mn-lt"/>
              </a:rPr>
              <a:t>2018</a:t>
            </a:r>
            <a:br>
              <a:rPr lang="es-CL" sz="2000" b="1" dirty="0">
                <a:latin typeface="+mn-lt"/>
              </a:rPr>
            </a:br>
            <a:r>
              <a:rPr lang="es-CL" sz="2000" b="1" dirty="0" smtClean="0">
                <a:latin typeface="+mn-lt"/>
              </a:rPr>
              <a:t>PARTIDA </a:t>
            </a:r>
            <a:r>
              <a:rPr lang="es-CL" sz="2000" b="1" dirty="0">
                <a:latin typeface="+mn-lt"/>
              </a:rPr>
              <a:t>20: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SECRETARÍA GENERAL DE GOBIERNO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agosto </a:t>
            </a:r>
            <a:r>
              <a:rPr lang="es-CL" sz="1200" dirty="0"/>
              <a:t>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10" name="Picture 14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271" y="527596"/>
            <a:ext cx="4331921" cy="8131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s-CL" sz="1600" dirty="0" smtClean="0"/>
              <a:t>En el mes </a:t>
            </a:r>
            <a:r>
              <a:rPr lang="es-CL" sz="1600" dirty="0"/>
              <a:t>de </a:t>
            </a:r>
            <a:r>
              <a:rPr lang="es-CL" sz="1600" dirty="0" smtClean="0"/>
              <a:t>junio, </a:t>
            </a:r>
            <a:r>
              <a:rPr lang="es-CL" sz="1600" dirty="0"/>
              <a:t>el Ministerio </a:t>
            </a:r>
            <a:r>
              <a:rPr lang="es-CL" sz="1600" dirty="0" smtClean="0"/>
              <a:t>ejecutó </a:t>
            </a:r>
            <a:r>
              <a:rPr lang="es-CL" sz="1600" b="1" dirty="0" smtClean="0"/>
              <a:t>$2.145 </a:t>
            </a:r>
            <a:r>
              <a:rPr lang="es-CL" sz="1600" b="1" dirty="0"/>
              <a:t>millones</a:t>
            </a:r>
            <a:r>
              <a:rPr lang="es-CL" sz="1600" dirty="0"/>
              <a:t>, equivalente a un </a:t>
            </a:r>
            <a:r>
              <a:rPr lang="es-CL" sz="1600" dirty="0" smtClean="0"/>
              <a:t>7,3</a:t>
            </a:r>
            <a:r>
              <a:rPr lang="es-CL" sz="1600" b="1" dirty="0" smtClean="0"/>
              <a:t>%</a:t>
            </a:r>
            <a:r>
              <a:rPr lang="es-CL" sz="1600" dirty="0" smtClean="0"/>
              <a:t> </a:t>
            </a:r>
            <a:r>
              <a:rPr lang="es-CL" sz="1600" dirty="0"/>
              <a:t>respecto al presupuesto vigente</a:t>
            </a:r>
            <a:r>
              <a:rPr lang="es-CL" sz="1600" dirty="0" smtClean="0"/>
              <a:t>. Con ello, la ejecución acumulada de la Partida asciende a $15.956 millones con un 54% de avance sobre la ley inicial y un 44% respecto del presupuesto vigente.</a:t>
            </a:r>
            <a:endParaRPr lang="es-CL" sz="1600" dirty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s-MX" sz="1600" dirty="0" smtClean="0"/>
              <a:t>No se observaron modificaciones presupuestarias adicionales en el mes de junio, por lo que se mantienen las registradas en el mes de mayo, que incrementan la Partida en $6.440 millones, con una rebaja de </a:t>
            </a:r>
            <a:r>
              <a:rPr lang="es-MX" sz="1600" smtClean="0"/>
              <a:t>$</a:t>
            </a:r>
            <a:r>
              <a:rPr lang="es-MX" sz="1600" smtClean="0"/>
              <a:t>14 </a:t>
            </a:r>
            <a:r>
              <a:rPr lang="es-MX" sz="1600" dirty="0" smtClean="0"/>
              <a:t>millones en Gastos en Personal, e incrementos por $24 millones en Prestaciones de Seguridad Social  y $6.431 millones en Servicio de la Deuda.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s-MX" sz="1600" dirty="0" smtClean="0"/>
              <a:t>Las variaciones presupuestarias afectan en su totalidad al Consejo Nacional de Televisión, cuya ejecución se presenta en las tablas siguientes.</a:t>
            </a:r>
            <a:endParaRPr lang="es-MX" sz="1600" dirty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23528" y="609329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9" name="1 Gráfico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00000000-0008-0000-0000-00000200000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922194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467544" y="548680"/>
            <a:ext cx="822960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JUNIO DE 2018 </a:t>
            </a:r>
            <a:br>
              <a:rPr lang="es-CL" sz="1600" b="1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5" name="2 Gráfico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00000000-0008-0000-00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03822329"/>
              </p:ext>
            </p:extLst>
          </p:nvPr>
        </p:nvGraphicFramePr>
        <p:xfrm>
          <a:off x="683568" y="1412776"/>
          <a:ext cx="7848872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186815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4691" y="836712"/>
            <a:ext cx="724123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 DE GASTOS A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71600" y="4725144"/>
            <a:ext cx="72008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931162" y="1772816"/>
            <a:ext cx="7241238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3497374"/>
              </p:ext>
            </p:extLst>
          </p:nvPr>
        </p:nvGraphicFramePr>
        <p:xfrm>
          <a:off x="907997" y="2204864"/>
          <a:ext cx="7264403" cy="2135505"/>
        </p:xfrm>
        <a:graphic>
          <a:graphicData uri="http://schemas.openxmlformats.org/drawingml/2006/table">
            <a:tbl>
              <a:tblPr/>
              <a:tblGrid>
                <a:gridCol w="716882"/>
                <a:gridCol w="2246229"/>
                <a:gridCol w="716882"/>
                <a:gridCol w="716882"/>
                <a:gridCol w="716882"/>
                <a:gridCol w="716882"/>
                <a:gridCol w="716882"/>
                <a:gridCol w="716882"/>
              </a:tblGrid>
              <a:tr h="1905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29.226.126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35.666.881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6.440.755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15.956.096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12.659.875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12.645.087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-14.788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6.375.169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4.383.895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4.383.895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1.407.737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24.012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24.012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24.012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11.493.888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11.493.888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1.446.919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343.023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343.023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91.602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342.445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6.773.976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6.431.531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6.610.657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58608" y="980728"/>
            <a:ext cx="755780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PARTRIDA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20,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RESUMEN POR CAPÍTULOS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730004" y="4077072"/>
            <a:ext cx="7542039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58608" y="2492896"/>
            <a:ext cx="7413792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="" xmlns:a16="http://schemas.microsoft.com/office/drawing/2014/main" id="{CE8882D1-0063-48DA-9772-88BE79585A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0269765"/>
              </p:ext>
            </p:extLst>
          </p:nvPr>
        </p:nvGraphicFramePr>
        <p:xfrm>
          <a:off x="773234" y="2993678"/>
          <a:ext cx="7493001" cy="876300"/>
        </p:xfrm>
        <a:graphic>
          <a:graphicData uri="http://schemas.openxmlformats.org/drawingml/2006/table">
            <a:tbl>
              <a:tblPr/>
              <a:tblGrid>
                <a:gridCol w="333093">
                  <a:extLst>
                    <a:ext uri="{9D8B030D-6E8A-4147-A177-3AD203B41FA5}">
                      <a16:colId xmlns="" xmlns:a16="http://schemas.microsoft.com/office/drawing/2014/main" val="1235072215"/>
                    </a:ext>
                  </a:extLst>
                </a:gridCol>
                <a:gridCol w="279163">
                  <a:extLst>
                    <a:ext uri="{9D8B030D-6E8A-4147-A177-3AD203B41FA5}">
                      <a16:colId xmlns="" xmlns:a16="http://schemas.microsoft.com/office/drawing/2014/main" val="1703984833"/>
                    </a:ext>
                  </a:extLst>
                </a:gridCol>
                <a:gridCol w="2312615">
                  <a:extLst>
                    <a:ext uri="{9D8B030D-6E8A-4147-A177-3AD203B41FA5}">
                      <a16:colId xmlns="" xmlns:a16="http://schemas.microsoft.com/office/drawing/2014/main" val="389982387"/>
                    </a:ext>
                  </a:extLst>
                </a:gridCol>
                <a:gridCol w="761355">
                  <a:extLst>
                    <a:ext uri="{9D8B030D-6E8A-4147-A177-3AD203B41FA5}">
                      <a16:colId xmlns="" xmlns:a16="http://schemas.microsoft.com/office/drawing/2014/main" val="2734564484"/>
                    </a:ext>
                  </a:extLst>
                </a:gridCol>
                <a:gridCol w="761355">
                  <a:extLst>
                    <a:ext uri="{9D8B030D-6E8A-4147-A177-3AD203B41FA5}">
                      <a16:colId xmlns="" xmlns:a16="http://schemas.microsoft.com/office/drawing/2014/main" val="4105955329"/>
                    </a:ext>
                  </a:extLst>
                </a:gridCol>
                <a:gridCol w="761355">
                  <a:extLst>
                    <a:ext uri="{9D8B030D-6E8A-4147-A177-3AD203B41FA5}">
                      <a16:colId xmlns="" xmlns:a16="http://schemas.microsoft.com/office/drawing/2014/main" val="2011376172"/>
                    </a:ext>
                  </a:extLst>
                </a:gridCol>
                <a:gridCol w="761355">
                  <a:extLst>
                    <a:ext uri="{9D8B030D-6E8A-4147-A177-3AD203B41FA5}">
                      <a16:colId xmlns="" xmlns:a16="http://schemas.microsoft.com/office/drawing/2014/main" val="1270674217"/>
                    </a:ext>
                  </a:extLst>
                </a:gridCol>
                <a:gridCol w="761355">
                  <a:extLst>
                    <a:ext uri="{9D8B030D-6E8A-4147-A177-3AD203B41FA5}">
                      <a16:colId xmlns="" xmlns:a16="http://schemas.microsoft.com/office/drawing/2014/main" val="2128071911"/>
                    </a:ext>
                  </a:extLst>
                </a:gridCol>
                <a:gridCol w="761355">
                  <a:extLst>
                    <a:ext uri="{9D8B030D-6E8A-4147-A177-3AD203B41FA5}">
                      <a16:colId xmlns="" xmlns:a16="http://schemas.microsoft.com/office/drawing/2014/main" val="555009902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98102243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5590188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General de Gobierno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20.233.783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20.233.783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7.574.642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5622852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Nacional de Televisión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8.992.343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15.433.098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6.440.755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8.381.454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681359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12213" y="5949280"/>
            <a:ext cx="75321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755577" y="581745"/>
            <a:ext cx="756084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20. CAPÍTULO 01. PROGRAMA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01: SECRETARÍA GENERAL DE GOBIERNO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755576" y="1196752"/>
            <a:ext cx="7686056" cy="32511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="" xmlns:a16="http://schemas.microsoft.com/office/drawing/2014/main" id="{ABE1EC4F-5C76-46B6-9AD6-5B1F55273C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2649113"/>
              </p:ext>
            </p:extLst>
          </p:nvPr>
        </p:nvGraphicFramePr>
        <p:xfrm>
          <a:off x="755576" y="1543000"/>
          <a:ext cx="7488833" cy="4351335"/>
        </p:xfrm>
        <a:graphic>
          <a:graphicData uri="http://schemas.openxmlformats.org/drawingml/2006/table">
            <a:tbl>
              <a:tblPr/>
              <a:tblGrid>
                <a:gridCol w="239100">
                  <a:extLst>
                    <a:ext uri="{9D8B030D-6E8A-4147-A177-3AD203B41FA5}">
                      <a16:colId xmlns="" xmlns:a16="http://schemas.microsoft.com/office/drawing/2014/main" val="1761617128"/>
                    </a:ext>
                  </a:extLst>
                </a:gridCol>
                <a:gridCol w="460488">
                  <a:extLst>
                    <a:ext uri="{9D8B030D-6E8A-4147-A177-3AD203B41FA5}">
                      <a16:colId xmlns="" xmlns:a16="http://schemas.microsoft.com/office/drawing/2014/main" val="295775385"/>
                    </a:ext>
                  </a:extLst>
                </a:gridCol>
                <a:gridCol w="330607">
                  <a:extLst>
                    <a:ext uri="{9D8B030D-6E8A-4147-A177-3AD203B41FA5}">
                      <a16:colId xmlns="" xmlns:a16="http://schemas.microsoft.com/office/drawing/2014/main" val="3179821329"/>
                    </a:ext>
                  </a:extLst>
                </a:gridCol>
                <a:gridCol w="2207980">
                  <a:extLst>
                    <a:ext uri="{9D8B030D-6E8A-4147-A177-3AD203B41FA5}">
                      <a16:colId xmlns="" xmlns:a16="http://schemas.microsoft.com/office/drawing/2014/main" val="2026005690"/>
                    </a:ext>
                  </a:extLst>
                </a:gridCol>
                <a:gridCol w="708443">
                  <a:extLst>
                    <a:ext uri="{9D8B030D-6E8A-4147-A177-3AD203B41FA5}">
                      <a16:colId xmlns="" xmlns:a16="http://schemas.microsoft.com/office/drawing/2014/main" val="1740349840"/>
                    </a:ext>
                  </a:extLst>
                </a:gridCol>
                <a:gridCol w="708443">
                  <a:extLst>
                    <a:ext uri="{9D8B030D-6E8A-4147-A177-3AD203B41FA5}">
                      <a16:colId xmlns="" xmlns:a16="http://schemas.microsoft.com/office/drawing/2014/main" val="4276863954"/>
                    </a:ext>
                  </a:extLst>
                </a:gridCol>
                <a:gridCol w="708443">
                  <a:extLst>
                    <a:ext uri="{9D8B030D-6E8A-4147-A177-3AD203B41FA5}">
                      <a16:colId xmlns="" xmlns:a16="http://schemas.microsoft.com/office/drawing/2014/main" val="855525273"/>
                    </a:ext>
                  </a:extLst>
                </a:gridCol>
                <a:gridCol w="708443">
                  <a:extLst>
                    <a:ext uri="{9D8B030D-6E8A-4147-A177-3AD203B41FA5}">
                      <a16:colId xmlns="" xmlns:a16="http://schemas.microsoft.com/office/drawing/2014/main" val="1641842492"/>
                    </a:ext>
                  </a:extLst>
                </a:gridCol>
                <a:gridCol w="708443">
                  <a:extLst>
                    <a:ext uri="{9D8B030D-6E8A-4147-A177-3AD203B41FA5}">
                      <a16:colId xmlns="" xmlns:a16="http://schemas.microsoft.com/office/drawing/2014/main" val="3661379796"/>
                    </a:ext>
                  </a:extLst>
                </a:gridCol>
                <a:gridCol w="708443">
                  <a:extLst>
                    <a:ext uri="{9D8B030D-6E8A-4147-A177-3AD203B41FA5}">
                      <a16:colId xmlns="" xmlns:a16="http://schemas.microsoft.com/office/drawing/2014/main" val="3591779124"/>
                    </a:ext>
                  </a:extLst>
                </a:gridCol>
              </a:tblGrid>
              <a:tr h="16997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53251679"/>
                  </a:ext>
                </a:extLst>
              </a:tr>
              <a:tr h="2719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22013577"/>
                  </a:ext>
                </a:extLst>
              </a:tr>
              <a:tr h="16997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20.233.783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20.233.783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7.574.642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40727451"/>
                  </a:ext>
                </a:extLst>
              </a:tr>
              <a:tr h="1699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9.481.313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9.481.313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4.872.395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51,4%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51,4%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51350589"/>
                  </a:ext>
                </a:extLst>
              </a:tr>
              <a:tr h="1699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3.908.842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3.908.842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1.221.612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93854178"/>
                  </a:ext>
                </a:extLst>
              </a:tr>
              <a:tr h="1699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6.365.273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6.365.273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1.292.538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76324971"/>
                  </a:ext>
                </a:extLst>
              </a:tr>
              <a:tr h="1699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6.365.273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6.365.273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1.292.538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16524463"/>
                  </a:ext>
                </a:extLst>
              </a:tr>
              <a:tr h="1699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División de Organizaciones Sociales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960.359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960.359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369.213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76052317"/>
                  </a:ext>
                </a:extLst>
              </a:tr>
              <a:tr h="1699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de Comunicaciones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946.548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946.548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415.345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43,9%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43,9%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334822"/>
                  </a:ext>
                </a:extLst>
              </a:tr>
              <a:tr h="2549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Seguimiento de Políticas Públicas y Gestión Institucional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945.672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945.672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374.999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06074709"/>
                  </a:ext>
                </a:extLst>
              </a:tr>
              <a:tr h="2549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Fomento de Medios de Comunicación Regionales, Provinciales y Comunales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1.811.565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1.811.565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63.006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87397863"/>
                  </a:ext>
                </a:extLst>
              </a:tr>
              <a:tr h="2549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Fortalecimiento de Organizaciones y Asociaciones de Interés Público (Ley N° 20.500)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1.439.155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1.439.155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9.861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64852695"/>
                  </a:ext>
                </a:extLst>
              </a:tr>
              <a:tr h="2549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Observatorio de Participación Ciudadana y No Discriminación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261.974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261.974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60.114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54420742"/>
                  </a:ext>
                </a:extLst>
              </a:tr>
              <a:tr h="1699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168.143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168.143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42.724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59599327"/>
                  </a:ext>
                </a:extLst>
              </a:tr>
              <a:tr h="1699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47.044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47.044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96883276"/>
                  </a:ext>
                </a:extLst>
              </a:tr>
              <a:tr h="1699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4.802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4.802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3.103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64,6%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64,6%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28916991"/>
                  </a:ext>
                </a:extLst>
              </a:tr>
              <a:tr h="1699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9.234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9.234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4.651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8338968"/>
                  </a:ext>
                </a:extLst>
              </a:tr>
              <a:tr h="1699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49.094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49.094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8.124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70614959"/>
                  </a:ext>
                </a:extLst>
              </a:tr>
              <a:tr h="1699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57.969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57.969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26.846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24957576"/>
                  </a:ext>
                </a:extLst>
              </a:tr>
              <a:tr h="1699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308.212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308.212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145.373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56884072"/>
                  </a:ext>
                </a:extLst>
              </a:tr>
              <a:tr h="1699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227.187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227.187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105.135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35399987"/>
                  </a:ext>
                </a:extLst>
              </a:tr>
              <a:tr h="1699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81.025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81.025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40.238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10355665"/>
                  </a:ext>
                </a:extLst>
              </a:tr>
              <a:tr h="1699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222666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3" y="5661248"/>
            <a:ext cx="7848872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59" y="764704"/>
            <a:ext cx="7776865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20. </a:t>
            </a:r>
            <a:r>
              <a:rPr lang="es-CL" sz="1600" b="1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02.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01: CONSEJO NACIONAL DE TELEVISIÓN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60" y="1734587"/>
            <a:ext cx="7776864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="" xmlns:a16="http://schemas.microsoft.com/office/drawing/2014/main" id="{D30E5BEB-3EF7-4737-AD4F-ED690D1D23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3482197"/>
              </p:ext>
            </p:extLst>
          </p:nvPr>
        </p:nvGraphicFramePr>
        <p:xfrm>
          <a:off x="557674" y="2104048"/>
          <a:ext cx="7886699" cy="3413183"/>
        </p:xfrm>
        <a:graphic>
          <a:graphicData uri="http://schemas.openxmlformats.org/drawingml/2006/table">
            <a:tbl>
              <a:tblPr/>
              <a:tblGrid>
                <a:gridCol w="327563">
                  <a:extLst>
                    <a:ext uri="{9D8B030D-6E8A-4147-A177-3AD203B41FA5}">
                      <a16:colId xmlns="" xmlns:a16="http://schemas.microsoft.com/office/drawing/2014/main" val="2081677917"/>
                    </a:ext>
                  </a:extLst>
                </a:gridCol>
                <a:gridCol w="302365">
                  <a:extLst>
                    <a:ext uri="{9D8B030D-6E8A-4147-A177-3AD203B41FA5}">
                      <a16:colId xmlns="" xmlns:a16="http://schemas.microsoft.com/office/drawing/2014/main" val="2377817153"/>
                    </a:ext>
                  </a:extLst>
                </a:gridCol>
                <a:gridCol w="313564">
                  <a:extLst>
                    <a:ext uri="{9D8B030D-6E8A-4147-A177-3AD203B41FA5}">
                      <a16:colId xmlns="" xmlns:a16="http://schemas.microsoft.com/office/drawing/2014/main" val="853648563"/>
                    </a:ext>
                  </a:extLst>
                </a:gridCol>
                <a:gridCol w="2956463">
                  <a:extLst>
                    <a:ext uri="{9D8B030D-6E8A-4147-A177-3AD203B41FA5}">
                      <a16:colId xmlns="" xmlns:a16="http://schemas.microsoft.com/office/drawing/2014/main" val="343294626"/>
                    </a:ext>
                  </a:extLst>
                </a:gridCol>
                <a:gridCol w="671923">
                  <a:extLst>
                    <a:ext uri="{9D8B030D-6E8A-4147-A177-3AD203B41FA5}">
                      <a16:colId xmlns="" xmlns:a16="http://schemas.microsoft.com/office/drawing/2014/main" val="1601359026"/>
                    </a:ext>
                  </a:extLst>
                </a:gridCol>
                <a:gridCol w="671923">
                  <a:extLst>
                    <a:ext uri="{9D8B030D-6E8A-4147-A177-3AD203B41FA5}">
                      <a16:colId xmlns="" xmlns:a16="http://schemas.microsoft.com/office/drawing/2014/main" val="1756218711"/>
                    </a:ext>
                  </a:extLst>
                </a:gridCol>
                <a:gridCol w="627129">
                  <a:extLst>
                    <a:ext uri="{9D8B030D-6E8A-4147-A177-3AD203B41FA5}">
                      <a16:colId xmlns="" xmlns:a16="http://schemas.microsoft.com/office/drawing/2014/main" val="1536310768"/>
                    </a:ext>
                  </a:extLst>
                </a:gridCol>
                <a:gridCol w="671923">
                  <a:extLst>
                    <a:ext uri="{9D8B030D-6E8A-4147-A177-3AD203B41FA5}">
                      <a16:colId xmlns="" xmlns:a16="http://schemas.microsoft.com/office/drawing/2014/main" val="1005673919"/>
                    </a:ext>
                  </a:extLst>
                </a:gridCol>
                <a:gridCol w="671923">
                  <a:extLst>
                    <a:ext uri="{9D8B030D-6E8A-4147-A177-3AD203B41FA5}">
                      <a16:colId xmlns="" xmlns:a16="http://schemas.microsoft.com/office/drawing/2014/main" val="4168700982"/>
                    </a:ext>
                  </a:extLst>
                </a:gridCol>
                <a:gridCol w="671923">
                  <a:extLst>
                    <a:ext uri="{9D8B030D-6E8A-4147-A177-3AD203B41FA5}">
                      <a16:colId xmlns="" xmlns:a16="http://schemas.microsoft.com/office/drawing/2014/main" val="3196595313"/>
                    </a:ext>
                  </a:extLst>
                </a:gridCol>
              </a:tblGrid>
              <a:tr h="17414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617143029"/>
                  </a:ext>
                </a:extLst>
              </a:tr>
              <a:tr h="27862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03724202"/>
                  </a:ext>
                </a:extLst>
              </a:tr>
              <a:tr h="17414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8.992.343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15.433.098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6.440.755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8.381.454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93,2%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54,3%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50884102"/>
                  </a:ext>
                </a:extLst>
              </a:tr>
              <a:tr h="1741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3.178.562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3.163.774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-14.788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1.502.774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47,5%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85207482"/>
                  </a:ext>
                </a:extLst>
              </a:tr>
              <a:tr h="1741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475.053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475.053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186.125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07399532"/>
                  </a:ext>
                </a:extLst>
              </a:tr>
              <a:tr h="1741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24.012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24.012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24.012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73942292"/>
                  </a:ext>
                </a:extLst>
              </a:tr>
              <a:tr h="1741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5.128.615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5.128.615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154.381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32635901"/>
                  </a:ext>
                </a:extLst>
              </a:tr>
              <a:tr h="1741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5.128.615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5.128.615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154.381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98805456"/>
                  </a:ext>
                </a:extLst>
              </a:tr>
              <a:tr h="1741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560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Apoyo a Programas Culturales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4.479.804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4.479.804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57.103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21498731"/>
                  </a:ext>
                </a:extLst>
              </a:tr>
              <a:tr h="1741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563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Televisión Cultural y Educativa CNTV Infantil  (ex  Novasur)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648.811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648.811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97.278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32190629"/>
                  </a:ext>
                </a:extLst>
              </a:tr>
              <a:tr h="1741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174.880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174.880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48.878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23152179"/>
                  </a:ext>
                </a:extLst>
              </a:tr>
              <a:tr h="1741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14.477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14.477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1.977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48618433"/>
                  </a:ext>
                </a:extLst>
              </a:tr>
              <a:tr h="1741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78.323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78.323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12.730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22673043"/>
                  </a:ext>
                </a:extLst>
              </a:tr>
              <a:tr h="1741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82.080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82.080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34.171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7073499"/>
                  </a:ext>
                </a:extLst>
              </a:tr>
              <a:tr h="1741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34.233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6.465.764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6.431.531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6.465.284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34920868"/>
                  </a:ext>
                </a:extLst>
              </a:tr>
              <a:tr h="1741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33.695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33.695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33.224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15574344"/>
                  </a:ext>
                </a:extLst>
              </a:tr>
              <a:tr h="1741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538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538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20975222"/>
                  </a:ext>
                </a:extLst>
              </a:tr>
              <a:tr h="1741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6.431.531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6.431.531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6.431.531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56194509"/>
                  </a:ext>
                </a:extLst>
              </a:tr>
              <a:tr h="1741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284635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2629</TotalTime>
  <Words>1123</Words>
  <Application>Microsoft Office PowerPoint</Application>
  <PresentationFormat>Presentación en pantalla (4:3)</PresentationFormat>
  <Paragraphs>555</Paragraphs>
  <Slides>8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1" baseType="lpstr">
      <vt:lpstr>1_Tema de Office</vt:lpstr>
      <vt:lpstr>Tema de Office</vt:lpstr>
      <vt:lpstr>Imagen de mapa de bits</vt:lpstr>
      <vt:lpstr>EJECUCIÓN ACUMULADA DE GASTOS PRESUPUESTARIOS AL MES DE JUNIO DE 2018 PARTIDA 20: MINISTERIO SECRETARÍA GENERAL DE GOBIERNO</vt:lpstr>
      <vt:lpstr>EJECUCIÓN ACUMULADA DE GASTOS A JUNIO DE 2018  PARTIDA 20 MINISTERIO SECRETARÍA GENERAL DE GOBIERNO</vt:lpstr>
      <vt:lpstr>COMPORTAMIENTO DE LA EJECUCIÓN MENSUAL DE GASTOS A JUNIO DE 2018  PARTIDA 20 MINISTERIO SECRETARÍA GENERAL DE GOBIERNO</vt:lpstr>
      <vt:lpstr>Presentación de PowerPoint</vt:lpstr>
      <vt:lpstr>EJECUCIÓN ACUMULADA  DE GASTOS A JUNIO DE 2018  PARTIDA 20 MINISTERIO SECRETARÍA GENERAL DE GOBIERNO</vt:lpstr>
      <vt:lpstr>EJECUCIÓN ACUMULADA DE GASTOS A JUNIO DE 2018  PARTRIDA 20, RESUMEN POR CAPÍTULOS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161</cp:revision>
  <cp:lastPrinted>2016-10-11T11:56:42Z</cp:lastPrinted>
  <dcterms:created xsi:type="dcterms:W3CDTF">2016-06-23T13:38:47Z</dcterms:created>
  <dcterms:modified xsi:type="dcterms:W3CDTF">2018-09-12T19:16:50Z</dcterms:modified>
</cp:coreProperties>
</file>