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98" r:id="rId4"/>
    <p:sldId id="300" r:id="rId5"/>
    <p:sldId id="302" r:id="rId6"/>
    <p:sldId id="301" r:id="rId7"/>
    <p:sldId id="264" r:id="rId8"/>
    <p:sldId id="263" r:id="rId9"/>
    <p:sldId id="265" r:id="rId10"/>
    <p:sldId id="269" r:id="rId11"/>
    <p:sldId id="271" r:id="rId12"/>
    <p:sldId id="273" r:id="rId13"/>
    <p:sldId id="274" r:id="rId14"/>
    <p:sldId id="275" r:id="rId15"/>
    <p:sldId id="287" r:id="rId16"/>
    <p:sldId id="288" r:id="rId17"/>
    <p:sldId id="289" r:id="rId18"/>
    <p:sldId id="290" r:id="rId19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9712" autoAdjust="0"/>
  </p:normalViewPr>
  <p:slideViewPr>
    <p:cSldViewPr>
      <p:cViewPr>
        <p:scale>
          <a:sx n="69" d="100"/>
          <a:sy n="69" d="100"/>
        </p:scale>
        <p:origin x="-90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27-08-2018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27-08-2018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27-08-2018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27-08-2018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27-08-2018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27-08-2018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27-08-2018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27-08-2018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6288" name="Picture 14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09" y="75067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21" name="Picture 17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67" y="36513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5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6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7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8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9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0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2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JUNIO DE 2018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</a:t>
            </a:r>
            <a:r>
              <a:rPr lang="es-CL" sz="2000" b="1" dirty="0" smtClean="0">
                <a:solidFill>
                  <a:prstClr val="black"/>
                </a:solidFill>
              </a:rPr>
              <a:t>19:</a:t>
            </a:r>
            <a:r>
              <a:rPr lang="es-CL" sz="2400" b="1" cap="all" dirty="0">
                <a:latin typeface="+mn-lt"/>
              </a:rPr>
              <a:t/>
            </a:r>
            <a:br>
              <a:rPr lang="es-CL" sz="2400" b="1" cap="all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TRANSPORTES Y TELECOMUNICACIONES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</a:t>
            </a:r>
            <a:r>
              <a:rPr lang="es-CL" sz="1200" dirty="0" smtClean="0"/>
              <a:t>agosto 2018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10" name="Picture 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78" y="548680"/>
            <a:ext cx="515670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8469" y="536813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799539"/>
              </p:ext>
            </p:extLst>
          </p:nvPr>
        </p:nvGraphicFramePr>
        <p:xfrm>
          <a:off x="414335" y="1767433"/>
          <a:ext cx="8210799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Hoja de cálculo" r:id="rId4" imgW="7581900" imgH="3533865" progId="Excel.Sheet.8">
                  <p:embed/>
                </p:oleObj>
              </mc:Choice>
              <mc:Fallback>
                <p:oleObj name="Hoja de cálculo" r:id="rId4" imgW="7581900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767433"/>
                        <a:ext cx="8210799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19. CAPÍTULO 01. PROGRAMA 03: TRANSANTIAGO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6480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855830"/>
              </p:ext>
            </p:extLst>
          </p:nvPr>
        </p:nvGraphicFramePr>
        <p:xfrm>
          <a:off x="414335" y="1772816"/>
          <a:ext cx="8210799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Hoja de cálculo" r:id="rId4" imgW="8039100" imgH="2771775" progId="Excel.Sheet.8">
                  <p:embed/>
                </p:oleObj>
              </mc:Choice>
              <mc:Fallback>
                <p:oleObj name="Hoja de cálculo" r:id="rId4" imgW="8039100" imgH="27717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772816"/>
                        <a:ext cx="8210799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19. CAPÍTULO 01. PROGRAMA 04: UNIDAD OPERATIVA DE CONTROL DE TRÁNSITO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14908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453814"/>
              </p:ext>
            </p:extLst>
          </p:nvPr>
        </p:nvGraphicFramePr>
        <p:xfrm>
          <a:off x="414336" y="1628800"/>
          <a:ext cx="8210799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Hoja de cálculo" r:id="rId4" imgW="7819957" imgH="2466885" progId="Excel.Sheet.8">
                  <p:embed/>
                </p:oleObj>
              </mc:Choice>
              <mc:Fallback>
                <p:oleObj name="Hoja de cálculo" r:id="rId4" imgW="7819957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28800"/>
                        <a:ext cx="8210799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19. CAPÍTULO 01. PROGRAMA 05: FISCALIZACIÓN Y CONTROL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3093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4" y="125234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408172"/>
              </p:ext>
            </p:extLst>
          </p:nvPr>
        </p:nvGraphicFramePr>
        <p:xfrm>
          <a:off x="414336" y="1646262"/>
          <a:ext cx="8210799" cy="459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Hoja de cálculo" r:id="rId4" imgW="8496300" imgH="4591140" progId="Excel.Sheet.8">
                  <p:embed/>
                </p:oleObj>
              </mc:Choice>
              <mc:Fallback>
                <p:oleObj name="Hoja de cálculo" r:id="rId4" imgW="8496300" imgH="4591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46262"/>
                        <a:ext cx="8210799" cy="459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19. CAPÍTULO 01. PROGRAMA 06: SUBSIDIO NACIONAL AL TRANSPORTE PÚBLICO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0928" y="493608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751691"/>
              </p:ext>
            </p:extLst>
          </p:nvPr>
        </p:nvGraphicFramePr>
        <p:xfrm>
          <a:off x="414336" y="1840210"/>
          <a:ext cx="8201488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Hoja de cálculo" r:id="rId4" imgW="7848600" imgH="3028950" progId="Excel.Sheet.8">
                  <p:embed/>
                </p:oleObj>
              </mc:Choice>
              <mc:Fallback>
                <p:oleObj name="Hoja de cálculo" r:id="rId4" imgW="7848600" imgH="30289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40210"/>
                        <a:ext cx="8201488" cy="302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19. CAPÍTULO 01. PROGRAMA 07: PROGRAMA DESARROLLO LOGÍSTICO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7897" y="46480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377908"/>
              </p:ext>
            </p:extLst>
          </p:nvPr>
        </p:nvGraphicFramePr>
        <p:xfrm>
          <a:off x="414336" y="1772816"/>
          <a:ext cx="8210799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Hoja de cálculo" r:id="rId4" imgW="7819957" imgH="2781210" progId="Excel.Sheet.8">
                  <p:embed/>
                </p:oleObj>
              </mc:Choice>
              <mc:Fallback>
                <p:oleObj name="Hoja de cálculo" r:id="rId4" imgW="7819957" imgH="2781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10799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19. CAPÍTULO 01. PROGRAMA 08: PROGRAMA DE VIALIDAD Y TRANSPORTE URBANO: SECTRA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08821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703227"/>
              </p:ext>
            </p:extLst>
          </p:nvPr>
        </p:nvGraphicFramePr>
        <p:xfrm>
          <a:off x="414336" y="1772816"/>
          <a:ext cx="8201488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Hoja de cálculo" r:id="rId4" imgW="9724957" imgH="4600575" progId="Excel.Sheet.8">
                  <p:embed/>
                </p:oleObj>
              </mc:Choice>
              <mc:Fallback>
                <p:oleObj name="Hoja de cálculo" r:id="rId4" imgW="9724957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8" cy="424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19. CAPÍTULO 02. PROGRAMA 01: SECRETARÍA DE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5040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543460"/>
              </p:ext>
            </p:extLst>
          </p:nvPr>
        </p:nvGraphicFramePr>
        <p:xfrm>
          <a:off x="414337" y="1808212"/>
          <a:ext cx="8210798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Hoja de cálculo" r:id="rId4" imgW="7801043" imgH="2628900" progId="Excel.Sheet.8">
                  <p:embed/>
                </p:oleObj>
              </mc:Choice>
              <mc:Fallback>
                <p:oleObj name="Hoja de cálculo" r:id="rId4" imgW="7801043" imgH="2628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808212"/>
                        <a:ext cx="8210798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19. CAPÍTULO 03. PROGRAMA 01: JUNTA DE AERONÁUTICA CIVIL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 </a:t>
            </a:r>
            <a:r>
              <a:rPr lang="es-CL" sz="1600" dirty="0">
                <a:latin typeface="+mn-lt"/>
              </a:rPr>
              <a:t>Ejecución del Ministerio, acumulada al mes de Junio ascendió a </a:t>
            </a:r>
            <a:r>
              <a:rPr lang="es-CL" sz="1600" b="1" dirty="0" smtClean="0">
                <a:latin typeface="+mn-lt"/>
              </a:rPr>
              <a:t>$439.249 </a:t>
            </a:r>
            <a:r>
              <a:rPr lang="es-CL" sz="1600" b="1" dirty="0">
                <a:latin typeface="+mn-lt"/>
              </a:rPr>
              <a:t>millones</a:t>
            </a:r>
            <a:r>
              <a:rPr lang="es-CL" sz="1600" dirty="0">
                <a:latin typeface="+mn-lt"/>
              </a:rPr>
              <a:t>, que equivale a un </a:t>
            </a:r>
            <a:r>
              <a:rPr lang="es-CL" sz="1600" b="1" dirty="0" smtClean="0">
                <a:latin typeface="+mn-lt"/>
              </a:rPr>
              <a:t>40%</a:t>
            </a:r>
            <a:r>
              <a:rPr lang="es-CL" sz="1600" dirty="0" smtClean="0">
                <a:latin typeface="+mn-lt"/>
              </a:rPr>
              <a:t> </a:t>
            </a:r>
            <a:r>
              <a:rPr lang="es-CL" sz="1600" dirty="0">
                <a:latin typeface="+mn-lt"/>
              </a:rPr>
              <a:t>respecto de la ley 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 Se observan modificaciones presupuestarias que corresponden a: $107 millones menos para gastos en personal, $68 millones más para bienes y servicios de consumo, $489 millones adicionales para prestaciones de seguridad social, $68 millones menos para transferencias corrientes, $54 millones más para el pago de Integros al Fisco, el traspaso de $5.000 millones desde Transferencias de Capital a Iniciativas de Inversión, la inclusión del Subtítulo 32.06.001 Anticipos a Contratistas, en la Subsecretaría de Telecomunicaciones, por $11.516 millones, y $16.938 millones adicionales para el pago de la deuda flotante del Ministerio.</a:t>
            </a: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/>
              <a:t>Las </a:t>
            </a:r>
            <a:r>
              <a:rPr lang="es-CL" sz="1600" b="1" dirty="0" smtClean="0"/>
              <a:t>iniciativas de inversión </a:t>
            </a:r>
            <a:r>
              <a:rPr lang="es-CL" sz="1600" dirty="0" smtClean="0"/>
              <a:t>alcanzaron un gasto total de $19.931 millones (30% de ejecución presupuestaria) y las </a:t>
            </a:r>
            <a:r>
              <a:rPr lang="es-CL" sz="1600" b="1" dirty="0" smtClean="0"/>
              <a:t>transferencias de capital</a:t>
            </a:r>
            <a:r>
              <a:rPr lang="es-CL" sz="1600" dirty="0" smtClean="0"/>
              <a:t>, $30.017 millones (20% de ejecución presupuestaria).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1600" dirty="0" smtClean="0"/>
              <a:t>El gasto en </a:t>
            </a:r>
            <a:r>
              <a:rPr lang="es-CL" sz="1600" b="1" dirty="0" smtClean="0"/>
              <a:t>iniciativas de inversión </a:t>
            </a:r>
            <a:r>
              <a:rPr lang="es-CL" sz="1600" dirty="0" smtClean="0"/>
              <a:t>se presenta a continuación</a:t>
            </a:r>
          </a:p>
          <a:p>
            <a:pPr marL="63500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En la </a:t>
            </a:r>
            <a:r>
              <a:rPr lang="es-CL" sz="1600" b="1" dirty="0" smtClean="0"/>
              <a:t>Unidad Operativa de Control de Tránsito</a:t>
            </a:r>
            <a:r>
              <a:rPr lang="es-CL" sz="1600" dirty="0" smtClean="0"/>
              <a:t> alcanzó un total de $1.791 millones (24% de avance presupuestario).</a:t>
            </a:r>
          </a:p>
          <a:p>
            <a:pPr marL="63500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1600" dirty="0" smtClean="0"/>
          </a:p>
          <a:p>
            <a:pPr marL="349250" algn="just">
              <a:spcBef>
                <a:spcPts val="600"/>
              </a:spcBef>
              <a:spcAft>
                <a:spcPts val="600"/>
              </a:spcAft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19 MINISTERIO DE TRANSPORTES Y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714375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En el programa </a:t>
            </a:r>
            <a:r>
              <a:rPr lang="es-CL" sz="1600" b="1" dirty="0" smtClean="0"/>
              <a:t>Subsidio Nacional al Transporte Público</a:t>
            </a:r>
            <a:r>
              <a:rPr lang="es-CL" sz="1600" dirty="0" smtClean="0"/>
              <a:t>, se ejecutaron un total de $947 millones, que equivalen a un 17% de la disponibilidad vigente al mes de Junio (Subsidio permanente a regiones).</a:t>
            </a:r>
          </a:p>
          <a:p>
            <a:pPr marL="714375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El programa </a:t>
            </a:r>
            <a:r>
              <a:rPr lang="es-CL" sz="1600" b="1" dirty="0" smtClean="0"/>
              <a:t>Transantiago</a:t>
            </a:r>
            <a:r>
              <a:rPr lang="es-CL" sz="1600" dirty="0" smtClean="0"/>
              <a:t> devengó un total de $16.846 millones, alcanzado un ejecución presupuestaria de 32%.</a:t>
            </a:r>
          </a:p>
          <a:p>
            <a:pPr marL="714375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En el capítulo </a:t>
            </a:r>
            <a:r>
              <a:rPr lang="es-CL" sz="1600" b="1" dirty="0" smtClean="0"/>
              <a:t>SECTRA</a:t>
            </a:r>
            <a:r>
              <a:rPr lang="es-CL" sz="1600" dirty="0" smtClean="0"/>
              <a:t> se gastaron un total de $345 millones (15% de ejecución presupuestaria), destinan do $167 millones a estudios y $178 millones a proyectos de inversión.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 smtClean="0"/>
              <a:t>Respecto al </a:t>
            </a:r>
            <a:r>
              <a:rPr lang="es-CL" sz="1600" dirty="0"/>
              <a:t>P</a:t>
            </a:r>
            <a:r>
              <a:rPr lang="es-CL" sz="1600" dirty="0" smtClean="0"/>
              <a:t>rograma Subsidio </a:t>
            </a:r>
            <a:r>
              <a:rPr lang="es-CL" sz="1600" dirty="0"/>
              <a:t>Nacional al Transporte </a:t>
            </a:r>
            <a:r>
              <a:rPr lang="es-CL" sz="1600" dirty="0" smtClean="0"/>
              <a:t>Público, el Subsidio al Transantiago da cuenta lo que sigue: 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Permanente</a:t>
            </a:r>
            <a:r>
              <a:rPr lang="es-CL" sz="1600" dirty="0"/>
              <a:t>, un gasto total de </a:t>
            </a:r>
            <a:r>
              <a:rPr lang="es-CL" sz="1600" dirty="0" smtClean="0"/>
              <a:t>$221.110  </a:t>
            </a:r>
            <a:r>
              <a:rPr lang="es-CL" sz="1600" dirty="0"/>
              <a:t>millones </a:t>
            </a:r>
            <a:r>
              <a:rPr lang="es-CL" sz="1600" dirty="0" smtClean="0"/>
              <a:t>(100% </a:t>
            </a:r>
            <a:r>
              <a:rPr lang="es-CL" sz="1600" dirty="0"/>
              <a:t>de ejecución).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Transitorio</a:t>
            </a:r>
            <a:r>
              <a:rPr lang="es-CL" sz="1600" dirty="0"/>
              <a:t>, </a:t>
            </a:r>
            <a:r>
              <a:rPr lang="es-CL" sz="1600" dirty="0" smtClean="0"/>
              <a:t>8% </a:t>
            </a:r>
            <a:r>
              <a:rPr lang="es-CL" sz="1600" dirty="0"/>
              <a:t>de ejecución </a:t>
            </a:r>
            <a:r>
              <a:rPr lang="es-CL" sz="1600" dirty="0" smtClean="0"/>
              <a:t>presupuestaria, con un gasto de $16.523 millones</a:t>
            </a:r>
            <a:endParaRPr lang="es-CL" sz="1600" dirty="0"/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Adicional</a:t>
            </a:r>
            <a:r>
              <a:rPr lang="es-CL" sz="1600" dirty="0"/>
              <a:t>, 0% de ejecución presupuestaria</a:t>
            </a:r>
            <a:r>
              <a:rPr lang="es-CL" sz="1600" dirty="0" smtClean="0"/>
              <a:t>.</a:t>
            </a: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19 MINISTERIO DE TRANSPORTES Y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s-CL" sz="1600" dirty="0"/>
              <a:t>Respecto al Programa Subsidio Nacional al Transporte Público, el subsidio permanente a regiones, da cuenta lo que sigue: </a:t>
            </a:r>
            <a:endParaRPr lang="es-CL" sz="1600" dirty="0" smtClean="0"/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 smtClean="0"/>
              <a:t>La asignación 24.01.512 Subsidio </a:t>
            </a:r>
            <a:r>
              <a:rPr lang="es-CL" sz="1600" b="1" dirty="0"/>
              <a:t>Nacional al Transporte Público</a:t>
            </a:r>
            <a:r>
              <a:rPr lang="es-CL" sz="1600" dirty="0"/>
              <a:t> (Tarifas a Regiones) presenta un gasto de </a:t>
            </a:r>
            <a:r>
              <a:rPr lang="es-CL" sz="1600" dirty="0" smtClean="0"/>
              <a:t>$72.643 </a:t>
            </a:r>
            <a:r>
              <a:rPr lang="es-CL" sz="1600" dirty="0"/>
              <a:t>millones con un </a:t>
            </a:r>
            <a:r>
              <a:rPr lang="es-CL" sz="1600" dirty="0" smtClean="0"/>
              <a:t>47% </a:t>
            </a:r>
            <a:r>
              <a:rPr lang="es-CL" sz="1600" dirty="0"/>
              <a:t>de </a:t>
            </a:r>
            <a:r>
              <a:rPr lang="es-CL" sz="1600" dirty="0" smtClean="0"/>
              <a:t>ejecución.</a:t>
            </a: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600" b="1" dirty="0">
                <a:ea typeface="Verdana" pitchFamily="34" charset="0"/>
                <a:cs typeface="Verdana" pitchFamily="34" charset="0"/>
              </a:rPr>
              <a:t>Metro Regional de Valparaíso </a:t>
            </a:r>
            <a:r>
              <a:rPr lang="pt-BR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, 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Trenes Metropolitanos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  <a:endParaRPr lang="es-CL" sz="1600" b="1" dirty="0" smtClean="0">
              <a:ea typeface="Verdana" pitchFamily="34" charset="0"/>
              <a:cs typeface="Verdana" pitchFamily="34" charset="0"/>
            </a:endParaRP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FESUB Concepción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  <a:endParaRPr lang="es-CL" sz="1600" b="1" dirty="0" smtClean="0">
              <a:ea typeface="Verdana" pitchFamily="34" charset="0"/>
              <a:cs typeface="Verdana" pitchFamily="34" charset="0"/>
            </a:endParaRP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Transferencia al Fondo de Apoyo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Regional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0% de ejecución 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presupuestaria</a:t>
            </a:r>
            <a:endParaRPr lang="pt-BR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19 MINISTERIO DE TRANSPORTES Y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9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91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15416"/>
            <a:ext cx="4032448" cy="249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98663"/>
            <a:ext cx="4032449" cy="251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JUNIO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19 MINISTERIO DE TRANSPORTES Y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91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163055"/>
              </p:ext>
            </p:extLst>
          </p:nvPr>
        </p:nvGraphicFramePr>
        <p:xfrm>
          <a:off x="467544" y="1879079"/>
          <a:ext cx="8148280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Hoja de cálculo" r:id="rId4" imgW="7134157" imgH="2486025" progId="Excel.Sheet.8">
                  <p:embed/>
                </p:oleObj>
              </mc:Choice>
              <mc:Fallback>
                <p:oleObj name="Hoja de cálculo" r:id="rId4" imgW="7134157" imgH="2486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879079"/>
                        <a:ext cx="8148280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19 MINISTERIO DE TRANSPORTES Y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6" y="421600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388689"/>
              </p:ext>
            </p:extLst>
          </p:nvPr>
        </p:nvGraphicFramePr>
        <p:xfrm>
          <a:off x="414336" y="1628800"/>
          <a:ext cx="8262120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Hoja de cálculo" r:id="rId5" imgW="8753543" imgH="2486025" progId="Excel.Sheet.8">
                  <p:embed/>
                </p:oleObj>
              </mc:Choice>
              <mc:Fallback>
                <p:oleObj name="Hoja de cálculo" r:id="rId5" imgW="8753543" imgH="2486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6" y="1628800"/>
                        <a:ext cx="8262120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19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536813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003928"/>
              </p:ext>
            </p:extLst>
          </p:nvPr>
        </p:nvGraphicFramePr>
        <p:xfrm>
          <a:off x="414336" y="1844824"/>
          <a:ext cx="8201487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Hoja de cálculo" r:id="rId4" imgW="7839143" imgH="3381285" progId="Excel.Sheet.8">
                  <p:embed/>
                </p:oleObj>
              </mc:Choice>
              <mc:Fallback>
                <p:oleObj name="Hoja de cálculo" r:id="rId4" imgW="7839143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44824"/>
                        <a:ext cx="8201487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19. CAPÍTULO 01. PROGRAMA 01: SECRETARÍA Y ADMINISTRACIÓN GENERAL DE TRANSPORTE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941168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593975"/>
              </p:ext>
            </p:extLst>
          </p:nvPr>
        </p:nvGraphicFramePr>
        <p:xfrm>
          <a:off x="509588" y="1640185"/>
          <a:ext cx="8124825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Hoja de cálculo" r:id="rId4" imgW="8124757" imgH="3228975" progId="Excel.Sheet.8">
                  <p:embed/>
                </p:oleObj>
              </mc:Choice>
              <mc:Fallback>
                <p:oleObj name="Hoja de cálculo" r:id="rId4" imgW="8124757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8" y="1640185"/>
                        <a:ext cx="8124825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19. CAPÍTULO 01. PROGRAMA 02: EMPRESA DE LOS FERROCARRILES DEL ESTADO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3183</TotalTime>
  <Words>854</Words>
  <Application>Microsoft Office PowerPoint</Application>
  <PresentationFormat>Presentación en pantalla (4:3)</PresentationFormat>
  <Paragraphs>81</Paragraphs>
  <Slides>17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1_Tema de Office</vt:lpstr>
      <vt:lpstr>Tema de Office</vt:lpstr>
      <vt:lpstr>Hoja de cálculo</vt:lpstr>
      <vt:lpstr>EJECUCIÓN ACUMULADA DE GASTOS PRESUPUESTARIOS AL MES DE JUNIO DE 2018 PARTIDA 19: MINISTERIO DE TRANSPORTES Y TELECOMUNICACIONES</vt:lpstr>
      <vt:lpstr>EJECUCIÓN ACUMULADA DE GASTOS A JUNIO DE 2018  PARTIDA 19 MINISTERIO DE TRANSPORTES Y TELECOMUNICACIONES</vt:lpstr>
      <vt:lpstr>EJECUCIÓN ACUMULADA DE GASTOS A JUNIO DE 2018  PARTIDA 19 MINISTERIO DE TRANSPORTES Y TELECOMUNICACIONES</vt:lpstr>
      <vt:lpstr>EJECUCIÓN ACUMULADA DE GASTOS A JUNIO DE 2018  PARTIDA 19 MINISTERIO DE TRANSPORTES Y TELECOMUNICACIONES</vt:lpstr>
      <vt:lpstr>Presentación de PowerPoint</vt:lpstr>
      <vt:lpstr>EJECUCIÓN ACUMULADA DE GASTOS A JUNIO DE 2018  PARTIDA 19 MINISTERIO DE TRANSPORTES Y TELECOMUNICACIONES</vt:lpstr>
      <vt:lpstr>EJECUCIÓN ACUMULADA DE GASTOS A JUNIO DE 2018  PARTIDA 19 RESUMEN POR CAPÍTULOS</vt:lpstr>
      <vt:lpstr>EJECUCIÓN ACUMULADA DE GASTOS A JUNIO DE 2018  PARTIDA 19. CAPÍTULO 01. PROGRAMA 01: SECRETARÍA Y ADMINISTRACIÓN GENERAL DE TRANSPORTE</vt:lpstr>
      <vt:lpstr>EJECUCIÓN ACUMULADA DE GASTOS A JUNIO DE 2018  PARTIDA 19. CAPÍTULO 01. PROGRAMA 02: EMPRESA DE LOS FERROCARRILES DEL ESTADO</vt:lpstr>
      <vt:lpstr>EJECUCIÓN ACUMULADA DE GASTOS A JUNIO DE 2018  PARTIDA 19. CAPÍTULO 01. PROGRAMA 03: TRANSANTIAGO</vt:lpstr>
      <vt:lpstr>EJECUCIÓN ACUMULADA DE GASTOS A JUNIO DE 2018  PARTIDA 19. CAPÍTULO 01. PROGRAMA 04: UNIDAD OPERATIVA DE CONTROL DE TRÁNSITO</vt:lpstr>
      <vt:lpstr>EJECUCIÓN ACUMULADA DE GASTOS A JUNIO DE 2018  PARTIDA 19. CAPÍTULO 01. PROGRAMA 05: FISCALIZACIÓN Y CONTROL</vt:lpstr>
      <vt:lpstr>EJECUCIÓN ACUMULADA DE GASTOS A JUNIO DE 2018  PARTIDA 19. CAPÍTULO 01. PROGRAMA 06: SUBSIDIO NACIONAL AL TRANSPORTE PÚBLICO</vt:lpstr>
      <vt:lpstr>EJECUCIÓN ACUMULADA DE GASTOS A JUNIO DE 2018  PARTIDA 19. CAPÍTULO 01. PROGRAMA 07: PROGRAMA DESARROLLO LOGÍSTICO</vt:lpstr>
      <vt:lpstr>EJECUCIÓN ACUMULADA DE GASTOS A JUNIO DE 2018  PARTIDA 19. CAPÍTULO 01. PROGRAMA 08: PROGRAMA DE VIALIDAD Y TRANSPORTE URBANO: SECTRA</vt:lpstr>
      <vt:lpstr>EJECUCIÓN ACUMULADA DE GASTOS A JUNIO DE 2018  PARTIDA 19. CAPÍTULO 02. PROGRAMA 01: SECRETARÍA DE TELECOMUNICACIONES</vt:lpstr>
      <vt:lpstr>EJECUCIÓN ACUMULADA DE GASTOS A JUNIO DE 2018  PARTIDA 19. CAPÍTULO 03. PROGRAMA 01: JUNTA DE AERONÁUTICA CIVIL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RCATALAN</cp:lastModifiedBy>
  <cp:revision>182</cp:revision>
  <cp:lastPrinted>2017-05-12T12:49:10Z</cp:lastPrinted>
  <dcterms:created xsi:type="dcterms:W3CDTF">2016-06-23T13:38:47Z</dcterms:created>
  <dcterms:modified xsi:type="dcterms:W3CDTF">2018-08-27T15:46:08Z</dcterms:modified>
</cp:coreProperties>
</file>