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69" d="100"/>
          <a:sy n="69" d="100"/>
        </p:scale>
        <p:origin x="-102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18: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 smtClean="0">
                <a:latin typeface="+mn-lt"/>
              </a:rPr>
              <a:t>MINISTERIO </a:t>
            </a:r>
            <a:r>
              <a:rPr lang="es-CL" sz="1800" b="1" dirty="0">
                <a:latin typeface="+mn-lt"/>
              </a:rPr>
              <a:t>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7931217E-2AA1-492D-A84D-5B18076E5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009158"/>
              </p:ext>
            </p:extLst>
          </p:nvPr>
        </p:nvGraphicFramePr>
        <p:xfrm>
          <a:off x="417747" y="1916832"/>
          <a:ext cx="8198080" cy="1944220"/>
        </p:xfrm>
        <a:graphic>
          <a:graphicData uri="http://schemas.openxmlformats.org/drawingml/2006/table">
            <a:tbl>
              <a:tblPr/>
              <a:tblGrid>
                <a:gridCol w="339531">
                  <a:extLst>
                    <a:ext uri="{9D8B030D-6E8A-4147-A177-3AD203B41FA5}">
                      <a16:colId xmlns:a16="http://schemas.microsoft.com/office/drawing/2014/main" xmlns="" val="3915005751"/>
                    </a:ext>
                  </a:extLst>
                </a:gridCol>
                <a:gridCol w="313414">
                  <a:extLst>
                    <a:ext uri="{9D8B030D-6E8A-4147-A177-3AD203B41FA5}">
                      <a16:colId xmlns:a16="http://schemas.microsoft.com/office/drawing/2014/main" xmlns="" val="681537154"/>
                    </a:ext>
                  </a:extLst>
                </a:gridCol>
                <a:gridCol w="325021">
                  <a:extLst>
                    <a:ext uri="{9D8B030D-6E8A-4147-A177-3AD203B41FA5}">
                      <a16:colId xmlns:a16="http://schemas.microsoft.com/office/drawing/2014/main" xmlns="" val="2374762351"/>
                    </a:ext>
                  </a:extLst>
                </a:gridCol>
                <a:gridCol w="3041270">
                  <a:extLst>
                    <a:ext uri="{9D8B030D-6E8A-4147-A177-3AD203B41FA5}">
                      <a16:colId xmlns:a16="http://schemas.microsoft.com/office/drawing/2014/main" xmlns="" val="389952733"/>
                    </a:ext>
                  </a:extLst>
                </a:gridCol>
                <a:gridCol w="696474">
                  <a:extLst>
                    <a:ext uri="{9D8B030D-6E8A-4147-A177-3AD203B41FA5}">
                      <a16:colId xmlns:a16="http://schemas.microsoft.com/office/drawing/2014/main" xmlns="" val="3637228064"/>
                    </a:ext>
                  </a:extLst>
                </a:gridCol>
                <a:gridCol w="696474">
                  <a:extLst>
                    <a:ext uri="{9D8B030D-6E8A-4147-A177-3AD203B41FA5}">
                      <a16:colId xmlns:a16="http://schemas.microsoft.com/office/drawing/2014/main" xmlns="" val="661503172"/>
                    </a:ext>
                  </a:extLst>
                </a:gridCol>
                <a:gridCol w="696474">
                  <a:extLst>
                    <a:ext uri="{9D8B030D-6E8A-4147-A177-3AD203B41FA5}">
                      <a16:colId xmlns:a16="http://schemas.microsoft.com/office/drawing/2014/main" xmlns="" val="1665637716"/>
                    </a:ext>
                  </a:extLst>
                </a:gridCol>
                <a:gridCol w="696474">
                  <a:extLst>
                    <a:ext uri="{9D8B030D-6E8A-4147-A177-3AD203B41FA5}">
                      <a16:colId xmlns:a16="http://schemas.microsoft.com/office/drawing/2014/main" xmlns="" val="1024428750"/>
                    </a:ext>
                  </a:extLst>
                </a:gridCol>
                <a:gridCol w="696474">
                  <a:extLst>
                    <a:ext uri="{9D8B030D-6E8A-4147-A177-3AD203B41FA5}">
                      <a16:colId xmlns:a16="http://schemas.microsoft.com/office/drawing/2014/main" xmlns="" val="2159610453"/>
                    </a:ext>
                  </a:extLst>
                </a:gridCol>
                <a:gridCol w="696474">
                  <a:extLst>
                    <a:ext uri="{9D8B030D-6E8A-4147-A177-3AD203B41FA5}">
                      <a16:colId xmlns:a16="http://schemas.microsoft.com/office/drawing/2014/main" xmlns="" val="3035098486"/>
                    </a:ext>
                  </a:extLst>
                </a:gridCol>
              </a:tblGrid>
              <a:tr h="1834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1399211"/>
                  </a:ext>
                </a:extLst>
              </a:tr>
              <a:tr h="293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1655346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9.359.800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-20.306.585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2.393.990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9037208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840.439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3404957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1.048.202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-116.075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301.450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0754591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308.635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4199656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308.635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95139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943.466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8618219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943.466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0748709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943.466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566194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01. PROGRAMA 04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RECUPERACIÓN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BARRIOS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BE336AC-9915-466F-A831-8CECAC48E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636697"/>
              </p:ext>
            </p:extLst>
          </p:nvPr>
        </p:nvGraphicFramePr>
        <p:xfrm>
          <a:off x="414336" y="1934606"/>
          <a:ext cx="8201486" cy="3222580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1878710427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3958466448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3150441168"/>
                    </a:ext>
                  </a:extLst>
                </a:gridCol>
                <a:gridCol w="2992742">
                  <a:extLst>
                    <a:ext uri="{9D8B030D-6E8A-4147-A177-3AD203B41FA5}">
                      <a16:colId xmlns:a16="http://schemas.microsoft.com/office/drawing/2014/main" xmlns="" val="729136208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1766465031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370798976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1681849927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006040228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713647697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664188034"/>
                    </a:ext>
                  </a:extLst>
                </a:gridCol>
              </a:tblGrid>
              <a:tr h="173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452489"/>
                  </a:ext>
                </a:extLst>
              </a:tr>
              <a:tr h="2772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8621832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31.560.259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314.540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11.113.843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3903610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6.085.907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-78.569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3.284.467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9932545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2.145.544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883.905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5281780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434207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343.108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1344935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0496070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3056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9078435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5713926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5705037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5769371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1046819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6.569.077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417099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6.569.077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4500575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0198093"/>
                  </a:ext>
                </a:extLst>
              </a:tr>
              <a:tr h="173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799815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02.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PARQUE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METROPOLITANO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5633826-FBA3-49C9-87DF-0D6AC74D1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29173"/>
              </p:ext>
            </p:extLst>
          </p:nvPr>
        </p:nvGraphicFramePr>
        <p:xfrm>
          <a:off x="414337" y="1934606"/>
          <a:ext cx="8201488" cy="4421736"/>
        </p:xfrm>
        <a:graphic>
          <a:graphicData uri="http://schemas.openxmlformats.org/drawingml/2006/table">
            <a:tbl>
              <a:tblPr/>
              <a:tblGrid>
                <a:gridCol w="285568">
                  <a:extLst>
                    <a:ext uri="{9D8B030D-6E8A-4147-A177-3AD203B41FA5}">
                      <a16:colId xmlns:a16="http://schemas.microsoft.com/office/drawing/2014/main" xmlns="" val="2667868327"/>
                    </a:ext>
                  </a:extLst>
                </a:gridCol>
                <a:gridCol w="285568">
                  <a:extLst>
                    <a:ext uri="{9D8B030D-6E8A-4147-A177-3AD203B41FA5}">
                      <a16:colId xmlns:a16="http://schemas.microsoft.com/office/drawing/2014/main" xmlns="" val="1087012718"/>
                    </a:ext>
                  </a:extLst>
                </a:gridCol>
                <a:gridCol w="285568">
                  <a:extLst>
                    <a:ext uri="{9D8B030D-6E8A-4147-A177-3AD203B41FA5}">
                      <a16:colId xmlns:a16="http://schemas.microsoft.com/office/drawing/2014/main" xmlns="" val="1883880803"/>
                    </a:ext>
                  </a:extLst>
                </a:gridCol>
                <a:gridCol w="2992741">
                  <a:extLst>
                    <a:ext uri="{9D8B030D-6E8A-4147-A177-3AD203B41FA5}">
                      <a16:colId xmlns:a16="http://schemas.microsoft.com/office/drawing/2014/main" xmlns="" val="1830839989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2415619329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1119641547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891105836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0166218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1565746231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1659155434"/>
                    </a:ext>
                  </a:extLst>
                </a:gridCol>
              </a:tblGrid>
              <a:tr h="149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9145406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31739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107.811.664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2.429.888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33.617.947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896347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3.100.599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-12.389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1.594.316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689095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262.909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5704970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251905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451440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044708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387044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616026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584626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469618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4.438.144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968554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4.438.144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396212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30.977.068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10.615.090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125295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30.977.068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10.615.090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688319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51.833.646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16.751.375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475374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16.234.475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128031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6.821.904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169808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558499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336.678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719962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9.073.543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209006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836809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140162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0052210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468946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708014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200.193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3656,8%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954274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200.193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199.568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3656,8%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93865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I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3309626D-EF1E-424C-9BD4-27AF7419D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169865"/>
              </p:ext>
            </p:extLst>
          </p:nvPr>
        </p:nvGraphicFramePr>
        <p:xfrm>
          <a:off x="414336" y="1934607"/>
          <a:ext cx="8201487" cy="4421731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3731964852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1533497991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1966138933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356890115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334726548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969143839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3627165952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817498182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760552033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1962042557"/>
                    </a:ext>
                  </a:extLst>
                </a:gridCol>
              </a:tblGrid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5634313"/>
                  </a:ext>
                </a:extLst>
              </a:tr>
              <a:tr h="231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584021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69.264.537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4.161.040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26.521.757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908439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3.227.905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-22.023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1.595.810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600773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452.246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150.301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838900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75925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00361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108240,0%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770436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108240,0%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323825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1.083.317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061200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1.074.752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275443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894455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969076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6.174.209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278684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6.174.209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333192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7.719.957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130613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7.719.957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249646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27.900.707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1.374.663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7.719.957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438661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18.554.764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9.651.152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981193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18.050.923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9.651.152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331448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2.962.280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009426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462730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1.635.545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396042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6.984.043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4.141.524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330182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378.374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101225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526.422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617115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629010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189686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177402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339435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22.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II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F5D4EBB9-DA6F-4621-BCD2-855B2F21C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1542"/>
              </p:ext>
            </p:extLst>
          </p:nvPr>
        </p:nvGraphicFramePr>
        <p:xfrm>
          <a:off x="414337" y="1934606"/>
          <a:ext cx="8201488" cy="4421736"/>
        </p:xfrm>
        <a:graphic>
          <a:graphicData uri="http://schemas.openxmlformats.org/drawingml/2006/table">
            <a:tbl>
              <a:tblPr/>
              <a:tblGrid>
                <a:gridCol w="285568">
                  <a:extLst>
                    <a:ext uri="{9D8B030D-6E8A-4147-A177-3AD203B41FA5}">
                      <a16:colId xmlns:a16="http://schemas.microsoft.com/office/drawing/2014/main" xmlns="" val="1311030471"/>
                    </a:ext>
                  </a:extLst>
                </a:gridCol>
                <a:gridCol w="285568">
                  <a:extLst>
                    <a:ext uri="{9D8B030D-6E8A-4147-A177-3AD203B41FA5}">
                      <a16:colId xmlns:a16="http://schemas.microsoft.com/office/drawing/2014/main" xmlns="" val="2549927338"/>
                    </a:ext>
                  </a:extLst>
                </a:gridCol>
                <a:gridCol w="285568">
                  <a:extLst>
                    <a:ext uri="{9D8B030D-6E8A-4147-A177-3AD203B41FA5}">
                      <a16:colId xmlns:a16="http://schemas.microsoft.com/office/drawing/2014/main" xmlns="" val="2193695229"/>
                    </a:ext>
                  </a:extLst>
                </a:gridCol>
                <a:gridCol w="2992741">
                  <a:extLst>
                    <a:ext uri="{9D8B030D-6E8A-4147-A177-3AD203B41FA5}">
                      <a16:colId xmlns:a16="http://schemas.microsoft.com/office/drawing/2014/main" xmlns="" val="252409275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61028962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1789898822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914492783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155092665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215795093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791617426"/>
                    </a:ext>
                  </a:extLst>
                </a:gridCol>
              </a:tblGrid>
              <a:tr h="149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2972208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876802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54.266.420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-2.860.510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21.657.999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569870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2.429.128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-63.819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1.147.557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029564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551.161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51.883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6442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120778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324.408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139.544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182770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7683370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469124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497200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284471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120509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20.766.385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-5.298.258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5.630.786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46185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20.766.385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-5.298.258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5.630.786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782659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5974873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891619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9.615.135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1.016.278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1.874.749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9605603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20.560.229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1.108.998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12.547.058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495504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20.560.229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1.108.998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12.547.058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323298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501264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2.330.312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183414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863638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2.057.879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557107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6.999.471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1.108.998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7.738.829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8934312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643639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74.489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1810190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897.194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809660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666600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938525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23.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III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EED8493-0B99-4139-9E59-36CDB4E90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074144"/>
              </p:ext>
            </p:extLst>
          </p:nvPr>
        </p:nvGraphicFramePr>
        <p:xfrm>
          <a:off x="414336" y="1934607"/>
          <a:ext cx="8201487" cy="4421731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671395809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2112764300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436798796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2757771589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420658163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203777913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357087737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894574014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657781213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916136985"/>
                    </a:ext>
                  </a:extLst>
                </a:gridCol>
              </a:tblGrid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1951034"/>
                  </a:ext>
                </a:extLst>
              </a:tr>
              <a:tr h="231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48556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140.182.606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-7.449.728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69.279.622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975161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2.984.943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-71.625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1.496.845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85860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424.196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221.905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146731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58067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349.844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09823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355.067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3550670,0%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3550670,0%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774162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355.067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3550670,0%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3550670,0%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956194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214330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727795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987363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20.812.835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3.845.627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8.641.438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072960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20.812.835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3.845.627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8.641.438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60082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15.915.771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736902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15.915.771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874773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37.461.585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-12.847.482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15.915.771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651769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77.355.654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41.870.686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046592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41.870.686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425104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12.375.275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085549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26329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16.496.746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41371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9.509.450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526603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491.400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413821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2.289.988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77363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657.232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40609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178150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687017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775.879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000382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775.879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999424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24.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IV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3ECDC1C4-E1B4-43D1-8C80-5786B660B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244213"/>
              </p:ext>
            </p:extLst>
          </p:nvPr>
        </p:nvGraphicFramePr>
        <p:xfrm>
          <a:off x="414336" y="1772816"/>
          <a:ext cx="8201490" cy="4583545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4235582091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2050162699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208213541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1053979631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1606412170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3614180507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4235727760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639746375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386962401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650161154"/>
                    </a:ext>
                  </a:extLst>
                </a:gridCol>
              </a:tblGrid>
              <a:tr h="1405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0668088"/>
                  </a:ext>
                </a:extLst>
              </a:tr>
              <a:tr h="2249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0251249"/>
                  </a:ext>
                </a:extLst>
              </a:tr>
              <a:tr h="141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246.437.229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13.977.728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117.610.380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7562615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6.515.206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-107.981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3.439.135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4954832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1.011.279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260.573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536.082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6857876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5881542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540.228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8639923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3315770,0%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3315770,0%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2049493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3315770,0%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3315770,0%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3597393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1.111.645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77037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1.081.732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0989804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8073383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0101313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10.265.173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35102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10.265.173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8488803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39.028.131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6868085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39.028.131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4181010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79.959.204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8.703.175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39.028.131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1816582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123.479.169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63.504.258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6451536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63.323.032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9989343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331.660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1714011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17.553.379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6464691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5767212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18.267.010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8960225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11.882.036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4023919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616.751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2344115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14.640.401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8085740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8301595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5095770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6965108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1138068"/>
                  </a:ext>
                </a:extLst>
              </a:tr>
              <a:tr h="14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435873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25.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V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FB53A433-7993-472B-A168-7CA87D74E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186083"/>
              </p:ext>
            </p:extLst>
          </p:nvPr>
        </p:nvGraphicFramePr>
        <p:xfrm>
          <a:off x="414336" y="1934606"/>
          <a:ext cx="8201490" cy="4421734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708844265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2029390120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1471344344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1908340895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3376317398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1719063684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1765099992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868559951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4142947136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1476745527"/>
                    </a:ext>
                  </a:extLst>
                </a:gridCol>
              </a:tblGrid>
              <a:tr h="1356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693908"/>
                  </a:ext>
                </a:extLst>
              </a:tr>
              <a:tr h="21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355900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115.266.830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28.005.630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60.599.779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249049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3.932.556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-16.145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2.041.252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6190444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28.061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243.438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535004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8212124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35.517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000910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152.163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1521630,0%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1521630,0%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7527467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152.163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1521630,0%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1521630,0%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182254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157216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553709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707633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4.839.396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62470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4.839.396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301202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13.097.231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618526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13.097.231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5500099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28.405.637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26.912.296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13.097.231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4824400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67.328.510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40.187.445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342506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39.971.590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764053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570.242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349706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95.579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089145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6.883.539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3035548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6594114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8.769.483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940586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12.378.659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-400.747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16.061.313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3097512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582567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7.526.789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3096864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1321147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215.855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8540795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215.855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24371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4387473"/>
                  </a:ext>
                </a:extLst>
              </a:tr>
              <a:tr h="13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732563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26.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VI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28177DE6-2283-4FC6-A99B-31AB43308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339310"/>
              </p:ext>
            </p:extLst>
          </p:nvPr>
        </p:nvGraphicFramePr>
        <p:xfrm>
          <a:off x="528177" y="1934607"/>
          <a:ext cx="8096959" cy="4421759"/>
        </p:xfrm>
        <a:graphic>
          <a:graphicData uri="http://schemas.openxmlformats.org/drawingml/2006/table">
            <a:tbl>
              <a:tblPr/>
              <a:tblGrid>
                <a:gridCol w="281928">
                  <a:extLst>
                    <a:ext uri="{9D8B030D-6E8A-4147-A177-3AD203B41FA5}">
                      <a16:colId xmlns:a16="http://schemas.microsoft.com/office/drawing/2014/main" xmlns="" val="487855568"/>
                    </a:ext>
                  </a:extLst>
                </a:gridCol>
                <a:gridCol w="281928">
                  <a:extLst>
                    <a:ext uri="{9D8B030D-6E8A-4147-A177-3AD203B41FA5}">
                      <a16:colId xmlns:a16="http://schemas.microsoft.com/office/drawing/2014/main" xmlns="" val="1271830825"/>
                    </a:ext>
                  </a:extLst>
                </a:gridCol>
                <a:gridCol w="281928">
                  <a:extLst>
                    <a:ext uri="{9D8B030D-6E8A-4147-A177-3AD203B41FA5}">
                      <a16:colId xmlns:a16="http://schemas.microsoft.com/office/drawing/2014/main" xmlns="" val="1186795346"/>
                    </a:ext>
                  </a:extLst>
                </a:gridCol>
                <a:gridCol w="2954599">
                  <a:extLst>
                    <a:ext uri="{9D8B030D-6E8A-4147-A177-3AD203B41FA5}">
                      <a16:colId xmlns:a16="http://schemas.microsoft.com/office/drawing/2014/main" xmlns="" val="3868120884"/>
                    </a:ext>
                  </a:extLst>
                </a:gridCol>
                <a:gridCol w="755566">
                  <a:extLst>
                    <a:ext uri="{9D8B030D-6E8A-4147-A177-3AD203B41FA5}">
                      <a16:colId xmlns:a16="http://schemas.microsoft.com/office/drawing/2014/main" xmlns="" val="3134467352"/>
                    </a:ext>
                  </a:extLst>
                </a:gridCol>
                <a:gridCol w="755566">
                  <a:extLst>
                    <a:ext uri="{9D8B030D-6E8A-4147-A177-3AD203B41FA5}">
                      <a16:colId xmlns:a16="http://schemas.microsoft.com/office/drawing/2014/main" xmlns="" val="1780297461"/>
                    </a:ext>
                  </a:extLst>
                </a:gridCol>
                <a:gridCol w="755566">
                  <a:extLst>
                    <a:ext uri="{9D8B030D-6E8A-4147-A177-3AD203B41FA5}">
                      <a16:colId xmlns:a16="http://schemas.microsoft.com/office/drawing/2014/main" xmlns="" val="2337258137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xmlns="" val="2674760919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xmlns="" val="4140777705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xmlns="" val="4094137474"/>
                    </a:ext>
                  </a:extLst>
                </a:gridCol>
              </a:tblGrid>
              <a:tr h="131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1587484"/>
                  </a:ext>
                </a:extLst>
              </a:tr>
              <a:tr h="210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3421221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201.193.277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17.871.495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90.899.088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395425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4.507.401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-44.915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2.355.740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7000495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854.736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261.293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354.164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8298860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636689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234.086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058992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279.242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2792420,0%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2792420,0%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1007507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279.242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2792420,0%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2792420,0%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2379895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133027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8538656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834803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2292689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15.710.790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249998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15.710.790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1249131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24.000.000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564773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24.000.000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6378705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48.828.544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16.421.030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24.000.000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142221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100.822.312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47.956.109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200976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47.901.576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1244856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534.341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706787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537.644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4305721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14.644.137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26670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4535837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13.582.187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84530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9.026.142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89181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510.431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083640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8.298.343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6104109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765.135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5830280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6482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231651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250812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320083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27.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VII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48AAC70A-88E4-4E66-BF3A-59EBF11C1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170929"/>
              </p:ext>
            </p:extLst>
          </p:nvPr>
        </p:nvGraphicFramePr>
        <p:xfrm>
          <a:off x="414337" y="1934607"/>
          <a:ext cx="8201488" cy="4421759"/>
        </p:xfrm>
        <a:graphic>
          <a:graphicData uri="http://schemas.openxmlformats.org/drawingml/2006/table">
            <a:tbl>
              <a:tblPr/>
              <a:tblGrid>
                <a:gridCol w="285566">
                  <a:extLst>
                    <a:ext uri="{9D8B030D-6E8A-4147-A177-3AD203B41FA5}">
                      <a16:colId xmlns:a16="http://schemas.microsoft.com/office/drawing/2014/main" xmlns="" val="2978889394"/>
                    </a:ext>
                  </a:extLst>
                </a:gridCol>
                <a:gridCol w="285566">
                  <a:extLst>
                    <a:ext uri="{9D8B030D-6E8A-4147-A177-3AD203B41FA5}">
                      <a16:colId xmlns:a16="http://schemas.microsoft.com/office/drawing/2014/main" xmlns="" val="3281123195"/>
                    </a:ext>
                  </a:extLst>
                </a:gridCol>
                <a:gridCol w="285566">
                  <a:extLst>
                    <a:ext uri="{9D8B030D-6E8A-4147-A177-3AD203B41FA5}">
                      <a16:colId xmlns:a16="http://schemas.microsoft.com/office/drawing/2014/main" xmlns="" val="2337162335"/>
                    </a:ext>
                  </a:extLst>
                </a:gridCol>
                <a:gridCol w="2992744">
                  <a:extLst>
                    <a:ext uri="{9D8B030D-6E8A-4147-A177-3AD203B41FA5}">
                      <a16:colId xmlns:a16="http://schemas.microsoft.com/office/drawing/2014/main" xmlns="" val="918564784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431201384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247785713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165650636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1338976392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937674746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448029514"/>
                    </a:ext>
                  </a:extLst>
                </a:gridCol>
              </a:tblGrid>
              <a:tr h="131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30033"/>
                  </a:ext>
                </a:extLst>
              </a:tr>
              <a:tr h="210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5917265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326.528.911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4.405.327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189.763.840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7665506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11.594.149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-154.292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6.111.992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1557757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957.393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85.370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421.659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418712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17304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848.617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6653499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274.956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2749560,0%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2749560,0%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4994540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274.956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2749560,0%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2749560,0%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442791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423.428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315085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402.908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8745378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1805109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8374707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49.010.976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-5.918.976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23.005.956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7082298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49.010.976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-5.918.976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23.005.956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3448155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89.176.626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6.385.510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30.579.685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569849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89.176.626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6.385.510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30.579.685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8394909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14.234.214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106517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174.516.434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2.756.190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128.520.314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3012009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173.981.762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2.221.518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128.299.243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587705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2.380.079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202,7%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253986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317.327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565244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38.480.419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5132913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0270150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35.247.382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2.221.518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28.022.689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785804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32.579.187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215985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169.589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8934509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25.141.685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740090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1.175.839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4075508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221.071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0147658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221.071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6344524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8174215"/>
                  </a:ext>
                </a:extLst>
              </a:tr>
              <a:tr h="131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379786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28.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VIII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y18% a iniciativas de inversión, manteniendo la incidencia en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junio ascendió a </a:t>
            </a:r>
            <a:r>
              <a:rPr lang="es-CL" sz="1600" b="1" dirty="0">
                <a:latin typeface="+mn-lt"/>
              </a:rPr>
              <a:t>$233.555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9,3%</a:t>
            </a:r>
            <a:r>
              <a:rPr lang="es-CL" sz="1600" dirty="0">
                <a:latin typeface="+mn-lt"/>
              </a:rPr>
              <a:t> respecto de la ley inicial, gasto levemente inferior al registrado a igual mes del año 2017 (0,3 puntos porcentuales).  La ejecución acumulada </a:t>
            </a:r>
            <a:r>
              <a:rPr lang="es-CL" sz="1600" dirty="0"/>
              <a:t>al segundo trimestre de 2018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$1.228.575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48,5%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48,8%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junio un aumento consolidado del </a:t>
            </a:r>
            <a:r>
              <a:rPr lang="es-CL" sz="1600" b="1" dirty="0"/>
              <a:t>$14.249 millones</a:t>
            </a:r>
            <a:r>
              <a:rPr lang="es-CL" sz="1600" dirty="0"/>
              <a:t>.  Lo que se traduce en incrementos en la mayoría de sus subtítulos, destacando por su monto el subtítulo 23 “prestaciones de seguridad social”, con $7.733 millones derivados de la aplicación de la Ley de Incentivo al Retiro.  A su vez, “gatos en personal” es el subtítulo que presenta la mayor reducción en su presupuesto con un </a:t>
            </a:r>
            <a:r>
              <a:rPr lang="es-CL" sz="1600" b="1" dirty="0"/>
              <a:t>1,1%</a:t>
            </a:r>
            <a:r>
              <a:rPr lang="es-CL" sz="1600" dirty="0"/>
              <a:t> ($1.553 millones), derivado del ajuste a la aplicación de la Ley de Incentivo al Retiro.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 MINISTERIO DE VIVIENDA Y 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4BFA88D9-9C7F-4FD9-8C7E-EC79159B5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357942"/>
              </p:ext>
            </p:extLst>
          </p:nvPr>
        </p:nvGraphicFramePr>
        <p:xfrm>
          <a:off x="414336" y="1934607"/>
          <a:ext cx="8201487" cy="4421738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1067464684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1596173023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728551471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2088585316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3896820031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40051648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3997210278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61756673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150590550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205461761"/>
                    </a:ext>
                  </a:extLst>
                </a:gridCol>
              </a:tblGrid>
              <a:tr h="139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2296080"/>
                  </a:ext>
                </a:extLst>
              </a:tr>
              <a:tr h="2320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166784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218.101.459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20.446.938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109.630.137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3674359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3.699.090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-64.200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1.850.400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1390702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622.300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111.719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330.811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4609947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2841319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344.412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8506584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509.998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5099980,0%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6875,1%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61646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509.998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5099980,0%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6875,1%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194008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805650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7825906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053993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9.031.220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974339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9.031.220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182077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25.234.967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336010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25.234.967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599618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45.622.855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18.325.149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25.234.967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5925486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131.317.051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72.317.262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091070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72.317.262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156807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9553802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25.701.994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3614132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2380031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9.615.218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0272958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20.466.708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850245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3.674.131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131397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10.485.971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7607521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22.046.393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-24.478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2.373.240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706804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8235403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4883445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9620599"/>
                  </a:ext>
                </a:extLst>
              </a:tr>
              <a:tr h="139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85" marR="6885" marT="68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85" marR="6885" marT="68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016776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29.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XI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EA11E6DB-F9A5-460C-9A97-8D9A053A5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363884"/>
              </p:ext>
            </p:extLst>
          </p:nvPr>
        </p:nvGraphicFramePr>
        <p:xfrm>
          <a:off x="414336" y="1934607"/>
          <a:ext cx="8201488" cy="4421731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xmlns="" val="41109328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4222395026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1217640574"/>
                    </a:ext>
                  </a:extLst>
                </a:gridCol>
                <a:gridCol w="2999986">
                  <a:extLst>
                    <a:ext uri="{9D8B030D-6E8A-4147-A177-3AD203B41FA5}">
                      <a16:colId xmlns:a16="http://schemas.microsoft.com/office/drawing/2014/main" xmlns="" val="2344417711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xmlns="" val="1085872282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xmlns="" val="3032979757"/>
                    </a:ext>
                  </a:extLst>
                </a:gridCol>
                <a:gridCol w="764256">
                  <a:extLst>
                    <a:ext uri="{9D8B030D-6E8A-4147-A177-3AD203B41FA5}">
                      <a16:colId xmlns:a16="http://schemas.microsoft.com/office/drawing/2014/main" xmlns="" val="3445528659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xmlns="" val="1143387416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xmlns="" val="300377437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xmlns="" val="403007033"/>
                    </a:ext>
                  </a:extLst>
                </a:gridCol>
              </a:tblGrid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387613"/>
                  </a:ext>
                </a:extLst>
              </a:tr>
              <a:tr h="231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720281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123.191.548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7.120.604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67.044.840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783834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4.241.913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-57.694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2.123.383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538334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787.598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462.647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567255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415277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258.355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800095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256539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073639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002053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447810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24085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8.946.391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83640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8.946.391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840481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10.729.150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422030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10.729.150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376391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32.723.782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5.291.835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10.729.150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697452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63.422.020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44.812.220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224264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44.812.220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208445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7.410.046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5516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886799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10.026.195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825113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14.418.643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930424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1.312.863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76665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11.044.965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512080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590.419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444119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335780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759074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933415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712114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30.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X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44C37DAF-11E9-4E23-AD56-447F5CA71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37088"/>
              </p:ext>
            </p:extLst>
          </p:nvPr>
        </p:nvGraphicFramePr>
        <p:xfrm>
          <a:off x="414336" y="1934606"/>
          <a:ext cx="8201490" cy="4421732"/>
        </p:xfrm>
        <a:graphic>
          <a:graphicData uri="http://schemas.openxmlformats.org/drawingml/2006/table">
            <a:tbl>
              <a:tblPr/>
              <a:tblGrid>
                <a:gridCol w="285566">
                  <a:extLst>
                    <a:ext uri="{9D8B030D-6E8A-4147-A177-3AD203B41FA5}">
                      <a16:colId xmlns:a16="http://schemas.microsoft.com/office/drawing/2014/main" xmlns="" val="223532519"/>
                    </a:ext>
                  </a:extLst>
                </a:gridCol>
                <a:gridCol w="285566">
                  <a:extLst>
                    <a:ext uri="{9D8B030D-6E8A-4147-A177-3AD203B41FA5}">
                      <a16:colId xmlns:a16="http://schemas.microsoft.com/office/drawing/2014/main" xmlns="" val="3020124333"/>
                    </a:ext>
                  </a:extLst>
                </a:gridCol>
                <a:gridCol w="285566">
                  <a:extLst>
                    <a:ext uri="{9D8B030D-6E8A-4147-A177-3AD203B41FA5}">
                      <a16:colId xmlns:a16="http://schemas.microsoft.com/office/drawing/2014/main" xmlns="" val="2682515312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1575419683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3777615660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1308731154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1014169331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xmlns="" val="1366778984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xmlns="" val="3573293358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xmlns="" val="2359498290"/>
                    </a:ext>
                  </a:extLst>
                </a:gridCol>
              </a:tblGrid>
              <a:tr h="154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1227130"/>
                  </a:ext>
                </a:extLst>
              </a:tr>
              <a:tr h="247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5791247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31.434.333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1.403.087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10.514.947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219970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2.626.514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1.290.011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310276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261.126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147.011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414776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581012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259.095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218863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021166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647003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125383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156665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3050179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8.545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5359988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9.650.705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1.380.068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2.225.706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5201307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9.650.705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1.380.068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2.225.706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0320124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866198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3596673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4.382.223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556.398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366.163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353684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14.065.360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-932.666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6.209.721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225866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14.037.924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-960.102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6.209.721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662083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3.590.827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5945510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1.719.768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-170.400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1.426.122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340548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4.573.995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-789.702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1.180.321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941723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12.451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0593777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244587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9223265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2932021"/>
                  </a:ext>
                </a:extLst>
              </a:tr>
              <a:tr h="15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 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6.144</a:t>
                      </a:r>
                    </a:p>
                  </a:txBody>
                  <a:tcPr marL="7607" marR="7607" marT="7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1050,3%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07" marR="7607" marT="7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401764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31.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XI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D5CBC813-B22C-430A-9926-8F2A4F10B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570400"/>
              </p:ext>
            </p:extLst>
          </p:nvPr>
        </p:nvGraphicFramePr>
        <p:xfrm>
          <a:off x="414337" y="1934606"/>
          <a:ext cx="8201488" cy="4421736"/>
        </p:xfrm>
        <a:graphic>
          <a:graphicData uri="http://schemas.openxmlformats.org/drawingml/2006/table">
            <a:tbl>
              <a:tblPr/>
              <a:tblGrid>
                <a:gridCol w="285568">
                  <a:extLst>
                    <a:ext uri="{9D8B030D-6E8A-4147-A177-3AD203B41FA5}">
                      <a16:colId xmlns:a16="http://schemas.microsoft.com/office/drawing/2014/main" xmlns="" val="4246661504"/>
                    </a:ext>
                  </a:extLst>
                </a:gridCol>
                <a:gridCol w="285568">
                  <a:extLst>
                    <a:ext uri="{9D8B030D-6E8A-4147-A177-3AD203B41FA5}">
                      <a16:colId xmlns:a16="http://schemas.microsoft.com/office/drawing/2014/main" xmlns="" val="4094964814"/>
                    </a:ext>
                  </a:extLst>
                </a:gridCol>
                <a:gridCol w="285568">
                  <a:extLst>
                    <a:ext uri="{9D8B030D-6E8A-4147-A177-3AD203B41FA5}">
                      <a16:colId xmlns:a16="http://schemas.microsoft.com/office/drawing/2014/main" xmlns="" val="655833433"/>
                    </a:ext>
                  </a:extLst>
                </a:gridCol>
                <a:gridCol w="2992741">
                  <a:extLst>
                    <a:ext uri="{9D8B030D-6E8A-4147-A177-3AD203B41FA5}">
                      <a16:colId xmlns:a16="http://schemas.microsoft.com/office/drawing/2014/main" xmlns="" val="1662368981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3774505816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2858956698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3359209527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1090550018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375474099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868323226"/>
                    </a:ext>
                  </a:extLst>
                </a:gridCol>
              </a:tblGrid>
              <a:tr h="149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1868357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23417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53.630.495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-5.318.261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15.442.862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325089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2.735.402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1.340.625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967954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91.932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1125614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70257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4466341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1701780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618054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0521606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654883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343797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3.045.374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525725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3.045.374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665410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9175353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21947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15.616.596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-7.711.682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513947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22.999.336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1.860.963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10.937.345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387281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22.999.336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1.860.963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10.937.345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850777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4403800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6.423.538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1.860.963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2.395.293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707742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0494895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666.972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3767132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7.584.018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0149158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2325692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291.062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4000789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3.206.853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8688467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5039103"/>
                  </a:ext>
                </a:extLst>
              </a:tr>
              <a:tr h="149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1698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32.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XII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DD88C56-11B7-4023-9C9E-F989D9C41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3797"/>
              </p:ext>
            </p:extLst>
          </p:nvPr>
        </p:nvGraphicFramePr>
        <p:xfrm>
          <a:off x="414336" y="1934606"/>
          <a:ext cx="8201490" cy="4446706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1672190785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968158637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4290402492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3531940443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2582658530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1906826598"/>
                    </a:ext>
                  </a:extLst>
                </a:gridCol>
                <a:gridCol w="765321">
                  <a:extLst>
                    <a:ext uri="{9D8B030D-6E8A-4147-A177-3AD203B41FA5}">
                      <a16:colId xmlns:a16="http://schemas.microsoft.com/office/drawing/2014/main" xmlns="" val="3242159381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2111048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343344715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326154730"/>
                    </a:ext>
                  </a:extLst>
                </a:gridCol>
              </a:tblGrid>
              <a:tr h="13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6839340"/>
                  </a:ext>
                </a:extLst>
              </a:tr>
              <a:tr h="218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197676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456.381.484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-54.348.080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242.395.728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303234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14.835.049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-274.284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7.540.319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1196427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1.783.360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915.499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4796974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1.301.508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044589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1.305.300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1.301.508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129518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10972180,0%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25731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1.097.218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10972180,0%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806024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2.337.404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8098325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2.332.551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142029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851544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171096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55.888.503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10.494.857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21.413.096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4678578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55.888.503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10.494.857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21.413.096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270148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43.916.033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102097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43.916.033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3515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106.943.846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-70.175.607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43.916.033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9571916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273.688.666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163.874.651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780631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163.437.807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2793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397.931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1773,6%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1773,6%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980352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53.819.621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417898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308.546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919617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38.182.060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965921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48.992.013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3980948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32.562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7623567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21.666.408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8784993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DS19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38.666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7295919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436.844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5128161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436.844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7011700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8050622"/>
                  </a:ext>
                </a:extLst>
              </a:tr>
              <a:tr h="136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74" marR="6674" marT="6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74" marR="6674" marT="66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737867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33.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REGIÓN METROPOLITANA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926895F-6122-4CDA-A223-C18F97293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685075"/>
              </p:ext>
            </p:extLst>
          </p:nvPr>
        </p:nvGraphicFramePr>
        <p:xfrm>
          <a:off x="414336" y="1934607"/>
          <a:ext cx="8201490" cy="4421741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1229700810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250382144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3979355787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92645023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1191590909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2062488817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2666553089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xmlns="" val="1906731331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xmlns="" val="759704627"/>
                    </a:ext>
                  </a:extLst>
                </a:gridCol>
                <a:gridCol w="685362">
                  <a:extLst>
                    <a:ext uri="{9D8B030D-6E8A-4147-A177-3AD203B41FA5}">
                      <a16:colId xmlns:a16="http://schemas.microsoft.com/office/drawing/2014/main" xmlns="" val="428084112"/>
                    </a:ext>
                  </a:extLst>
                </a:gridCol>
              </a:tblGrid>
              <a:tr h="160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7242749"/>
                  </a:ext>
                </a:extLst>
              </a:tr>
              <a:tr h="256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898115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68.304.019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5.847.280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29.436.639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4700427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2.069.256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-11.655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1.110.967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35526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292.799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51.089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144.770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392831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560326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86539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5821966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7938908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0450206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092284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636041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6.005.430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804128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6.005.430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596877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2.483.349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369880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2.483.349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7373999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4.748.437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2.483.349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811205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19.626.249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9036325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19.626.249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9564336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4.327.840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0454761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3.768.846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267666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9.644.986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691893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5.690.384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6868750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1.572.456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7132579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145.800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3246022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331823"/>
                  </a:ext>
                </a:extLst>
              </a:tr>
              <a:tr h="160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13219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34.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XIV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8EBEFDA-277A-484A-BC52-EA6DB3FC9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54828"/>
              </p:ext>
            </p:extLst>
          </p:nvPr>
        </p:nvGraphicFramePr>
        <p:xfrm>
          <a:off x="414336" y="1934607"/>
          <a:ext cx="8201487" cy="4421731"/>
        </p:xfrm>
        <a:graphic>
          <a:graphicData uri="http://schemas.openxmlformats.org/drawingml/2006/table">
            <a:tbl>
              <a:tblPr/>
              <a:tblGrid>
                <a:gridCol w="285567">
                  <a:extLst>
                    <a:ext uri="{9D8B030D-6E8A-4147-A177-3AD203B41FA5}">
                      <a16:colId xmlns:a16="http://schemas.microsoft.com/office/drawing/2014/main" xmlns="" val="2046569085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4087160913"/>
                    </a:ext>
                  </a:extLst>
                </a:gridCol>
                <a:gridCol w="285567">
                  <a:extLst>
                    <a:ext uri="{9D8B030D-6E8A-4147-A177-3AD203B41FA5}">
                      <a16:colId xmlns:a16="http://schemas.microsoft.com/office/drawing/2014/main" xmlns="" val="1201367915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xmlns="" val="285461667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1522046103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1408602251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xmlns="" val="4187018140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3358710172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756032767"/>
                    </a:ext>
                  </a:extLst>
                </a:gridCol>
                <a:gridCol w="685361">
                  <a:extLst>
                    <a:ext uri="{9D8B030D-6E8A-4147-A177-3AD203B41FA5}">
                      <a16:colId xmlns:a16="http://schemas.microsoft.com/office/drawing/2014/main" xmlns="" val="2419846562"/>
                    </a:ext>
                  </a:extLst>
                </a:gridCol>
              </a:tblGrid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12592"/>
                  </a:ext>
                </a:extLst>
              </a:tr>
              <a:tr h="2312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913710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63.838.616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1.088.354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21.609.160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145102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2.084.760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1.051.067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697294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279.925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61.675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626067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237124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130.244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400512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844364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491678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730475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539413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911594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522424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8.905.218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9.754.722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849.504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1.994.179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8888957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361939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8.878.073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9.690.896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812.823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1.966.825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18069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11.289.843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929569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11.289.843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476234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11.289.843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643857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12.634.384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7.009.552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8671361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7.009.552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3269596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1.958.610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9255392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10829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4.530.308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6704909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4114990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235.905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5125814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445063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7468795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362258"/>
                  </a:ext>
                </a:extLst>
              </a:tr>
              <a:tr h="14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62707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35.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SERVIU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XV REGIÓN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41%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del Biobío y Metropolitana de Santiago </a:t>
            </a:r>
            <a:r>
              <a:rPr lang="es-CL" sz="1600" dirty="0"/>
              <a:t>(que representan a su vez el 8%, 13% y 20% respectivamente), los que al mes de junio alcanzaron niveles de ejecución de </a:t>
            </a:r>
            <a:r>
              <a:rPr lang="es-CL" sz="1600" b="1" dirty="0"/>
              <a:t>52,7%, 58,1% y 53,1%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del Biobío (58,1%) y de Los Lagos (54,4%)</a:t>
            </a:r>
            <a:r>
              <a:rPr lang="es-CL" sz="1600" dirty="0"/>
              <a:t>.  Mientras que </a:t>
            </a:r>
            <a:r>
              <a:rPr lang="es-CL" sz="1600" b="1" dirty="0"/>
              <a:t>el Programa Campamentos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22,3%</a:t>
            </a:r>
            <a:r>
              <a:rPr lang="es-CL" sz="1600" dirty="0"/>
              <a:t>.</a:t>
            </a:r>
            <a:endParaRPr lang="es-CL" sz="1600" b="1" u="sng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 MINISTERIO DE VIVIENDA Y 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71E6792B-091A-4382-ADE5-22EA42F41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2122687"/>
            <a:ext cx="4085654" cy="252028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D0A32811-E502-4CA4-8A9C-720D788D2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5" y="2122687"/>
            <a:ext cx="4085655" cy="2520282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 MINISTERIO DE VIVIENDA Y 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108F6595-A18D-402E-BEF1-BC2941571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501610"/>
              </p:ext>
            </p:extLst>
          </p:nvPr>
        </p:nvGraphicFramePr>
        <p:xfrm>
          <a:off x="414338" y="2007047"/>
          <a:ext cx="8201487" cy="2609049"/>
        </p:xfrm>
        <a:graphic>
          <a:graphicData uri="http://schemas.openxmlformats.org/drawingml/2006/table">
            <a:tbl>
              <a:tblPr/>
              <a:tblGrid>
                <a:gridCol w="876123">
                  <a:extLst>
                    <a:ext uri="{9D8B030D-6E8A-4147-A177-3AD203B41FA5}">
                      <a16:colId xmlns:a16="http://schemas.microsoft.com/office/drawing/2014/main" xmlns="" val="860866327"/>
                    </a:ext>
                  </a:extLst>
                </a:gridCol>
                <a:gridCol w="2506686">
                  <a:extLst>
                    <a:ext uri="{9D8B030D-6E8A-4147-A177-3AD203B41FA5}">
                      <a16:colId xmlns:a16="http://schemas.microsoft.com/office/drawing/2014/main" xmlns="" val="2670532744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xmlns="" val="2965908699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xmlns="" val="3017992911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xmlns="" val="1610038237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xmlns="" val="252059722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xmlns="" val="2639352927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xmlns="" val="3959227157"/>
                    </a:ext>
                  </a:extLst>
                </a:gridCol>
              </a:tblGrid>
              <a:tr h="1787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0155885"/>
                  </a:ext>
                </a:extLst>
              </a:tr>
              <a:tr h="28592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2105167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2.532.148.967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14.248.696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1.228.575.229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809773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137.021.467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-1.553.504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69.517.050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1518256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23.665.170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8.048.703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7829757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7.733.174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7.733.164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7.034.512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70345120,0%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4133123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533.649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4450473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8954128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4.131.505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3.012.807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9402733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9.447.697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1.484.640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4.788.898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428329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440.734.738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442.632.400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1.897.662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155.130.833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5660119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236.850.119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5629069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1.296.682.784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1.299.813.591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3.130.807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742.846.026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5649598"/>
                  </a:ext>
                </a:extLst>
              </a:tr>
              <a:tr h="178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1.037.566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985.527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810.784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1558,0%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203259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 MINISTERIO DE VIVIENDA Y 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9178483-3545-4281-99C7-3A1FE7F1EF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906636"/>
              </p:ext>
            </p:extLst>
          </p:nvPr>
        </p:nvGraphicFramePr>
        <p:xfrm>
          <a:off x="414336" y="1700808"/>
          <a:ext cx="8201486" cy="3600406"/>
        </p:xfrm>
        <a:graphic>
          <a:graphicData uri="http://schemas.openxmlformats.org/drawingml/2006/table">
            <a:tbl>
              <a:tblPr/>
              <a:tblGrid>
                <a:gridCol w="237575">
                  <a:extLst>
                    <a:ext uri="{9D8B030D-6E8A-4147-A177-3AD203B41FA5}">
                      <a16:colId xmlns:a16="http://schemas.microsoft.com/office/drawing/2014/main" xmlns="" val="2787031673"/>
                    </a:ext>
                  </a:extLst>
                </a:gridCol>
                <a:gridCol w="237575">
                  <a:extLst>
                    <a:ext uri="{9D8B030D-6E8A-4147-A177-3AD203B41FA5}">
                      <a16:colId xmlns:a16="http://schemas.microsoft.com/office/drawing/2014/main" xmlns="" val="2615401264"/>
                    </a:ext>
                  </a:extLst>
                </a:gridCol>
                <a:gridCol w="3604936">
                  <a:extLst>
                    <a:ext uri="{9D8B030D-6E8A-4147-A177-3AD203B41FA5}">
                      <a16:colId xmlns:a16="http://schemas.microsoft.com/office/drawing/2014/main" xmlns="" val="3872155096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xmlns="" val="1939015786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xmlns="" val="1490020063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xmlns="" val="3486089035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xmlns="" val="57672404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xmlns="" val="2776867135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xmlns="" val="4090729924"/>
                    </a:ext>
                  </a:extLst>
                </a:gridCol>
              </a:tblGrid>
              <a:tr h="1593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1456683"/>
                  </a:ext>
                </a:extLst>
              </a:tr>
              <a:tr h="254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6994638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247.601.916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224.755.280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-22.846.636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111.436.661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6242896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200.638.771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-1.178.477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105.746.749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7601832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Campamento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0652381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Recuperación de Barrios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9.359.800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-20.306.585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2.393.990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4934273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31.560.259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11.113.843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5000002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107.811.664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2.429.888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33.617.947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3514239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69.264.537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4.161.040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26.521.757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4399865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54.266.420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-2.860.510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21.657.999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3213624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140.182.606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-7.449.728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69.279.622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531706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246.437.229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13.977.728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117.610.380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1247440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115.266.830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28.005.630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60.599.779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3022741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201.193.277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17.871.495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90.899.088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5873176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326.528.911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4.405.327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189.763.840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6230478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218.101.459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20.446.938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109.630.137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0829465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123.191.548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7.120.604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67.044.840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5457285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31.434.333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1.403.087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10.514.947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1906093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53.630.495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-5.318.261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15.442.862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4056596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456.381.484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-54.348.080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242.395.728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8452188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68.304.019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5.847.280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29.436.639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3815824"/>
                  </a:ext>
                </a:extLst>
              </a:tr>
              <a:tr h="159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63.838.616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1.088.354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21.609.160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670426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49621E43-E59D-4B59-A141-6BABA6E79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006633"/>
              </p:ext>
            </p:extLst>
          </p:nvPr>
        </p:nvGraphicFramePr>
        <p:xfrm>
          <a:off x="419452" y="1916832"/>
          <a:ext cx="8205685" cy="4248470"/>
        </p:xfrm>
        <a:graphic>
          <a:graphicData uri="http://schemas.openxmlformats.org/drawingml/2006/table">
            <a:tbl>
              <a:tblPr/>
              <a:tblGrid>
                <a:gridCol w="339846">
                  <a:extLst>
                    <a:ext uri="{9D8B030D-6E8A-4147-A177-3AD203B41FA5}">
                      <a16:colId xmlns:a16="http://schemas.microsoft.com/office/drawing/2014/main" xmlns="" val="2619152611"/>
                    </a:ext>
                  </a:extLst>
                </a:gridCol>
                <a:gridCol w="313705">
                  <a:extLst>
                    <a:ext uri="{9D8B030D-6E8A-4147-A177-3AD203B41FA5}">
                      <a16:colId xmlns:a16="http://schemas.microsoft.com/office/drawing/2014/main" xmlns="" val="914819478"/>
                    </a:ext>
                  </a:extLst>
                </a:gridCol>
                <a:gridCol w="325323">
                  <a:extLst>
                    <a:ext uri="{9D8B030D-6E8A-4147-A177-3AD203B41FA5}">
                      <a16:colId xmlns:a16="http://schemas.microsoft.com/office/drawing/2014/main" xmlns="" val="3909624540"/>
                    </a:ext>
                  </a:extLst>
                </a:gridCol>
                <a:gridCol w="3044091">
                  <a:extLst>
                    <a:ext uri="{9D8B030D-6E8A-4147-A177-3AD203B41FA5}">
                      <a16:colId xmlns:a16="http://schemas.microsoft.com/office/drawing/2014/main" xmlns="" val="2903006133"/>
                    </a:ext>
                  </a:extLst>
                </a:gridCol>
                <a:gridCol w="697120">
                  <a:extLst>
                    <a:ext uri="{9D8B030D-6E8A-4147-A177-3AD203B41FA5}">
                      <a16:colId xmlns:a16="http://schemas.microsoft.com/office/drawing/2014/main" xmlns="" val="1539656550"/>
                    </a:ext>
                  </a:extLst>
                </a:gridCol>
                <a:gridCol w="697120">
                  <a:extLst>
                    <a:ext uri="{9D8B030D-6E8A-4147-A177-3AD203B41FA5}">
                      <a16:colId xmlns:a16="http://schemas.microsoft.com/office/drawing/2014/main" xmlns="" val="101500270"/>
                    </a:ext>
                  </a:extLst>
                </a:gridCol>
                <a:gridCol w="697120">
                  <a:extLst>
                    <a:ext uri="{9D8B030D-6E8A-4147-A177-3AD203B41FA5}">
                      <a16:colId xmlns:a16="http://schemas.microsoft.com/office/drawing/2014/main" xmlns="" val="2078859353"/>
                    </a:ext>
                  </a:extLst>
                </a:gridCol>
                <a:gridCol w="697120">
                  <a:extLst>
                    <a:ext uri="{9D8B030D-6E8A-4147-A177-3AD203B41FA5}">
                      <a16:colId xmlns:a16="http://schemas.microsoft.com/office/drawing/2014/main" xmlns="" val="2619665841"/>
                    </a:ext>
                  </a:extLst>
                </a:gridCol>
                <a:gridCol w="697120">
                  <a:extLst>
                    <a:ext uri="{9D8B030D-6E8A-4147-A177-3AD203B41FA5}">
                      <a16:colId xmlns:a16="http://schemas.microsoft.com/office/drawing/2014/main" xmlns="" val="339774005"/>
                    </a:ext>
                  </a:extLst>
                </a:gridCol>
                <a:gridCol w="697120">
                  <a:extLst>
                    <a:ext uri="{9D8B030D-6E8A-4147-A177-3AD203B41FA5}">
                      <a16:colId xmlns:a16="http://schemas.microsoft.com/office/drawing/2014/main" xmlns="" val="1773046433"/>
                    </a:ext>
                  </a:extLst>
                </a:gridCol>
              </a:tblGrid>
              <a:tr h="172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6134754"/>
                  </a:ext>
                </a:extLst>
              </a:tr>
              <a:tr h="2763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468084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200.638.771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-1.178.477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105.746.749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867130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57.725.539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-493.982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28.994.571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7996164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10.605.140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-1.227.796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2.534.057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4164877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2.383.398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23721750,0%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7816566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2341422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2.383.388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5003912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533.649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1983119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1.139.020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533.649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7701747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317.034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75786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3676899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65.275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3100832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151.340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2358474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0932504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2397482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2.291.258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-1.930.087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8865351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2.291.258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-1.930.087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5009537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1.248.977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0779263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6100603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389644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5451105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2057087"/>
                  </a:ext>
                </a:extLst>
              </a:tr>
              <a:tr h="172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1.114.038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830268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01.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VIVIENDA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F87ACBE6-F231-400A-B7D6-E9EF31E68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53425"/>
              </p:ext>
            </p:extLst>
          </p:nvPr>
        </p:nvGraphicFramePr>
        <p:xfrm>
          <a:off x="414336" y="1916832"/>
          <a:ext cx="8210795" cy="4439514"/>
        </p:xfrm>
        <a:graphic>
          <a:graphicData uri="http://schemas.openxmlformats.org/drawingml/2006/table">
            <a:tbl>
              <a:tblPr/>
              <a:tblGrid>
                <a:gridCol w="340059">
                  <a:extLst>
                    <a:ext uri="{9D8B030D-6E8A-4147-A177-3AD203B41FA5}">
                      <a16:colId xmlns:a16="http://schemas.microsoft.com/office/drawing/2014/main" xmlns="" val="4171435837"/>
                    </a:ext>
                  </a:extLst>
                </a:gridCol>
                <a:gridCol w="313900">
                  <a:extLst>
                    <a:ext uri="{9D8B030D-6E8A-4147-A177-3AD203B41FA5}">
                      <a16:colId xmlns:a16="http://schemas.microsoft.com/office/drawing/2014/main" xmlns="" val="2062075142"/>
                    </a:ext>
                  </a:extLst>
                </a:gridCol>
                <a:gridCol w="325525">
                  <a:extLst>
                    <a:ext uri="{9D8B030D-6E8A-4147-A177-3AD203B41FA5}">
                      <a16:colId xmlns:a16="http://schemas.microsoft.com/office/drawing/2014/main" xmlns="" val="1998539120"/>
                    </a:ext>
                  </a:extLst>
                </a:gridCol>
                <a:gridCol w="3045987">
                  <a:extLst>
                    <a:ext uri="{9D8B030D-6E8A-4147-A177-3AD203B41FA5}">
                      <a16:colId xmlns:a16="http://schemas.microsoft.com/office/drawing/2014/main" xmlns="" val="2344347891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xmlns="" val="3383168427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xmlns="" val="2511765593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xmlns="" val="1050534718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xmlns="" val="2176595849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xmlns="" val="1432883135"/>
                    </a:ext>
                  </a:extLst>
                </a:gridCol>
                <a:gridCol w="697554">
                  <a:extLst>
                    <a:ext uri="{9D8B030D-6E8A-4147-A177-3AD203B41FA5}">
                      <a16:colId xmlns:a16="http://schemas.microsoft.com/office/drawing/2014/main" xmlns="" val="2154226678"/>
                    </a:ext>
                  </a:extLst>
                </a:gridCol>
              </a:tblGrid>
              <a:tr h="1668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1556325"/>
                  </a:ext>
                </a:extLst>
              </a:tr>
              <a:tr h="267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9260952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16.885.833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3882715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1150361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16.885.833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2174225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53.177.487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2934846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91.799.001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53.132.267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1653244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639.983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4473897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0057330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9660167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SERNAC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3215972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Fundacion Chile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8191323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5261001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3281758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5670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394.511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5781539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9398007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4.344.106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7266378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70.771.686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40.399.528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285070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6.338.671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2367174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0777129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8968038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3550032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1752873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0635941"/>
                  </a:ext>
                </a:extLst>
              </a:tr>
              <a:tr h="1668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0733746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01.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VIVIENDA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URBANISMO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329810D5-50E9-415E-A9C8-571260628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589932"/>
              </p:ext>
            </p:extLst>
          </p:nvPr>
        </p:nvGraphicFramePr>
        <p:xfrm>
          <a:off x="414336" y="1868116"/>
          <a:ext cx="8201486" cy="2208957"/>
        </p:xfrm>
        <a:graphic>
          <a:graphicData uri="http://schemas.openxmlformats.org/drawingml/2006/table">
            <a:tbl>
              <a:tblPr/>
              <a:tblGrid>
                <a:gridCol w="339672">
                  <a:extLst>
                    <a:ext uri="{9D8B030D-6E8A-4147-A177-3AD203B41FA5}">
                      <a16:colId xmlns:a16="http://schemas.microsoft.com/office/drawing/2014/main" xmlns="" val="257945284"/>
                    </a:ext>
                  </a:extLst>
                </a:gridCol>
                <a:gridCol w="313545">
                  <a:extLst>
                    <a:ext uri="{9D8B030D-6E8A-4147-A177-3AD203B41FA5}">
                      <a16:colId xmlns:a16="http://schemas.microsoft.com/office/drawing/2014/main" xmlns="" val="238593131"/>
                    </a:ext>
                  </a:extLst>
                </a:gridCol>
                <a:gridCol w="325156">
                  <a:extLst>
                    <a:ext uri="{9D8B030D-6E8A-4147-A177-3AD203B41FA5}">
                      <a16:colId xmlns:a16="http://schemas.microsoft.com/office/drawing/2014/main" xmlns="" val="788919666"/>
                    </a:ext>
                  </a:extLst>
                </a:gridCol>
                <a:gridCol w="3042535">
                  <a:extLst>
                    <a:ext uri="{9D8B030D-6E8A-4147-A177-3AD203B41FA5}">
                      <a16:colId xmlns:a16="http://schemas.microsoft.com/office/drawing/2014/main" xmlns="" val="3549197981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xmlns="" val="1757198579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xmlns="" val="732564039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xmlns="" val="1262416566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xmlns="" val="3480781469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xmlns="" val="1190788824"/>
                    </a:ext>
                  </a:extLst>
                </a:gridCol>
                <a:gridCol w="696763">
                  <a:extLst>
                    <a:ext uri="{9D8B030D-6E8A-4147-A177-3AD203B41FA5}">
                      <a16:colId xmlns:a16="http://schemas.microsoft.com/office/drawing/2014/main" xmlns="" val="1807571477"/>
                    </a:ext>
                  </a:extLst>
                </a:gridCol>
              </a:tblGrid>
              <a:tr h="17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4657271"/>
                  </a:ext>
                </a:extLst>
              </a:tr>
              <a:tr h="2805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8546188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3.295.922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1451379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308.154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7641018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8114843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2912503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8390140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9140729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7811655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2.949.676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3547752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2.949.676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7672601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Aldeas y Campamentos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2.949.676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153905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18. CAPÍTULO 01. PROGRAMA 02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CAMPAMENTO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8995</Words>
  <Application>Microsoft Office PowerPoint</Application>
  <PresentationFormat>Presentación en pantalla (4:3)</PresentationFormat>
  <Paragraphs>5793</Paragraphs>
  <Slides>26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1_Tema de Office</vt:lpstr>
      <vt:lpstr>Tema de Office</vt:lpstr>
      <vt:lpstr>Imagen de mapa de bits</vt:lpstr>
      <vt:lpstr>EJECUCIÓN ACUMULADA DE GASTOS PRESUPUESTARIOS AL MES DE JUNIO DE 2018 PARTIDA 18: MINISTERIO DEL VIVIENDA Y URBANISMO</vt:lpstr>
      <vt:lpstr>EJECUCIÓN ACUMULADA DE GASTOS A JUNIO DE 2018  PARTIDA 18 MINISTERIO DE VIVIENDA Y URBANISMO</vt:lpstr>
      <vt:lpstr>EJECUCIÓN ACUMULADA DE GASTOS A JUNIO DE 2018  PARTIDA 18 MINISTERIO DE VIVIENDA Y URBANISMO</vt:lpstr>
      <vt:lpstr>Presentación de PowerPoint</vt:lpstr>
      <vt:lpstr>EJECUCIÓN ACUMULADA DE GASTOS A JUNIO DE 2018  PARTIDA 18 MINISTERIO DE VIVIENDA Y URBANISMO</vt:lpstr>
      <vt:lpstr>EJECUCIÓN ACUMULADA DE GASTOS A JUNIO DE 2018  PARTIDA 18 RESUMEN POR CAPÍTULOS</vt:lpstr>
      <vt:lpstr>EJECUCIÓN ACUMULADA DE GASTOS A JUNIO DE 2018  PARTIDA 18. CAPÍTULO 01. PROGRAMA 01: SUBSECRETARÍA DE VIVIENDA Y URBANISMO</vt:lpstr>
      <vt:lpstr>EJECUCIÓN ACUMULADA DE GASTOS A JUNIO DE 2018  PARTIDA 18. CAPÍTULO 01. PROGRAMA 01: SUBSECRETARÍA DE VIVIENDA Y URBANISMO</vt:lpstr>
      <vt:lpstr>EJECUCIÓN ACUMULADA DE GASTOS A JUNIO DE 2018  PARTIDA 18. CAPÍTULO 01. PROGRAMA 02: CAMPAMENTO</vt:lpstr>
      <vt:lpstr>EJECUCIÓN ACUMULADA DE GASTOS A JUNIO DE 2018  PARTIDA 18. CAPÍTULO 01. PROGRAMA 04: RECUPERACIÓN DE BARRIOS</vt:lpstr>
      <vt:lpstr>EJECUCIÓN ACUMULADA DE GASTOS A JUNIO DE 2018  PARTIDA 18. CAPÍTULO 02. PROGRAMA 01: PARQUE METROPOLITANO</vt:lpstr>
      <vt:lpstr>EJECUCIÓN ACUMULADA DE GASTOS A JUNIO DE 2018  PARTIDA 18. CAPÍTULO 21. PROGRAMA 01: SERVIU I REGIÓN</vt:lpstr>
      <vt:lpstr>EJECUCIÓN ACUMULADA DE GASTOS A JUNIO DE 2018  PARTIDA 18. CAPÍTULO 22. PROGRAMA 01: SERVIU II REGIÓN</vt:lpstr>
      <vt:lpstr>EJECUCIÓN ACUMULADA DE GASTOS A JUNIO DE 2018  PARTIDA 18. CAPÍTULO 23. PROGRAMA 01: SERVIU III REGIÓN</vt:lpstr>
      <vt:lpstr>EJECUCIÓN ACUMULADA DE GASTOS A JUNIO DE 2018  PARTIDA 18. CAPÍTULO 24. PROGRAMA 01: SERVIU IV REGIÓN</vt:lpstr>
      <vt:lpstr>EJECUCIÓN ACUMULADA DE GASTOS A JUNIO DE 2018  PARTIDA 18. CAPÍTULO 25. PROGRAMA 01: SERVIU V REGIÓN</vt:lpstr>
      <vt:lpstr>EJECUCIÓN ACUMULADA DE GASTOS A JUNIO DE 2018  PARTIDA 18. CAPÍTULO 26. PROGRAMA 01: SERVIU VI REGIÓN</vt:lpstr>
      <vt:lpstr>EJECUCIÓN ACUMULADA DE GASTOS A JUNIO DE 2018  PARTIDA 18. CAPÍTULO 27. PROGRAMA 01: SERVIU VII REGIÓN</vt:lpstr>
      <vt:lpstr>EJECUCIÓN ACUMULADA DE GASTOS A JUNIO DE 2018  PARTIDA 18. CAPÍTULO 28. PROGRAMA 01: SERVIU VIII REGIÓN</vt:lpstr>
      <vt:lpstr>EJECUCIÓN ACUMULADA DE GASTOS A JUNIO DE 2018  PARTIDA 18. CAPÍTULO 29. PROGRAMA 01: SERVIU XI REGIÓN</vt:lpstr>
      <vt:lpstr>EJECUCIÓN ACUMULADA DE GASTOS A JUNIO DE 2018  PARTIDA 18. CAPÍTULO 30. PROGRAMA 01: SERVIU X REGIÓN</vt:lpstr>
      <vt:lpstr>EJECUCIÓN ACUMULADA DE GASTOS A JUNIO DE 2018  PARTIDA 18. CAPÍTULO 31. PROGRAMA 01: SERVIU XI REGIÓN</vt:lpstr>
      <vt:lpstr>EJECUCIÓN ACUMULADA DE GASTOS A JUNIO DE 2018  PARTIDA 18. CAPÍTULO 32. PROGRAMA 01: SERVIU XII REGIÓN</vt:lpstr>
      <vt:lpstr>EJECUCIÓN ACUMULADA DE GASTOS A JUNIO DE 2018  PARTIDA 18. CAPÍTULO 33. PROGRAMA 01: SERVIU REGIÓN METROPOLITANA</vt:lpstr>
      <vt:lpstr>EJECUCIÓN ACUMULADA DE GASTOS A JUNIO DE 2018  PARTIDA 18. CAPÍTULO 34. PROGRAMA 01: SERVIU XIV REGIÓN</vt:lpstr>
      <vt:lpstr>EJECUCIÓN ACUMULADA DE GASTOS A JUNIO DE 2018  PARTIDA 18. CAPÍTULO 35. PROGRAMA 01: SERVIU XV REGIÓN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187</cp:revision>
  <cp:lastPrinted>2017-06-20T21:34:02Z</cp:lastPrinted>
  <dcterms:created xsi:type="dcterms:W3CDTF">2016-06-23T13:38:47Z</dcterms:created>
  <dcterms:modified xsi:type="dcterms:W3CDTF">2018-08-27T15:35:23Z</dcterms:modified>
</cp:coreProperties>
</file>