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98" r:id="rId11"/>
    <p:sldId id="299" r:id="rId12"/>
    <p:sldId id="315" r:id="rId13"/>
    <p:sldId id="264" r:id="rId14"/>
    <p:sldId id="263" r:id="rId15"/>
    <p:sldId id="26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55" name="Picture 20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2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609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66" y="-1399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633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81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751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47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896" name="Picture 1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4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5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6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7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18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JUNIO 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15: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 smtClean="0">
                <a:latin typeface="+mn-lt"/>
              </a:rPr>
              <a:t>MINISTERIO DEL TRABAJO Y PREVISIÓN SOCIAL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02204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agosto de 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44" name="Picture 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1" y="548680"/>
            <a:ext cx="5525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392582"/>
              </p:ext>
            </p:extLst>
          </p:nvPr>
        </p:nvGraphicFramePr>
        <p:xfrm>
          <a:off x="414335" y="1772816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4" name="Hoja de cálculo" r:id="rId4" imgW="8039100" imgH="3533865" progId="Excel.Sheet.8">
                  <p:embed/>
                </p:oleObj>
              </mc:Choice>
              <mc:Fallback>
                <p:oleObj name="Hoja de cálculo" r:id="rId4" imgW="80391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03. PROGRAMA 01: SUBSECRETARÍA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021952"/>
              </p:ext>
            </p:extLst>
          </p:nvPr>
        </p:nvGraphicFramePr>
        <p:xfrm>
          <a:off x="414336" y="1789137"/>
          <a:ext cx="8210799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8" name="Hoja de cálculo" r:id="rId4" imgW="7819957" imgH="4448265" progId="Excel.Sheet.8">
                  <p:embed/>
                </p:oleObj>
              </mc:Choice>
              <mc:Fallback>
                <p:oleObj name="Hoja de cálculo" r:id="rId4" imgW="7819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89137"/>
                        <a:ext cx="8210799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04. PROGRAMA 01: DIRECCIÓN DE CRÉDITO PRENDARIO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353920"/>
              </p:ext>
            </p:extLst>
          </p:nvPr>
        </p:nvGraphicFramePr>
        <p:xfrm>
          <a:off x="414336" y="1702227"/>
          <a:ext cx="8201488" cy="467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2" name="Hoja de cálculo" r:id="rId4" imgW="8496300" imgH="5495835" progId="Excel.Sheet.8">
                  <p:embed/>
                </p:oleObj>
              </mc:Choice>
              <mc:Fallback>
                <p:oleObj name="Hoja de cálculo" r:id="rId4" imgW="8496300" imgH="5495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2227"/>
                        <a:ext cx="8201488" cy="4679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360651"/>
              </p:ext>
            </p:extLst>
          </p:nvPr>
        </p:nvGraphicFramePr>
        <p:xfrm>
          <a:off x="414335" y="1853530"/>
          <a:ext cx="8210799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6" name="Hoja de cálculo" r:id="rId4" imgW="7848600" imgH="4095660" progId="Excel.Sheet.8">
                  <p:embed/>
                </p:oleObj>
              </mc:Choice>
              <mc:Fallback>
                <p:oleObj name="Hoja de cálculo" r:id="rId4" imgW="7848600" imgH="40956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853530"/>
                        <a:ext cx="8210799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06. PROGRAMA 01: SUPERINTENDENCIA DE SEGURIDAD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1602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99549"/>
              </p:ext>
            </p:extLst>
          </p:nvPr>
        </p:nvGraphicFramePr>
        <p:xfrm>
          <a:off x="414336" y="1725513"/>
          <a:ext cx="82296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0" name="Hoja de cálculo" r:id="rId4" imgW="7819957" imgH="4295685" progId="Excel.Sheet.8">
                  <p:embed/>
                </p:oleObj>
              </mc:Choice>
              <mc:Fallback>
                <p:oleObj name="Hoja de cálculo" r:id="rId4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25513"/>
                        <a:ext cx="8229600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07. PROGRAMA 01: SUPERINTENDENCIA DE PENSIONES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516530"/>
              </p:ext>
            </p:extLst>
          </p:nvPr>
        </p:nvGraphicFramePr>
        <p:xfrm>
          <a:off x="414335" y="1856470"/>
          <a:ext cx="8210800" cy="430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9" name="Hoja de cálculo" r:id="rId4" imgW="9724957" imgH="4448265" progId="Excel.Sheet.8">
                  <p:embed/>
                </p:oleObj>
              </mc:Choice>
              <mc:Fallback>
                <p:oleObj name="Hoja de cálculo" r:id="rId4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856470"/>
                        <a:ext cx="8210800" cy="430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760804"/>
              </p:ext>
            </p:extLst>
          </p:nvPr>
        </p:nvGraphicFramePr>
        <p:xfrm>
          <a:off x="414335" y="1816126"/>
          <a:ext cx="8210799" cy="434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" name="Hoja de cálculo" r:id="rId4" imgW="9724957" imgH="4581435" progId="Excel.Sheet.8">
                  <p:embed/>
                </p:oleObj>
              </mc:Choice>
              <mc:Fallback>
                <p:oleObj name="Hoja de cálculo" r:id="rId4" imgW="9724957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816126"/>
                        <a:ext cx="8210799" cy="4349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3219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376243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98751"/>
              </p:ext>
            </p:extLst>
          </p:nvPr>
        </p:nvGraphicFramePr>
        <p:xfrm>
          <a:off x="414336" y="1844759"/>
          <a:ext cx="8210799" cy="439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2" name="Hoja de cálculo" r:id="rId4" imgW="7801043" imgH="5219790" progId="Excel.Sheet.8">
                  <p:embed/>
                </p:oleObj>
              </mc:Choice>
              <mc:Fallback>
                <p:oleObj name="Hoja de cálculo" r:id="rId4" imgW="7801043" imgH="5219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759"/>
                        <a:ext cx="8210799" cy="4392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10. PROGRAMA 01: INSTITUTO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SEGURIDAD LABORAL 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6232227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52392"/>
              </p:ext>
            </p:extLst>
          </p:nvPr>
        </p:nvGraphicFramePr>
        <p:xfrm>
          <a:off x="375090" y="1767433"/>
          <a:ext cx="8250045" cy="425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Hoja de cálculo" r:id="rId4" imgW="8886757" imgH="3533865" progId="Excel.Sheet.8">
                  <p:embed/>
                </p:oleObj>
              </mc:Choice>
              <mc:Fallback>
                <p:oleObj name="Hoja de cálculo" r:id="rId4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090" y="1767433"/>
                        <a:ext cx="8250045" cy="4253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7281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362030"/>
              </p:ext>
            </p:extLst>
          </p:nvPr>
        </p:nvGraphicFramePr>
        <p:xfrm>
          <a:off x="414336" y="1841723"/>
          <a:ext cx="8210799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9" name="Hoja de cálculo" r:id="rId4" imgW="8886757" imgH="3819615" progId="Excel.Sheet.8">
                  <p:embed/>
                </p:oleObj>
              </mc:Choice>
              <mc:Fallback>
                <p:oleObj name="Hoja de cálculo" r:id="rId4" imgW="8886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1723"/>
                        <a:ext cx="8210799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La </a:t>
            </a:r>
            <a:r>
              <a:rPr lang="es-CL" sz="1400" b="1" dirty="0"/>
              <a:t>ejecución acumulada </a:t>
            </a:r>
            <a:r>
              <a:rPr lang="es-CL" sz="1400" b="1" dirty="0" smtClean="0"/>
              <a:t>al mes de junio de 2018</a:t>
            </a:r>
            <a:r>
              <a:rPr lang="es-CL" sz="1400" dirty="0" smtClean="0"/>
              <a:t> </a:t>
            </a:r>
            <a:r>
              <a:rPr lang="es-CL" sz="1400" dirty="0"/>
              <a:t>de la Partida </a:t>
            </a:r>
            <a:r>
              <a:rPr lang="es-CL" sz="1400" dirty="0" smtClean="0"/>
              <a:t>15 </a:t>
            </a:r>
            <a:r>
              <a:rPr lang="es-CL" sz="1400" dirty="0"/>
              <a:t>Ministerio </a:t>
            </a:r>
            <a:r>
              <a:rPr lang="es-CL" sz="1400" dirty="0" smtClean="0"/>
              <a:t>del Trabajo y Previsión Social, fue de $3.810.259 </a:t>
            </a:r>
            <a:r>
              <a:rPr lang="es-CL" sz="1400" dirty="0"/>
              <a:t>millones, equivalentes a un </a:t>
            </a:r>
            <a:r>
              <a:rPr lang="es-CL" sz="1400" dirty="0" smtClean="0"/>
              <a:t>50% </a:t>
            </a:r>
            <a:r>
              <a:rPr lang="es-CL" sz="1400" dirty="0"/>
              <a:t>del Presupuesto </a:t>
            </a:r>
            <a:r>
              <a:rPr lang="es-CL" sz="14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En comparación con el mes de Junio de 2016, la ejecución presupuestaria no presenta diferencias significativas.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>
                <a:latin typeface="+mn-lt"/>
              </a:rPr>
              <a:t>En el </a:t>
            </a:r>
            <a:r>
              <a:rPr lang="es-CL" sz="1400" b="1" dirty="0" smtClean="0">
                <a:latin typeface="+mn-lt"/>
              </a:rPr>
              <a:t>Servicio de la Deuda, </a:t>
            </a:r>
            <a:r>
              <a:rPr lang="es-CL" sz="1400" dirty="0" smtClean="0"/>
              <a:t>con un aumento de recursos de $3.345 millones, dispuso </a:t>
            </a:r>
            <a:r>
              <a:rPr lang="es-CL" sz="1400" dirty="0"/>
              <a:t>de un gasto de </a:t>
            </a:r>
            <a:r>
              <a:rPr lang="es-CL" sz="1400" dirty="0" smtClean="0"/>
              <a:t>$6.203 </a:t>
            </a:r>
            <a:r>
              <a:rPr lang="es-CL" sz="1400" dirty="0"/>
              <a:t>millones, que equivalen a una ejecución presupuestaria de un </a:t>
            </a:r>
            <a:r>
              <a:rPr lang="es-CL" sz="1400" dirty="0" smtClean="0"/>
              <a:t>121%, </a:t>
            </a:r>
            <a:r>
              <a:rPr lang="es-CL" sz="1400" dirty="0"/>
              <a:t>que principalmente se destinaron a la deuda </a:t>
            </a:r>
            <a:r>
              <a:rPr lang="es-CL" sz="1400" dirty="0" smtClean="0"/>
              <a:t>flotante.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En </a:t>
            </a:r>
            <a:r>
              <a:rPr lang="es-CL" sz="1400" dirty="0"/>
              <a:t>el </a:t>
            </a:r>
            <a:r>
              <a:rPr lang="es-CL" sz="1400" b="1" dirty="0"/>
              <a:t>Pilar Solidario de la Reforma Previsional</a:t>
            </a:r>
            <a:r>
              <a:rPr lang="es-CL" sz="1400" dirty="0"/>
              <a:t>, la PBS de Vejez presentó una ejecución </a:t>
            </a:r>
            <a:r>
              <a:rPr lang="es-CL" sz="1400" dirty="0" smtClean="0"/>
              <a:t>de </a:t>
            </a:r>
            <a:r>
              <a:rPr lang="es-CL" sz="1400" dirty="0"/>
              <a:t>un </a:t>
            </a:r>
            <a:r>
              <a:rPr lang="es-CL" sz="1400" dirty="0" smtClean="0"/>
              <a:t>54%, </a:t>
            </a:r>
            <a:r>
              <a:rPr lang="es-CL" sz="1400" dirty="0"/>
              <a:t>con un total de recursos desembolsados de </a:t>
            </a:r>
            <a:r>
              <a:rPr lang="es-CL" sz="1400" dirty="0" smtClean="0"/>
              <a:t>$278.406 </a:t>
            </a:r>
            <a:r>
              <a:rPr lang="es-CL" sz="1400" dirty="0"/>
              <a:t>millones, y la PBS de Invalidez alcanzó un gasto de </a:t>
            </a:r>
            <a:r>
              <a:rPr lang="es-CL" sz="1400" dirty="0" smtClean="0"/>
              <a:t>$116.552 </a:t>
            </a:r>
            <a:r>
              <a:rPr lang="es-CL" sz="1400" dirty="0"/>
              <a:t>millones </a:t>
            </a:r>
            <a:r>
              <a:rPr lang="es-CL" sz="1400" dirty="0" smtClean="0"/>
              <a:t>(49% </a:t>
            </a:r>
            <a:r>
              <a:rPr lang="es-CL" sz="1400" dirty="0"/>
              <a:t>de ejecución</a:t>
            </a:r>
            <a:r>
              <a:rPr lang="es-CL" sz="14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Programas</a:t>
            </a:r>
            <a:r>
              <a:rPr lang="es-CL" sz="1400" b="1" dirty="0" smtClean="0"/>
              <a:t> </a:t>
            </a:r>
            <a:r>
              <a:rPr lang="es-CL" sz="1400" b="1" dirty="0"/>
              <a:t>de Empleo</a:t>
            </a:r>
            <a:r>
              <a:rPr lang="es-CL" sz="1400" dirty="0"/>
              <a:t>: el PROEMPLEO, con recursos adicionales por </a:t>
            </a:r>
            <a:r>
              <a:rPr lang="es-CL" sz="1400" dirty="0" smtClean="0"/>
              <a:t>$36.625 </a:t>
            </a:r>
            <a:r>
              <a:rPr lang="es-CL" sz="1400" dirty="0"/>
              <a:t>millones, destinados </a:t>
            </a:r>
            <a:r>
              <a:rPr lang="es-CL" sz="1400" dirty="0" smtClean="0"/>
              <a:t>en gran parte, al </a:t>
            </a:r>
            <a:r>
              <a:rPr lang="es-CL" sz="1400" dirty="0"/>
              <a:t>Programa de Inversión en la Comunidad, alcanzó un </a:t>
            </a:r>
            <a:r>
              <a:rPr lang="es-CL" sz="1400" dirty="0" smtClean="0"/>
              <a:t>75% </a:t>
            </a:r>
            <a:r>
              <a:rPr lang="es-CL" sz="1400" dirty="0"/>
              <a:t>de ejecución presupuestaria sobre los recursos vigentes al mes de </a:t>
            </a:r>
            <a:r>
              <a:rPr lang="es-CL" sz="1400" dirty="0" smtClean="0"/>
              <a:t>junio (con </a:t>
            </a:r>
            <a:r>
              <a:rPr lang="es-CL" sz="1400" dirty="0"/>
              <a:t>un gasto de </a:t>
            </a:r>
            <a:r>
              <a:rPr lang="es-CL" sz="1400" dirty="0" smtClean="0"/>
              <a:t>$39.306 </a:t>
            </a:r>
            <a:r>
              <a:rPr lang="es-CL" sz="1400" dirty="0"/>
              <a:t>millones); el Subsidio al Empleo (Ley N° 20.338) presentó un gasto total de </a:t>
            </a:r>
            <a:r>
              <a:rPr lang="es-CL" sz="1400" dirty="0" smtClean="0"/>
              <a:t>$9.015 </a:t>
            </a:r>
            <a:r>
              <a:rPr lang="es-CL" sz="1400" dirty="0"/>
              <a:t>millones, que significó un avance presupuestario de un </a:t>
            </a:r>
            <a:r>
              <a:rPr lang="es-CL" sz="1400" dirty="0" smtClean="0"/>
              <a:t>12%; </a:t>
            </a:r>
            <a:r>
              <a:rPr lang="es-CL" sz="1400" dirty="0"/>
              <a:t>y el Subsidio al Empleo de la Mujer (Ley N° 20.595) alcanzó un gasto total de </a:t>
            </a:r>
            <a:r>
              <a:rPr lang="es-CL" sz="1400" dirty="0" smtClean="0"/>
              <a:t>$12.134 </a:t>
            </a:r>
            <a:r>
              <a:rPr lang="es-CL" sz="1400" dirty="0"/>
              <a:t>millones, que se traduce en una ejecución de un </a:t>
            </a:r>
            <a:r>
              <a:rPr lang="es-CL" sz="1400" dirty="0" smtClean="0"/>
              <a:t>16%.</a:t>
            </a:r>
            <a:endParaRPr lang="es-CL" sz="14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715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609835"/>
              </p:ext>
            </p:extLst>
          </p:nvPr>
        </p:nvGraphicFramePr>
        <p:xfrm>
          <a:off x="414335" y="1772816"/>
          <a:ext cx="8210799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0" name="Hoja de cálculo" r:id="rId4" imgW="7734300" imgH="2924085" progId="Excel.Sheet.8">
                  <p:embed/>
                </p:oleObj>
              </mc:Choice>
              <mc:Fallback>
                <p:oleObj name="Hoja de cálculo" r:id="rId4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10799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02: FONDO DE MEDICINA CURATIVA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76243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573063"/>
              </p:ext>
            </p:extLst>
          </p:nvPr>
        </p:nvGraphicFramePr>
        <p:xfrm>
          <a:off x="414336" y="1708745"/>
          <a:ext cx="8201487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4" name="Hoja de cálculo" r:id="rId4" imgW="7724843" imgH="4600575" progId="Excel.Sheet.8">
                  <p:embed/>
                </p:oleObj>
              </mc:Choice>
              <mc:Fallback>
                <p:oleObj name="Hoja de cálculo" r:id="rId4" imgW="77248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8745"/>
                        <a:ext cx="8201487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29547" y="575462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508423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021288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361156"/>
              </p:ext>
            </p:extLst>
          </p:nvPr>
        </p:nvGraphicFramePr>
        <p:xfrm>
          <a:off x="414337" y="1824955"/>
          <a:ext cx="821079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8" name="Hoja de cálculo" r:id="rId4" imgW="7724843" imgH="4124235" progId="Excel.Sheet.8">
                  <p:embed/>
                </p:oleObj>
              </mc:Choice>
              <mc:Fallback>
                <p:oleObj name="Hoja de cálculo" r:id="rId4" imgW="7724843" imgH="4124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824955"/>
                        <a:ext cx="8210798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064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</a:t>
            </a:r>
            <a:r>
              <a:rPr lang="es-CL" sz="1600" dirty="0" smtClean="0"/>
              <a:t>en las transferencias al sector </a:t>
            </a:r>
            <a:r>
              <a:rPr lang="es-CL" sz="1600" dirty="0"/>
              <a:t>privado </a:t>
            </a:r>
            <a:r>
              <a:rPr lang="es-CL" sz="1600" dirty="0" smtClean="0"/>
              <a:t>ejecutó un 43%, con un total gastado de $669 millones. Respecto a los recursos transferidos a otras entidades públicas, no presentó ejecución.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$14.447 </a:t>
            </a:r>
            <a:r>
              <a:rPr lang="es-CL" sz="1600" dirty="0"/>
              <a:t>millones </a:t>
            </a:r>
            <a:r>
              <a:rPr lang="es-CL" sz="1600" dirty="0" smtClean="0"/>
              <a:t>(42%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</a:t>
            </a:r>
            <a:r>
              <a:rPr lang="es-CL" sz="1600" dirty="0" smtClean="0"/>
              <a:t>programas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$417 </a:t>
            </a:r>
            <a:r>
              <a:rPr lang="es-CL" sz="1600" dirty="0"/>
              <a:t>millones, </a:t>
            </a:r>
            <a:r>
              <a:rPr lang="es-CL" sz="1600" dirty="0" smtClean="0"/>
              <a:t>presentó una ejecución presupuestaria de un 7%.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$1.049 </a:t>
            </a:r>
            <a:r>
              <a:rPr lang="es-CL" sz="1600" dirty="0"/>
              <a:t>millones, </a:t>
            </a:r>
            <a:r>
              <a:rPr lang="es-CL" sz="1600" dirty="0" smtClean="0"/>
              <a:t>no 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3" y="2004800"/>
            <a:ext cx="3979191" cy="24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20126"/>
            <a:ext cx="3961301" cy="244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653136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827936"/>
              </p:ext>
            </p:extLst>
          </p:nvPr>
        </p:nvGraphicFramePr>
        <p:xfrm>
          <a:off x="467544" y="1988840"/>
          <a:ext cx="814055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4" name="Hoja de cálculo" r:id="rId4" imgW="7134157" imgH="2486025" progId="Excel.Sheet.8">
                  <p:embed/>
                </p:oleObj>
              </mc:Choice>
              <mc:Fallback>
                <p:oleObj name="Hoja de cálculo" r:id="rId4" imgW="71341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0555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19573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622565"/>
              </p:ext>
            </p:extLst>
          </p:nvPr>
        </p:nvGraphicFramePr>
        <p:xfrm>
          <a:off x="461963" y="1843088"/>
          <a:ext cx="822007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Hoja de cálculo" r:id="rId5" imgW="8220143" imgH="3171825" progId="Excel.Sheet.8">
                  <p:embed/>
                </p:oleObj>
              </mc:Choice>
              <mc:Fallback>
                <p:oleObj name="Hoja de cálculo" r:id="rId5" imgW="8220143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963" y="1843088"/>
                        <a:ext cx="822007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043914"/>
              </p:ext>
            </p:extLst>
          </p:nvPr>
        </p:nvGraphicFramePr>
        <p:xfrm>
          <a:off x="414337" y="1780753"/>
          <a:ext cx="8210798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3" name="Hoja de cálculo" r:id="rId4" imgW="7839143" imgH="4600575" progId="Excel.Sheet.8">
                  <p:embed/>
                </p:oleObj>
              </mc:Choice>
              <mc:Fallback>
                <p:oleObj name="Hoja de cálculo" r:id="rId4" imgW="78391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80753"/>
                        <a:ext cx="8210798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01: SUBSECRETARÍA DEL TRABAJO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80017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867534"/>
              </p:ext>
            </p:extLst>
          </p:nvPr>
        </p:nvGraphicFramePr>
        <p:xfrm>
          <a:off x="509588" y="1844824"/>
          <a:ext cx="8124825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6" name="Hoja de cálculo" r:id="rId4" imgW="8124757" imgH="3838485" progId="Excel.Sheet.8">
                  <p:embed/>
                </p:oleObj>
              </mc:Choice>
              <mc:Fallback>
                <p:oleObj name="Hoja de cálculo" r:id="rId4" imgW="81247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1844824"/>
                        <a:ext cx="8124825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03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PROEMPLEO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98128"/>
              </p:ext>
            </p:extLst>
          </p:nvPr>
        </p:nvGraphicFramePr>
        <p:xfrm>
          <a:off x="414336" y="1787996"/>
          <a:ext cx="8201488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0" name="Hoja de cálculo" r:id="rId4" imgW="7581900" imgH="4305390" progId="Excel.Sheet.8">
                  <p:embed/>
                </p:oleObj>
              </mc:Choice>
              <mc:Fallback>
                <p:oleObj name="Hoja de cálculo" r:id="rId4" imgW="7581900" imgH="43053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87996"/>
                        <a:ext cx="8201488" cy="430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02. PROGRAMA 01: DIRECCIÓN DEL TRABAJO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967</Words>
  <Application>Microsoft Office PowerPoint</Application>
  <PresentationFormat>Presentación en pantalla (4:3)</PresentationFormat>
  <Paragraphs>100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Hoja de cálculo</vt:lpstr>
      <vt:lpstr>EJECUCIÓN ACUMULADA DE GASTOS PRESUPUESTARIOS AL MES DE JUNIO DE 2018 PARTIDA 15: MINISTERIO DEL TRABAJO Y PREVISIÓN SOCIAL</vt:lpstr>
      <vt:lpstr>EJECUCIÓN ACUMULADA DE GASTOS A JUNIO DE 2018  PARTIDA 15 MINISTERIO DE TRABAJO Y PREVISIÓN SOCIAL</vt:lpstr>
      <vt:lpstr>EJECUCIÓN ACUMULADA DE GASTOS A JUNIO DE 2018  PARTIDA 15 MINISTERIO DE TRABAJO Y PREVISIÓN SOCIAL</vt:lpstr>
      <vt:lpstr>Presentación de PowerPoint</vt:lpstr>
      <vt:lpstr>EJECUCIÓN ACUMULADA DE GASTOS A JUNIO DE 2018  PARTIDA 15 MINISTERIO DE TRABAJO Y PREVISIÓN SOCIAL</vt:lpstr>
      <vt:lpstr>EJECUCIÓN ACUMULADA DE GASTOS A JUNIO DE 2018  PARTIDA 15 RESUMEN POR CAPÍTULOS</vt:lpstr>
      <vt:lpstr>EJECUCIÓN ACUMULADA DE GASTOS A JUNIO DE 2018  PARTIDA 15. CAPÍTULO 01. PROGRAMA 01: SUBSECRETARÍA DEL TRABAJO</vt:lpstr>
      <vt:lpstr>EJECUCIÓN ACUMULADA DE GASTOS A JUNIO DE 2018  PARTIDA 15. CAPÍTULO 01. PROGRAMA 03: PROEMPLEO</vt:lpstr>
      <vt:lpstr>EJECUCIÓN ACUMULADA DE GASTOS A JUNIO DE 2018  PARTIDA 15. CAPÍTULO 02. PROGRAMA 01: DIRECCIÓN DEL TRABAJO</vt:lpstr>
      <vt:lpstr>EJECUCIÓN ACUMULADA DE GASTOS A JUNIO DE 2018  PARTIDA 15. CAPÍTULO 03. PROGRAMA 01: SUBSECRETARÍA DE PREVISIÓN SOCIAL</vt:lpstr>
      <vt:lpstr>EJECUCIÓN ACUMULADA DE GASTOS A JUNIO DE 2018  PARTIDA 15. CAPÍTULO 04. PROGRAMA 01: DIRECCIÓN DE CRÉDITO PRENDARIO</vt:lpstr>
      <vt:lpstr>EJECUCIÓN ACUMULADA DE GASTOS A JUNIO DE 2018  PARTIDA 15. CAPÍTULO 05. PROGRAMA 01: SERVICIO NACIONAL DE CPACITACIÓN Y EMPLEO</vt:lpstr>
      <vt:lpstr>EJECUCIÓN ACUMULADA DE GASTOS A JUNIO DE 2018  PARTIDA 15. CAPÍTULO 06. PROGRAMA 01: SUPERINTENDENCIA DE SEGURIDAD SOCIAL</vt:lpstr>
      <vt:lpstr>EJECUCIÓN ACUMULADA DE GASTOS A JUNIO DE 2018  PARTIDA 15. CAPÍTULO 07. PROGRAMA 01: SUPERINTENDENCIA DE PENSIONES</vt:lpstr>
      <vt:lpstr>EJECUCIÓN ACUMULADA DE GASTOS A JUNIO DE 2018  PARTIDA 15. CAPÍTULO 09. PROGRAMA 01: INSTITUTO DE PREVISIÓN SOCIAL</vt:lpstr>
      <vt:lpstr>EJECUCIÓN ACUMULADA DE GASTOS A JUNIO DE 2018  PARTIDA 15. CAPÍTULO 09. PROGRAMA 01: INSTITUTO DE PREVISIÓN SOCIAL</vt:lpstr>
      <vt:lpstr>EJECUCIÓN ACUMULADA DE GASTOS A JUNIO DE 2018  PARTIDA 15. CAPÍTULO 10. PROGRAMA 01: INSTITUTO  DE SEGURIDAD LABORAL  </vt:lpstr>
      <vt:lpstr>EJECUCIÓN ACUMULADA DE GASTOS A JUNIO DE 2018  PARTIDA 15. CAPÍTULO 13. PROGRAMA 01: CAJA DE PREVISIÓN DE LA DEFENSA NACIONAL</vt:lpstr>
      <vt:lpstr>EJECUCIÓN ACUMULADA DE GASTOS A JUNIO DE 2018  PARTIDA 15. CAPÍTULO 13. PROGRAMA 01: CAJA DE PREVISIÓN DE LA DEFENSA NACIONAL</vt:lpstr>
      <vt:lpstr>EJECUCIÓN ACUMULADA DE GASTOS A JUNIO DE 2018  PARTIDA 15. CAPÍTULO 13. PROGRAMA 02: FONDO DE MEDICINA CURATIVA</vt:lpstr>
      <vt:lpstr>EJECUCIÓN ACUMULADA DE GASTOS A JUNIO DE 2018  PARTIDA 15. CAPÍTULO 14. PROGRAMA 01: DIRECCIÓN DE PREVISIÓN DE CARABINEROS DE CHILE</vt:lpstr>
      <vt:lpstr>EJECUCIÓN ACUMULADA DE GASTOS A JUNIO DE 2018  PARTIDA 15. CAPÍTULO 14. PROGRAMA 01: DIRECCIÓN DE PREVISIÓN DE CARABINEROS DE CHILE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189</cp:revision>
  <cp:lastPrinted>2017-05-09T14:38:34Z</cp:lastPrinted>
  <dcterms:created xsi:type="dcterms:W3CDTF">2016-06-23T13:38:47Z</dcterms:created>
  <dcterms:modified xsi:type="dcterms:W3CDTF">2018-08-27T19:30:00Z</dcterms:modified>
</cp:coreProperties>
</file>