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3" r:id="rId5"/>
    <p:sldId id="264" r:id="rId6"/>
    <p:sldId id="299" r:id="rId7"/>
    <p:sldId id="263" r:id="rId8"/>
    <p:sldId id="265" r:id="rId9"/>
    <p:sldId id="268" r:id="rId10"/>
    <p:sldId id="271" r:id="rId11"/>
    <p:sldId id="301" r:id="rId12"/>
    <p:sldId id="302" r:id="rId13"/>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14" y="-72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27-08-2018</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27-08-2018</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6CB32A8-ACCF-408E-AE69-3B995A8F0BFF}"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0E02360-A21A-4CCD-BCB0-8531ABD610AB}"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BC7CA73-43A2-4A16-A5CB-3D4B44330E0D}"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EBAF36A-EDE5-4FA8-84EC-3AA788C97240}" type="datetime1">
              <a:rPr lang="es-CL" smtClean="0"/>
              <a:t>27-08-2018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622D39C1-1D08-4F24-AE34-397A80400841}" type="datetime1">
              <a:rPr lang="es-CL" smtClean="0"/>
              <a:t>27-08-2018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28A55497-5A8F-46E9-977B-DA4B0E8E00C9}" type="datetime1">
              <a:rPr lang="es-CL" smtClean="0"/>
              <a:t>27-08-2018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A9ED8E3-6EAB-4093-9165-930AB8B37E7F}" type="datetime1">
              <a:rPr lang="es-CL" smtClean="0"/>
              <a:t>27-08-2018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0437570-0FE3-4267-B1AE-9E8F529BA4FA}" type="datetime1">
              <a:rPr lang="es-CL" smtClean="0"/>
              <a:t>27-08-2018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659995C-6C5E-4774-930D-FE8EA32FE7EF}" type="datetime1">
              <a:rPr lang="es-CL" smtClean="0"/>
              <a:t>27-08-2018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9A67D08-3D11-4B0F-A15F-9F52EB68D63D}"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B78813F-3287-4428-A15C-12A23CF4CFA4}"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27-08-2018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27-08-2018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27-08-2018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27-08-2018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27-08-2018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27-08-2018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27-08-2018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27-08-2018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23"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126663" y="97184"/>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3429207"/>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256"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5940152" y="44624"/>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
        <p:nvSpPr>
          <p:cNvPr id="7" name="3 Marcador de pie de página">
            <a:extLst>
              <a:ext uri="{FF2B5EF4-FFF2-40B4-BE49-F238E27FC236}">
                <a16:creationId xmlns:a16="http://schemas.microsoft.com/office/drawing/2014/main" xmlns="" id="{B2A73341-F008-4A94-B768-5C3C7DAFA9A2}"/>
              </a:ext>
            </a:extLst>
          </p:cNvPr>
          <p:cNvSpPr>
            <a:spLocks noGrp="1"/>
          </p:cNvSpPr>
          <p:nvPr>
            <p:ph type="ftr" sz="quarter" idx="3"/>
          </p:nvPr>
        </p:nvSpPr>
        <p:spPr>
          <a:xfrm>
            <a:off x="457200" y="6332314"/>
            <a:ext cx="8406135" cy="365125"/>
          </a:xfrm>
          <a:prstGeom prst="rect">
            <a:avLst/>
          </a:prstGeo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JUNIO DE 2018</a:t>
            </a:r>
            <a:br>
              <a:rPr lang="es-CL" sz="2000" b="1" dirty="0">
                <a:solidFill>
                  <a:prstClr val="black"/>
                </a:solidFill>
              </a:rPr>
            </a:br>
            <a:r>
              <a:rPr lang="es-CL" sz="2000" b="1" dirty="0">
                <a:solidFill>
                  <a:prstClr val="black"/>
                </a:solidFill>
              </a:rPr>
              <a:t>PARTIDA 01: </a:t>
            </a:r>
            <a:r>
              <a:rPr lang="es-CL" sz="2000" b="1" dirty="0" smtClean="0">
                <a:solidFill>
                  <a:prstClr val="black"/>
                </a:solidFill>
              </a:rPr>
              <a:t/>
            </a:r>
            <a:br>
              <a:rPr lang="es-CL" sz="2000" b="1" dirty="0" smtClean="0">
                <a:solidFill>
                  <a:prstClr val="black"/>
                </a:solidFill>
              </a:rPr>
            </a:br>
            <a:r>
              <a:rPr lang="es-CL" sz="2000" b="1" dirty="0" smtClean="0">
                <a:latin typeface="+mn-lt"/>
              </a:rPr>
              <a:t>MINISTERIO </a:t>
            </a:r>
            <a:r>
              <a:rPr lang="es-CL" sz="2000" b="1" dirty="0">
                <a:latin typeface="+mn-lt"/>
              </a:rPr>
              <a:t>DE BIENES NACIONALES</a:t>
            </a:r>
            <a:endParaRPr lang="es-CL" sz="2400" b="1" dirty="0">
              <a:latin typeface="+mn-lt"/>
            </a:endParaRP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agosto 2018</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45"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968552"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                                                                                                                     … </a:t>
            </a:r>
            <a:r>
              <a:rPr lang="es-CL" sz="1200" b="1" i="1" dirty="0">
                <a:latin typeface="+mn-lt"/>
                <a:ea typeface="Verdana" pitchFamily="34" charset="0"/>
                <a:cs typeface="Verdana" pitchFamily="34" charset="0"/>
              </a:rPr>
              <a:t>2 de 2</a:t>
            </a:r>
          </a:p>
        </p:txBody>
      </p:sp>
      <p:sp>
        <p:nvSpPr>
          <p:cNvPr id="7" name="3 Marcador de pie de página">
            <a:extLst>
              <a:ext uri="{FF2B5EF4-FFF2-40B4-BE49-F238E27FC236}">
                <a16:creationId xmlns:a16="http://schemas.microsoft.com/office/drawing/2014/main" xmlns="" id="{A13A1057-B71C-4454-9763-C0C4A3AC840E}"/>
              </a:ext>
            </a:extLst>
          </p:cNvPr>
          <p:cNvSpPr txBox="1">
            <a:spLocks/>
          </p:cNvSpPr>
          <p:nvPr/>
        </p:nvSpPr>
        <p:spPr>
          <a:xfrm>
            <a:off x="364520" y="5805264"/>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graphicFrame>
        <p:nvGraphicFramePr>
          <p:cNvPr id="9" name="Tabla 8">
            <a:extLst>
              <a:ext uri="{FF2B5EF4-FFF2-40B4-BE49-F238E27FC236}">
                <a16:creationId xmlns:a16="http://schemas.microsoft.com/office/drawing/2014/main" xmlns="" id="{3FFF5174-7229-42B2-A8EA-6EF5EB344FC2}"/>
              </a:ext>
            </a:extLst>
          </p:cNvPr>
          <p:cNvGraphicFramePr>
            <a:graphicFrameLocks noGrp="1"/>
          </p:cNvGraphicFramePr>
          <p:nvPr>
            <p:extLst>
              <p:ext uri="{D42A27DB-BD31-4B8C-83A1-F6EECF244321}">
                <p14:modId xmlns:p14="http://schemas.microsoft.com/office/powerpoint/2010/main" val="2860886387"/>
              </p:ext>
            </p:extLst>
          </p:nvPr>
        </p:nvGraphicFramePr>
        <p:xfrm>
          <a:off x="414336" y="2002502"/>
          <a:ext cx="8201489" cy="3658751"/>
        </p:xfrm>
        <a:graphic>
          <a:graphicData uri="http://schemas.openxmlformats.org/drawingml/2006/table">
            <a:tbl>
              <a:tblPr/>
              <a:tblGrid>
                <a:gridCol w="284774">
                  <a:extLst>
                    <a:ext uri="{9D8B030D-6E8A-4147-A177-3AD203B41FA5}">
                      <a16:colId xmlns:a16="http://schemas.microsoft.com/office/drawing/2014/main" xmlns="" val="2172537640"/>
                    </a:ext>
                  </a:extLst>
                </a:gridCol>
                <a:gridCol w="284774">
                  <a:extLst>
                    <a:ext uri="{9D8B030D-6E8A-4147-A177-3AD203B41FA5}">
                      <a16:colId xmlns:a16="http://schemas.microsoft.com/office/drawing/2014/main" xmlns="" val="796366363"/>
                    </a:ext>
                  </a:extLst>
                </a:gridCol>
                <a:gridCol w="284774">
                  <a:extLst>
                    <a:ext uri="{9D8B030D-6E8A-4147-A177-3AD203B41FA5}">
                      <a16:colId xmlns:a16="http://schemas.microsoft.com/office/drawing/2014/main" xmlns="" val="840133764"/>
                    </a:ext>
                  </a:extLst>
                </a:gridCol>
                <a:gridCol w="2984430">
                  <a:extLst>
                    <a:ext uri="{9D8B030D-6E8A-4147-A177-3AD203B41FA5}">
                      <a16:colId xmlns:a16="http://schemas.microsoft.com/office/drawing/2014/main" xmlns="" val="3624043458"/>
                    </a:ext>
                  </a:extLst>
                </a:gridCol>
                <a:gridCol w="763194">
                  <a:extLst>
                    <a:ext uri="{9D8B030D-6E8A-4147-A177-3AD203B41FA5}">
                      <a16:colId xmlns:a16="http://schemas.microsoft.com/office/drawing/2014/main" xmlns="" val="262871302"/>
                    </a:ext>
                  </a:extLst>
                </a:gridCol>
                <a:gridCol w="763194">
                  <a:extLst>
                    <a:ext uri="{9D8B030D-6E8A-4147-A177-3AD203B41FA5}">
                      <a16:colId xmlns:a16="http://schemas.microsoft.com/office/drawing/2014/main" xmlns="" val="115733824"/>
                    </a:ext>
                  </a:extLst>
                </a:gridCol>
                <a:gridCol w="763194">
                  <a:extLst>
                    <a:ext uri="{9D8B030D-6E8A-4147-A177-3AD203B41FA5}">
                      <a16:colId xmlns:a16="http://schemas.microsoft.com/office/drawing/2014/main" xmlns="" val="1222383932"/>
                    </a:ext>
                  </a:extLst>
                </a:gridCol>
                <a:gridCol w="683457">
                  <a:extLst>
                    <a:ext uri="{9D8B030D-6E8A-4147-A177-3AD203B41FA5}">
                      <a16:colId xmlns:a16="http://schemas.microsoft.com/office/drawing/2014/main" xmlns="" val="304752863"/>
                    </a:ext>
                  </a:extLst>
                </a:gridCol>
                <a:gridCol w="694849">
                  <a:extLst>
                    <a:ext uri="{9D8B030D-6E8A-4147-A177-3AD203B41FA5}">
                      <a16:colId xmlns:a16="http://schemas.microsoft.com/office/drawing/2014/main" xmlns="" val="761467088"/>
                    </a:ext>
                  </a:extLst>
                </a:gridCol>
                <a:gridCol w="694849">
                  <a:extLst>
                    <a:ext uri="{9D8B030D-6E8A-4147-A177-3AD203B41FA5}">
                      <a16:colId xmlns:a16="http://schemas.microsoft.com/office/drawing/2014/main" xmlns="" val="504434913"/>
                    </a:ext>
                  </a:extLst>
                </a:gridCol>
              </a:tblGrid>
              <a:tr h="168606">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4053442002"/>
                  </a:ext>
                </a:extLst>
              </a:tr>
              <a:tr h="269770">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xmlns="" val="636216351"/>
                  </a:ext>
                </a:extLst>
              </a:tr>
              <a:tr h="168606">
                <a:tc>
                  <a:txBody>
                    <a:bodyPr/>
                    <a:lstStyle/>
                    <a:p>
                      <a:pPr algn="ctr" fontAlgn="ctr"/>
                      <a:r>
                        <a:rPr lang="es-CL" sz="800" b="1" i="0" u="none" strike="noStrike">
                          <a:solidFill>
                            <a:srgbClr val="000000"/>
                          </a:solidFill>
                          <a:effectLst/>
                          <a:latin typeface="Calibri" panose="020F0502020204030204" pitchFamily="34" charset="0"/>
                        </a:rPr>
                        <a:t>33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13.252.632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13.252.632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8.091.513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057362418"/>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13.252.632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13.252.632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8.091.513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916522766"/>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2.071.253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2.071.253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253.219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455888542"/>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6.095.578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6.095.578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5.698.369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93,5%</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4074864516"/>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553.836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553.836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321.773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972417826"/>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236.367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236.367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118.830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452180550"/>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1.230.167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1.230.167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603949086"/>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88.544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88.544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2156868"/>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299.379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299.379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4117220645"/>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VIII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282.642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282.642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11.450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919008797"/>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IX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165.276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165.276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641201973"/>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758.678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758.678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43.991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464670159"/>
                  </a:ext>
                </a:extLst>
              </a:tr>
              <a:tr h="18546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2.507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317.539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12666,1%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12666,1%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731475607"/>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290.559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290.559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492000652"/>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Metropolitana de Santiago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462.978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462.978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206.826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470256206"/>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XIV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157.016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157.016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17.710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903845787"/>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557.852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557.852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1.101.806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197,5%</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631573026"/>
                  </a:ext>
                </a:extLst>
              </a:tr>
              <a:tr h="168606">
                <a:tc>
                  <a:txBody>
                    <a:bodyPr/>
                    <a:lstStyle/>
                    <a:p>
                      <a:pPr algn="ctr" fontAlgn="ctr"/>
                      <a:r>
                        <a:rPr lang="es-CL" sz="800" b="1" i="0" u="none" strike="noStrike">
                          <a:solidFill>
                            <a:srgbClr val="000000"/>
                          </a:solidFill>
                          <a:effectLst/>
                          <a:latin typeface="Calibri" panose="020F0502020204030204" pitchFamily="34" charset="0"/>
                        </a:rPr>
                        <a:t>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73.676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73.676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73.676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232940119"/>
                  </a:ext>
                </a:extLst>
              </a:tr>
              <a:tr h="1686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73.676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73.676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73.676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4219791349"/>
                  </a:ext>
                </a:extLst>
              </a:tr>
            </a:tbl>
          </a:graphicData>
        </a:graphic>
      </p:graphicFrame>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CAPÍTULO 01. </a:t>
            </a:r>
            <a:r>
              <a:rPr lang="es-CL" sz="1600" b="1" dirty="0">
                <a:solidFill>
                  <a:schemeClr val="tx1"/>
                </a:solidFill>
                <a:ea typeface="Verdana" pitchFamily="34" charset="0"/>
                <a:cs typeface="Verdana" pitchFamily="34" charset="0"/>
              </a:rPr>
              <a:t>PROGRAMA </a:t>
            </a:r>
            <a:r>
              <a:rPr lang="es-CL" sz="1600" b="1" dirty="0" smtClean="0">
                <a:solidFill>
                  <a:schemeClr val="tx1"/>
                </a:solidFill>
                <a:ea typeface="Verdana" pitchFamily="34" charset="0"/>
                <a:cs typeface="Verdana" pitchFamily="34" charset="0"/>
              </a:rPr>
              <a:t>04: </a:t>
            </a:r>
            <a:r>
              <a:rPr lang="es-CL" sz="1600" b="1" dirty="0">
                <a:solidFill>
                  <a:schemeClr val="tx1"/>
                </a:solidFill>
                <a:ea typeface="Verdana" pitchFamily="34" charset="0"/>
                <a:cs typeface="Verdana" pitchFamily="34" charset="0"/>
              </a:rPr>
              <a:t>ADMINISTRACIÓN DE </a:t>
            </a:r>
            <a:r>
              <a:rPr lang="es-CL" sz="1600" b="1" dirty="0" smtClean="0">
                <a:solidFill>
                  <a:schemeClr val="tx1"/>
                </a:solidFill>
                <a:ea typeface="Verdana" pitchFamily="34" charset="0"/>
                <a:cs typeface="Verdana" pitchFamily="34" charset="0"/>
              </a:rPr>
              <a:t>BIENES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30803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8" name="1 Título"/>
          <p:cNvSpPr txBox="1">
            <a:spLocks/>
          </p:cNvSpPr>
          <p:nvPr/>
        </p:nvSpPr>
        <p:spPr>
          <a:xfrm>
            <a:off x="420566" y="141303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7" name="3 Marcador de pie de página">
            <a:extLst>
              <a:ext uri="{FF2B5EF4-FFF2-40B4-BE49-F238E27FC236}">
                <a16:creationId xmlns:a16="http://schemas.microsoft.com/office/drawing/2014/main" xmlns="" id="{BA30280A-B577-48B0-B690-473711D336F0}"/>
              </a:ext>
            </a:extLst>
          </p:cNvPr>
          <p:cNvSpPr txBox="1">
            <a:spLocks/>
          </p:cNvSpPr>
          <p:nvPr/>
        </p:nvSpPr>
        <p:spPr>
          <a:xfrm>
            <a:off x="381191" y="4005064"/>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xmlns="" id="{0A08FA31-CE9E-403D-B06A-00334D5C4759}"/>
              </a:ext>
            </a:extLst>
          </p:cNvPr>
          <p:cNvGraphicFramePr>
            <a:graphicFrameLocks noGrp="1"/>
          </p:cNvGraphicFramePr>
          <p:nvPr>
            <p:extLst>
              <p:ext uri="{D42A27DB-BD31-4B8C-83A1-F6EECF244321}">
                <p14:modId xmlns:p14="http://schemas.microsoft.com/office/powerpoint/2010/main" val="3267015631"/>
              </p:ext>
            </p:extLst>
          </p:nvPr>
        </p:nvGraphicFramePr>
        <p:xfrm>
          <a:off x="425001" y="1868370"/>
          <a:ext cx="8200135" cy="1776653"/>
        </p:xfrm>
        <a:graphic>
          <a:graphicData uri="http://schemas.openxmlformats.org/drawingml/2006/table">
            <a:tbl>
              <a:tblPr/>
              <a:tblGrid>
                <a:gridCol w="284727">
                  <a:extLst>
                    <a:ext uri="{9D8B030D-6E8A-4147-A177-3AD203B41FA5}">
                      <a16:colId xmlns:a16="http://schemas.microsoft.com/office/drawing/2014/main" xmlns="" val="3848264493"/>
                    </a:ext>
                  </a:extLst>
                </a:gridCol>
                <a:gridCol w="284727">
                  <a:extLst>
                    <a:ext uri="{9D8B030D-6E8A-4147-A177-3AD203B41FA5}">
                      <a16:colId xmlns:a16="http://schemas.microsoft.com/office/drawing/2014/main" xmlns="" val="4068400987"/>
                    </a:ext>
                  </a:extLst>
                </a:gridCol>
                <a:gridCol w="284727">
                  <a:extLst>
                    <a:ext uri="{9D8B030D-6E8A-4147-A177-3AD203B41FA5}">
                      <a16:colId xmlns:a16="http://schemas.microsoft.com/office/drawing/2014/main" xmlns="" val="4138276161"/>
                    </a:ext>
                  </a:extLst>
                </a:gridCol>
                <a:gridCol w="2983938">
                  <a:extLst>
                    <a:ext uri="{9D8B030D-6E8A-4147-A177-3AD203B41FA5}">
                      <a16:colId xmlns:a16="http://schemas.microsoft.com/office/drawing/2014/main" xmlns="" val="2899824691"/>
                    </a:ext>
                  </a:extLst>
                </a:gridCol>
                <a:gridCol w="763068">
                  <a:extLst>
                    <a:ext uri="{9D8B030D-6E8A-4147-A177-3AD203B41FA5}">
                      <a16:colId xmlns:a16="http://schemas.microsoft.com/office/drawing/2014/main" xmlns="" val="2165930003"/>
                    </a:ext>
                  </a:extLst>
                </a:gridCol>
                <a:gridCol w="763068">
                  <a:extLst>
                    <a:ext uri="{9D8B030D-6E8A-4147-A177-3AD203B41FA5}">
                      <a16:colId xmlns:a16="http://schemas.microsoft.com/office/drawing/2014/main" xmlns="" val="1953261965"/>
                    </a:ext>
                  </a:extLst>
                </a:gridCol>
                <a:gridCol w="763068">
                  <a:extLst>
                    <a:ext uri="{9D8B030D-6E8A-4147-A177-3AD203B41FA5}">
                      <a16:colId xmlns:a16="http://schemas.microsoft.com/office/drawing/2014/main" xmlns="" val="2892224458"/>
                    </a:ext>
                  </a:extLst>
                </a:gridCol>
                <a:gridCol w="683344">
                  <a:extLst>
                    <a:ext uri="{9D8B030D-6E8A-4147-A177-3AD203B41FA5}">
                      <a16:colId xmlns:a16="http://schemas.microsoft.com/office/drawing/2014/main" xmlns="" val="2851218833"/>
                    </a:ext>
                  </a:extLst>
                </a:gridCol>
                <a:gridCol w="694734">
                  <a:extLst>
                    <a:ext uri="{9D8B030D-6E8A-4147-A177-3AD203B41FA5}">
                      <a16:colId xmlns:a16="http://schemas.microsoft.com/office/drawing/2014/main" xmlns="" val="549442956"/>
                    </a:ext>
                  </a:extLst>
                </a:gridCol>
                <a:gridCol w="694734">
                  <a:extLst>
                    <a:ext uri="{9D8B030D-6E8A-4147-A177-3AD203B41FA5}">
                      <a16:colId xmlns:a16="http://schemas.microsoft.com/office/drawing/2014/main" xmlns="" val="3476843289"/>
                    </a:ext>
                  </a:extLst>
                </a:gridCol>
              </a:tblGrid>
              <a:tr h="185068">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3577733671"/>
                  </a:ext>
                </a:extLst>
              </a:tr>
              <a:tr h="296109">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xmlns="" val="2868929426"/>
                  </a:ext>
                </a:extLst>
              </a:tr>
              <a:tr h="185068">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3.147.697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3.526.241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378.544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1.990.242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63,2%</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037014701"/>
                  </a:ext>
                </a:extLst>
              </a:tr>
              <a:tr h="185068">
                <a:tc>
                  <a:txBody>
                    <a:bodyPr/>
                    <a:lstStyle/>
                    <a:p>
                      <a:pPr algn="ctr" fontAlgn="ctr"/>
                      <a:r>
                        <a:rPr lang="es-CL" sz="800" b="1" i="0" u="none" strike="noStrike">
                          <a:solidFill>
                            <a:srgbClr val="000000"/>
                          </a:solidFill>
                          <a:effectLst/>
                          <a:latin typeface="Calibri" panose="020F0502020204030204" pitchFamily="34" charset="0"/>
                        </a:rPr>
                        <a:t>21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2.509.572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2.436.121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-73.451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1.170.386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46,6%</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502787735"/>
                  </a:ext>
                </a:extLst>
              </a:tr>
              <a:tr h="185068">
                <a:tc>
                  <a:txBody>
                    <a:bodyPr/>
                    <a:lstStyle/>
                    <a:p>
                      <a:pPr algn="ctr" fontAlgn="ctr"/>
                      <a:r>
                        <a:rPr lang="es-CL" sz="800" b="1" i="0" u="none" strike="noStrike">
                          <a:solidFill>
                            <a:srgbClr val="000000"/>
                          </a:solidFill>
                          <a:effectLst/>
                          <a:latin typeface="Calibri" panose="020F0502020204030204" pitchFamily="34" charset="0"/>
                        </a:rPr>
                        <a:t>22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638.125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638.125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66.679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092073040"/>
                  </a:ext>
                </a:extLst>
              </a:tr>
              <a:tr h="185068">
                <a:tc>
                  <a:txBody>
                    <a:bodyPr/>
                    <a:lstStyle/>
                    <a:p>
                      <a:pPr algn="ctr" fontAlgn="ctr"/>
                      <a:r>
                        <a:rPr lang="es-CL" sz="800" b="1" i="0" u="none" strike="noStrike">
                          <a:solidFill>
                            <a:srgbClr val="000000"/>
                          </a:solidFill>
                          <a:effectLst/>
                          <a:latin typeface="Calibri" panose="020F0502020204030204" pitchFamily="34" charset="0"/>
                        </a:rPr>
                        <a:t>23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397.746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397.746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698.927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784929049"/>
                  </a:ext>
                </a:extLst>
              </a:tr>
              <a:tr h="185068">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397.746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397.746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698.927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730022752"/>
                  </a:ext>
                </a:extLst>
              </a:tr>
              <a:tr h="185068">
                <a:tc>
                  <a:txBody>
                    <a:bodyPr/>
                    <a:lstStyle/>
                    <a:p>
                      <a:pPr algn="ctr" fontAlgn="ctr"/>
                      <a:r>
                        <a:rPr lang="es-CL" sz="800" b="1" i="0" u="none" strike="noStrike">
                          <a:solidFill>
                            <a:srgbClr val="000000"/>
                          </a:solidFill>
                          <a:effectLst/>
                          <a:latin typeface="Calibri" panose="020F0502020204030204" pitchFamily="34" charset="0"/>
                        </a:rPr>
                        <a:t>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54.249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54.249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54.250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350983565"/>
                  </a:ext>
                </a:extLst>
              </a:tr>
              <a:tr h="185068">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54.249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54.249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54.250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842488744"/>
                  </a:ext>
                </a:extLst>
              </a:tr>
            </a:tbl>
          </a:graphicData>
        </a:graphic>
      </p:graphicFrame>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CAPÍTULO 01. </a:t>
            </a:r>
            <a:r>
              <a:rPr lang="es-CL" sz="1600" b="1" dirty="0">
                <a:solidFill>
                  <a:schemeClr val="tx1"/>
                </a:solidFill>
                <a:ea typeface="Verdana" pitchFamily="34" charset="0"/>
                <a:cs typeface="Verdana" pitchFamily="34" charset="0"/>
              </a:rPr>
              <a:t>PROGRAMA </a:t>
            </a:r>
            <a:r>
              <a:rPr lang="es-CL" sz="1600" b="1" dirty="0" smtClean="0">
                <a:solidFill>
                  <a:schemeClr val="tx1"/>
                </a:solidFill>
                <a:ea typeface="Verdana" pitchFamily="34" charset="0"/>
                <a:cs typeface="Verdana" pitchFamily="34" charset="0"/>
              </a:rPr>
              <a:t>05: CATASTRO</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307704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a:pPr>
            <a:r>
              <a:rPr lang="es-CL" sz="1600" dirty="0"/>
              <a:t>Para el año 2018 la Partida presenta un presupuesto aprobado de </a:t>
            </a:r>
            <a:r>
              <a:rPr lang="es-CL" sz="1600" b="1" dirty="0"/>
              <a:t>$41.761 millones</a:t>
            </a:r>
            <a:r>
              <a:rPr lang="es-CL" sz="1600" dirty="0"/>
              <a:t>, de los cuales cerca de un 50% se destina a gastos operacionales (personal y bienes y servicios de consumo), recursos que al segundo trimestre de 2018 registraron erogaciones del 49,4% y 25,6% respectivamente, ambos calculados sobre el presupuesto vigente. </a:t>
            </a:r>
          </a:p>
          <a:p>
            <a:pPr marL="342900" indent="-342900" algn="just">
              <a:spcBef>
                <a:spcPts val="1200"/>
              </a:spcBef>
              <a:spcAft>
                <a:spcPts val="1200"/>
              </a:spcAft>
              <a:buFont typeface="+mj-lt"/>
              <a:buAutoNum type="arabicPeriod"/>
            </a:pPr>
            <a:r>
              <a:rPr lang="es-CL" sz="1600" dirty="0"/>
              <a:t>La ejecución del Ministerio del mes de junio ascendió a </a:t>
            </a:r>
            <a:r>
              <a:rPr lang="es-CL" sz="1600" b="1" dirty="0"/>
              <a:t>$3.439 millones</a:t>
            </a:r>
            <a:r>
              <a:rPr lang="es-CL" sz="1600" dirty="0"/>
              <a:t>, es decir, un </a:t>
            </a:r>
            <a:r>
              <a:rPr lang="es-CL" sz="1600" b="1" dirty="0"/>
              <a:t>8,2%</a:t>
            </a:r>
            <a:r>
              <a:rPr lang="es-CL" sz="1600" dirty="0"/>
              <a:t> respecto de la ley inicial, gasto levemente superior en 0,8 puntos porcentuales respecto a igual mes del año 2017, manteniendo la tendencia de los últimos tres meses.  Con ello, la ejecución acumulada es de </a:t>
            </a:r>
            <a:r>
              <a:rPr lang="es-CL" sz="1600" b="1" dirty="0"/>
              <a:t>$22.884 millones</a:t>
            </a:r>
            <a:r>
              <a:rPr lang="es-CL" sz="1600" dirty="0"/>
              <a:t>, equivalente a un </a:t>
            </a:r>
            <a:r>
              <a:rPr lang="es-CL" sz="1600" b="1" dirty="0"/>
              <a:t>54,8%</a:t>
            </a:r>
            <a:r>
              <a:rPr lang="es-CL" sz="1600" dirty="0"/>
              <a:t> del presupuesto inicial.  Dicha erogación es superior en 17 puntos porcentuales al registrado a igual periodo del ejercicio anterior.</a:t>
            </a:r>
          </a:p>
          <a:p>
            <a:pPr marL="342900" indent="-342900" algn="just">
              <a:spcBef>
                <a:spcPts val="1200"/>
              </a:spcBef>
              <a:spcAft>
                <a:spcPts val="1200"/>
              </a:spcAft>
              <a:buFont typeface="+mj-lt"/>
              <a:buAutoNum type="arabicPeriod"/>
            </a:pPr>
            <a:r>
              <a:rPr lang="es-CL" sz="1600" dirty="0"/>
              <a:t>En cuanto a los programas, el 55% del presupuesto vigente, se concentra en el Programa Administración de Bienes, que al mes de junio alcanzó niveles de ejecución del 59,5%, calculados respecto al presupuesto vigente, siendo al mismo tiempo el programa con la mayor erogación, en contraposición al programa Regularización de la Propiedad Nacional es el que presenta el menor avance con un 28,7%.</a:t>
            </a:r>
          </a:p>
          <a:p>
            <a:pPr marL="342900" indent="-342900" algn="just">
              <a:spcBef>
                <a:spcPts val="1200"/>
              </a:spcBef>
              <a:spcAft>
                <a:spcPts val="12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MINISTERIO DE BIENES NACIONALES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600" dirty="0"/>
              <a:t>Respecto a los aumentos y disminuciones al presupuesto inicial, la Partida presenta al mes de junio un aumento consolidado del </a:t>
            </a:r>
            <a:r>
              <a:rPr lang="es-CL" sz="1600" b="1" dirty="0"/>
              <a:t>$1.194 millones</a:t>
            </a:r>
            <a:r>
              <a:rPr lang="es-CL" sz="1600" dirty="0"/>
              <a:t>.  Lo que se traduce en incrementos en los subtítulos 23 Prestaciones de Seguridad Social y 34 Servicio de la Deuda, por $1.045 millones (bonificación por retiro) y $340 millones respectivamente.  Y una disminución en el subtítulo 21 Gastos en Personal, por $191 millones.</a:t>
            </a:r>
          </a:p>
          <a:p>
            <a:pPr marL="342900" indent="-342900" algn="just">
              <a:spcBef>
                <a:spcPts val="1200"/>
              </a:spcBef>
              <a:spcAft>
                <a:spcPts val="1200"/>
              </a:spcAft>
              <a:buFont typeface="+mj-lt"/>
              <a:buAutoNum type="arabicPeriod" startAt="4"/>
            </a:pPr>
            <a:r>
              <a:rPr lang="es-CL" sz="1600" dirty="0"/>
              <a:t>El incremento de </a:t>
            </a:r>
            <a:r>
              <a:rPr lang="es-CL" sz="1600" b="1" i="1" dirty="0"/>
              <a:t>$340 millones </a:t>
            </a:r>
            <a:r>
              <a:rPr lang="es-CL" sz="1600" dirty="0"/>
              <a:t>registrado en el </a:t>
            </a:r>
            <a:r>
              <a:rPr lang="es-CL" sz="1600" b="1" dirty="0"/>
              <a:t>servicio de la deuda </a:t>
            </a:r>
            <a:r>
              <a:rPr lang="es-CL" sz="1600" dirty="0"/>
              <a:t>afectó a todos los Programas: Subsecretaría de Bienes Nacionales ($181 millones); Regularización ($32 millones); Administración de Bienes ($74 millones); y, Catastro ($54 millones), destinados al pago de las obligaciones devengadas al 31 de diciembre de 2017 (deuda flotante), todos con sus respectivos decretos de modificación presupuestaria</a:t>
            </a:r>
            <a:r>
              <a:rPr lang="es-CL" sz="1600" b="1" i="1" dirty="0"/>
              <a:t>.</a:t>
            </a:r>
            <a:r>
              <a:rPr lang="es-CL" sz="1600" dirty="0"/>
              <a:t> </a:t>
            </a:r>
          </a:p>
          <a:p>
            <a:pPr algn="just">
              <a:spcBef>
                <a:spcPts val="1200"/>
              </a:spcBef>
              <a:spcAft>
                <a:spcPts val="1200"/>
              </a:spcAft>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MINISTERIO DE BIENES NACIONALES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34757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graphicFrame>
        <p:nvGraphicFramePr>
          <p:cNvPr id="7" name="Tabla 6">
            <a:extLst>
              <a:ext uri="{FF2B5EF4-FFF2-40B4-BE49-F238E27FC236}">
                <a16:creationId xmlns:a16="http://schemas.microsoft.com/office/drawing/2014/main" xmlns="" id="{D5216BA4-B0CE-4857-AE15-C04CD00E8A2B}"/>
              </a:ext>
            </a:extLst>
          </p:cNvPr>
          <p:cNvGraphicFramePr>
            <a:graphicFrameLocks noGrp="1"/>
          </p:cNvGraphicFramePr>
          <p:nvPr>
            <p:extLst>
              <p:ext uri="{D42A27DB-BD31-4B8C-83A1-F6EECF244321}">
                <p14:modId xmlns:p14="http://schemas.microsoft.com/office/powerpoint/2010/main" val="2407505579"/>
              </p:ext>
            </p:extLst>
          </p:nvPr>
        </p:nvGraphicFramePr>
        <p:xfrm>
          <a:off x="425003" y="1724100"/>
          <a:ext cx="7886698" cy="2642345"/>
        </p:xfrm>
        <a:graphic>
          <a:graphicData uri="http://schemas.openxmlformats.org/drawingml/2006/table">
            <a:tbl>
              <a:tblPr/>
              <a:tblGrid>
                <a:gridCol w="775646">
                  <a:extLst>
                    <a:ext uri="{9D8B030D-6E8A-4147-A177-3AD203B41FA5}">
                      <a16:colId xmlns:a16="http://schemas.microsoft.com/office/drawing/2014/main" xmlns="" val="3176316893"/>
                    </a:ext>
                  </a:extLst>
                </a:gridCol>
                <a:gridCol w="2596098">
                  <a:extLst>
                    <a:ext uri="{9D8B030D-6E8A-4147-A177-3AD203B41FA5}">
                      <a16:colId xmlns:a16="http://schemas.microsoft.com/office/drawing/2014/main" xmlns="" val="2050951038"/>
                    </a:ext>
                  </a:extLst>
                </a:gridCol>
                <a:gridCol w="775646">
                  <a:extLst>
                    <a:ext uri="{9D8B030D-6E8A-4147-A177-3AD203B41FA5}">
                      <a16:colId xmlns:a16="http://schemas.microsoft.com/office/drawing/2014/main" xmlns="" val="542711140"/>
                    </a:ext>
                  </a:extLst>
                </a:gridCol>
                <a:gridCol w="775646">
                  <a:extLst>
                    <a:ext uri="{9D8B030D-6E8A-4147-A177-3AD203B41FA5}">
                      <a16:colId xmlns:a16="http://schemas.microsoft.com/office/drawing/2014/main" xmlns="" val="271816290"/>
                    </a:ext>
                  </a:extLst>
                </a:gridCol>
                <a:gridCol w="775646">
                  <a:extLst>
                    <a:ext uri="{9D8B030D-6E8A-4147-A177-3AD203B41FA5}">
                      <a16:colId xmlns:a16="http://schemas.microsoft.com/office/drawing/2014/main" xmlns="" val="1213162168"/>
                    </a:ext>
                  </a:extLst>
                </a:gridCol>
                <a:gridCol w="775646">
                  <a:extLst>
                    <a:ext uri="{9D8B030D-6E8A-4147-A177-3AD203B41FA5}">
                      <a16:colId xmlns:a16="http://schemas.microsoft.com/office/drawing/2014/main" xmlns="" val="2265468931"/>
                    </a:ext>
                  </a:extLst>
                </a:gridCol>
                <a:gridCol w="706185">
                  <a:extLst>
                    <a:ext uri="{9D8B030D-6E8A-4147-A177-3AD203B41FA5}">
                      <a16:colId xmlns:a16="http://schemas.microsoft.com/office/drawing/2014/main" xmlns="" val="1519850862"/>
                    </a:ext>
                  </a:extLst>
                </a:gridCol>
                <a:gridCol w="706185">
                  <a:extLst>
                    <a:ext uri="{9D8B030D-6E8A-4147-A177-3AD203B41FA5}">
                      <a16:colId xmlns:a16="http://schemas.microsoft.com/office/drawing/2014/main" xmlns="" val="1003538117"/>
                    </a:ext>
                  </a:extLst>
                </a:gridCol>
              </a:tblGrid>
              <a:tr h="185134">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257" marR="9257" marT="9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panose="020F0502020204030204" pitchFamily="34" charset="0"/>
                        </a:rPr>
                        <a:t>Presupuesto 2018</a:t>
                      </a:r>
                    </a:p>
                  </a:txBody>
                  <a:tcPr marL="9257" marR="9257" marT="9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panose="020F0502020204030204" pitchFamily="34" charset="0"/>
                        </a:rPr>
                        <a:t>Ejecución</a:t>
                      </a:r>
                    </a:p>
                  </a:txBody>
                  <a:tcPr marL="9257" marR="9257" marT="9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1513677362"/>
                  </a:ext>
                </a:extLst>
              </a:tr>
              <a:tr h="296214">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2018</a:t>
                      </a:r>
                    </a:p>
                  </a:txBody>
                  <a:tcPr marL="9257" marR="9257" marT="92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257" marR="9257" marT="925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257" marR="9257" marT="92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257" marR="9257" marT="92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de Ejecución Ley 2018</a:t>
                      </a:r>
                    </a:p>
                  </a:txBody>
                  <a:tcPr marL="9257" marR="9257" marT="925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de Ejecución Ppto. Vigente</a:t>
                      </a:r>
                    </a:p>
                  </a:txBody>
                  <a:tcPr marL="9257" marR="9257" marT="92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xmlns="" val="2377821998"/>
                  </a:ext>
                </a:extLst>
              </a:tr>
              <a:tr h="185134">
                <a:tc>
                  <a:txBody>
                    <a:bodyPr/>
                    <a:lstStyle/>
                    <a:p>
                      <a:pPr algn="l" fontAlgn="ctr"/>
                      <a:r>
                        <a:rPr lang="es-CL" sz="1100" b="0" i="0" u="none" strike="noStrike">
                          <a:solidFill>
                            <a:srgbClr val="000000"/>
                          </a:solidFill>
                          <a:effectLst/>
                          <a:latin typeface="Calibri" panose="020F0502020204030204" pitchFamily="34" charset="0"/>
                        </a:rPr>
                        <a:t>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41.761.113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42.955.068 </a:t>
                      </a:r>
                    </a:p>
                  </a:txBody>
                  <a:tcPr marL="9257" marR="9257" marT="92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1.193.955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22.883.960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54,8%</a:t>
                      </a:r>
                    </a:p>
                  </a:txBody>
                  <a:tcPr marL="9257" marR="9257" marT="92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53,3%</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661315169"/>
                  </a:ext>
                </a:extLst>
              </a:tr>
              <a:tr h="185134">
                <a:tc>
                  <a:txBody>
                    <a:bodyPr/>
                    <a:lstStyle/>
                    <a:p>
                      <a:pPr algn="ctr" fontAlgn="ctr"/>
                      <a:r>
                        <a:rPr lang="es-CL" sz="900" b="0" i="0" u="none" strike="noStrike">
                          <a:solidFill>
                            <a:srgbClr val="000000"/>
                          </a:solidFill>
                          <a:effectLst/>
                          <a:latin typeface="Calibri" panose="020F0502020204030204" pitchFamily="34" charset="0"/>
                        </a:rPr>
                        <a:t>21</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16.023.720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15.832.736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-190.984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7.819.812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48,8%</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49,4%</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211124101"/>
                  </a:ext>
                </a:extLst>
              </a:tr>
              <a:tr h="185134">
                <a:tc>
                  <a:txBody>
                    <a:bodyPr/>
                    <a:lstStyle/>
                    <a:p>
                      <a:pPr algn="ctr" fontAlgn="ctr"/>
                      <a:r>
                        <a:rPr lang="es-CL" sz="900" b="0" i="0" u="none" strike="noStrike">
                          <a:solidFill>
                            <a:srgbClr val="000000"/>
                          </a:solidFill>
                          <a:effectLst/>
                          <a:latin typeface="Calibri" panose="020F0502020204030204" pitchFamily="34" charset="0"/>
                        </a:rPr>
                        <a:t>22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4.602.852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4.602.852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1.178.743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25,6%</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25,6%</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143540663"/>
                  </a:ext>
                </a:extLst>
              </a:tr>
              <a:tr h="185134">
                <a:tc>
                  <a:txBody>
                    <a:bodyPr/>
                    <a:lstStyle/>
                    <a:p>
                      <a:pPr algn="ctr" fontAlgn="ctr"/>
                      <a:r>
                        <a:rPr lang="es-CL" sz="900" b="0" i="0" u="none" strike="noStrike">
                          <a:solidFill>
                            <a:srgbClr val="000000"/>
                          </a:solidFill>
                          <a:effectLst/>
                          <a:latin typeface="Calibri" panose="020F0502020204030204" pitchFamily="34" charset="0"/>
                        </a:rPr>
                        <a:t>23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1.045.277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1.045.266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1.045.583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9505300,0%</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249012221"/>
                  </a:ext>
                </a:extLst>
              </a:tr>
              <a:tr h="185134">
                <a:tc>
                  <a:txBody>
                    <a:bodyPr/>
                    <a:lstStyle/>
                    <a:p>
                      <a:pPr algn="ctr" fontAlgn="ctr"/>
                      <a:r>
                        <a:rPr lang="es-CL" sz="900" b="0" i="0" u="none" strike="noStrike">
                          <a:solidFill>
                            <a:srgbClr val="000000"/>
                          </a:solidFill>
                          <a:effectLst/>
                          <a:latin typeface="Calibri" panose="020F0502020204030204" pitchFamily="34" charset="0"/>
                        </a:rPr>
                        <a:t>24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2.094.228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2.094.228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478.431</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22,8%</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22,8%</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991188383"/>
                  </a:ext>
                </a:extLst>
              </a:tr>
              <a:tr h="185134">
                <a:tc>
                  <a:txBody>
                    <a:bodyPr/>
                    <a:lstStyle/>
                    <a:p>
                      <a:pPr algn="ctr" fontAlgn="ctr"/>
                      <a:r>
                        <a:rPr lang="es-CL" sz="900" b="0" i="0" u="none" strike="noStrike">
                          <a:solidFill>
                            <a:srgbClr val="000000"/>
                          </a:solidFill>
                          <a:effectLst/>
                          <a:latin typeface="Calibri" panose="020F0502020204030204" pitchFamily="34" charset="0"/>
                        </a:rPr>
                        <a:t>25</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5.099.613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5.099.613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3.119.064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61,2%</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61,2%</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996157107"/>
                  </a:ext>
                </a:extLst>
              </a:tr>
              <a:tr h="185134">
                <a:tc>
                  <a:txBody>
                    <a:bodyPr/>
                    <a:lstStyle/>
                    <a:p>
                      <a:pPr algn="ctr" fontAlgn="ctr"/>
                      <a:r>
                        <a:rPr lang="es-CL" sz="900" b="0" i="0" u="none" strike="noStrike">
                          <a:solidFill>
                            <a:srgbClr val="000000"/>
                          </a:solidFill>
                          <a:effectLst/>
                          <a:latin typeface="Calibri" panose="020F0502020204030204" pitchFamily="34" charset="0"/>
                        </a:rPr>
                        <a:t>26</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OTROS GASTOS CORRIENTES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154.646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154.646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70.317</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45,5%</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45,5%</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616974098"/>
                  </a:ext>
                </a:extLst>
              </a:tr>
              <a:tr h="185134">
                <a:tc>
                  <a:txBody>
                    <a:bodyPr/>
                    <a:lstStyle/>
                    <a:p>
                      <a:pPr algn="ctr" fontAlgn="ctr"/>
                      <a:r>
                        <a:rPr lang="es-CL" sz="900" b="0" i="0" u="none" strike="noStrike">
                          <a:solidFill>
                            <a:srgbClr val="000000"/>
                          </a:solidFill>
                          <a:effectLst/>
                          <a:latin typeface="Calibri" panose="020F0502020204030204" pitchFamily="34" charset="0"/>
                        </a:rPr>
                        <a:t>29</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466.514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466.514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214.373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46,0%</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46,0%</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175087371"/>
                  </a:ext>
                </a:extLst>
              </a:tr>
              <a:tr h="185134">
                <a:tc>
                  <a:txBody>
                    <a:bodyPr/>
                    <a:lstStyle/>
                    <a:p>
                      <a:pPr algn="ctr" fontAlgn="ctr"/>
                      <a:r>
                        <a:rPr lang="es-CL" sz="900" b="0" i="0" u="none" strike="noStrike">
                          <a:solidFill>
                            <a:srgbClr val="000000"/>
                          </a:solidFill>
                          <a:effectLst/>
                          <a:latin typeface="Calibri" panose="020F0502020204030204" pitchFamily="34" charset="0"/>
                        </a:rPr>
                        <a:t>32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PRÉSTAMOS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65.897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65.897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525.451</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797,4%</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797,4%</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037851622"/>
                  </a:ext>
                </a:extLst>
              </a:tr>
              <a:tr h="185134">
                <a:tc>
                  <a:txBody>
                    <a:bodyPr/>
                    <a:lstStyle/>
                    <a:p>
                      <a:pPr algn="ctr" fontAlgn="ctr"/>
                      <a:r>
                        <a:rPr lang="es-CL" sz="900" b="0" i="0" u="none" strike="noStrike">
                          <a:solidFill>
                            <a:srgbClr val="000000"/>
                          </a:solidFill>
                          <a:effectLst/>
                          <a:latin typeface="Calibri" panose="020F0502020204030204" pitchFamily="34" charset="0"/>
                        </a:rPr>
                        <a:t>33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DE CAPITAL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13.252.632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13.252.632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8.091.513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61,1%</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61,1%</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04679405"/>
                  </a:ext>
                </a:extLst>
              </a:tr>
              <a:tr h="185134">
                <a:tc>
                  <a:txBody>
                    <a:bodyPr/>
                    <a:lstStyle/>
                    <a:p>
                      <a:pPr algn="ctr" fontAlgn="ctr"/>
                      <a:r>
                        <a:rPr lang="es-CL" sz="900" b="0" i="0" u="none" strike="noStrike">
                          <a:solidFill>
                            <a:srgbClr val="000000"/>
                          </a:solidFill>
                          <a:effectLst/>
                          <a:latin typeface="Calibri" panose="020F0502020204030204" pitchFamily="34" charset="0"/>
                        </a:rPr>
                        <a:t>34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340.673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339.673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340.673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34067,3%</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100,0%</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3815771211"/>
                  </a:ext>
                </a:extLst>
              </a:tr>
            </a:tbl>
          </a:graphicData>
        </a:graphic>
      </p:graphicFrame>
      <p:sp>
        <p:nvSpPr>
          <p:cNvPr id="8" name="3 Marcador de pie de página">
            <a:extLst>
              <a:ext uri="{FF2B5EF4-FFF2-40B4-BE49-F238E27FC236}">
                <a16:creationId xmlns:a16="http://schemas.microsoft.com/office/drawing/2014/main" xmlns="" id="{F4FFFE78-8C05-4F16-956B-50BBA66A3BA0}"/>
              </a:ext>
            </a:extLst>
          </p:cNvPr>
          <p:cNvSpPr>
            <a:spLocks noGrp="1"/>
          </p:cNvSpPr>
          <p:nvPr>
            <p:ph type="ftr" sz="quarter" idx="11"/>
          </p:nvPr>
        </p:nvSpPr>
        <p:spPr>
          <a:xfrm>
            <a:off x="414338"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MINISTERIO DE BIENES NACIONALES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52481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10" name="3 Marcador de pie de página">
            <a:extLst>
              <a:ext uri="{FF2B5EF4-FFF2-40B4-BE49-F238E27FC236}">
                <a16:creationId xmlns:a16="http://schemas.microsoft.com/office/drawing/2014/main" xmlns=""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pic>
        <p:nvPicPr>
          <p:cNvPr id="3" name="Imagen 2">
            <a:extLst>
              <a:ext uri="{FF2B5EF4-FFF2-40B4-BE49-F238E27FC236}">
                <a16:creationId xmlns:a16="http://schemas.microsoft.com/office/drawing/2014/main" xmlns="" id="{B54FE8F9-5DAE-428C-9AC0-4EA319CC2103}"/>
              </a:ext>
            </a:extLst>
          </p:cNvPr>
          <p:cNvPicPr>
            <a:picLocks noChangeAspect="1"/>
          </p:cNvPicPr>
          <p:nvPr/>
        </p:nvPicPr>
        <p:blipFill>
          <a:blip r:embed="rId2"/>
          <a:stretch>
            <a:fillRect/>
          </a:stretch>
        </p:blipFill>
        <p:spPr>
          <a:xfrm>
            <a:off x="395536" y="1791253"/>
            <a:ext cx="4068504" cy="2495622"/>
          </a:xfrm>
          <a:prstGeom prst="rect">
            <a:avLst/>
          </a:prstGeom>
        </p:spPr>
      </p:pic>
      <p:pic>
        <p:nvPicPr>
          <p:cNvPr id="6" name="Imagen 5">
            <a:extLst>
              <a:ext uri="{FF2B5EF4-FFF2-40B4-BE49-F238E27FC236}">
                <a16:creationId xmlns:a16="http://schemas.microsoft.com/office/drawing/2014/main" xmlns="" id="{56ED72D4-E77B-40BF-A20A-5245715E702D}"/>
              </a:ext>
            </a:extLst>
          </p:cNvPr>
          <p:cNvPicPr>
            <a:picLocks noChangeAspect="1"/>
          </p:cNvPicPr>
          <p:nvPr/>
        </p:nvPicPr>
        <p:blipFill>
          <a:blip r:embed="rId3"/>
          <a:stretch>
            <a:fillRect/>
          </a:stretch>
        </p:blipFill>
        <p:spPr>
          <a:xfrm>
            <a:off x="4679961" y="1791253"/>
            <a:ext cx="4043675" cy="2495622"/>
          </a:xfrm>
          <a:prstGeom prst="rect">
            <a:avLst/>
          </a:prstGeom>
        </p:spPr>
      </p:pic>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COMPORTAMIENTO DE LA EJECUCIÓN ACUMULADA DE GASTOS A JUNIO DE 2018 </a:t>
            </a:r>
            <a:r>
              <a:rPr lang="es-CL" sz="1600" b="1" dirty="0">
                <a:solidFill>
                  <a:schemeClr val="tx1"/>
                </a:solidFill>
                <a:ea typeface="Verdana" pitchFamily="34" charset="0"/>
                <a:cs typeface="Verdana" pitchFamily="34" charset="0"/>
              </a:rPr>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MINISTERIO DE BIENES NACIONALES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109965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7" name="3 Marcador de pie de página">
            <a:extLst>
              <a:ext uri="{FF2B5EF4-FFF2-40B4-BE49-F238E27FC236}">
                <a16:creationId xmlns:a16="http://schemas.microsoft.com/office/drawing/2014/main" xmlns="" id="{4DD7D21C-DEC1-4162-9317-9028627047A0}"/>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xmlns="" id="{AA5F8951-599E-4382-A7E8-4834A140B40E}"/>
              </a:ext>
            </a:extLst>
          </p:cNvPr>
          <p:cNvGraphicFramePr>
            <a:graphicFrameLocks noGrp="1"/>
          </p:cNvGraphicFramePr>
          <p:nvPr>
            <p:extLst>
              <p:ext uri="{D42A27DB-BD31-4B8C-83A1-F6EECF244321}">
                <p14:modId xmlns:p14="http://schemas.microsoft.com/office/powerpoint/2010/main" val="2950017412"/>
              </p:ext>
            </p:extLst>
          </p:nvPr>
        </p:nvGraphicFramePr>
        <p:xfrm>
          <a:off x="408197" y="1724100"/>
          <a:ext cx="8207628" cy="1416869"/>
        </p:xfrm>
        <a:graphic>
          <a:graphicData uri="http://schemas.openxmlformats.org/drawingml/2006/table">
            <a:tbl>
              <a:tblPr/>
              <a:tblGrid>
                <a:gridCol w="292294">
                  <a:extLst>
                    <a:ext uri="{9D8B030D-6E8A-4147-A177-3AD203B41FA5}">
                      <a16:colId xmlns:a16="http://schemas.microsoft.com/office/drawing/2014/main" xmlns="" val="2099137575"/>
                    </a:ext>
                  </a:extLst>
                </a:gridCol>
                <a:gridCol w="292294">
                  <a:extLst>
                    <a:ext uri="{9D8B030D-6E8A-4147-A177-3AD203B41FA5}">
                      <a16:colId xmlns:a16="http://schemas.microsoft.com/office/drawing/2014/main" xmlns="" val="75583011"/>
                    </a:ext>
                  </a:extLst>
                </a:gridCol>
                <a:gridCol w="3063246">
                  <a:extLst>
                    <a:ext uri="{9D8B030D-6E8A-4147-A177-3AD203B41FA5}">
                      <a16:colId xmlns:a16="http://schemas.microsoft.com/office/drawing/2014/main" xmlns="" val="2221054686"/>
                    </a:ext>
                  </a:extLst>
                </a:gridCol>
                <a:gridCol w="783349">
                  <a:extLst>
                    <a:ext uri="{9D8B030D-6E8A-4147-A177-3AD203B41FA5}">
                      <a16:colId xmlns:a16="http://schemas.microsoft.com/office/drawing/2014/main" xmlns="" val="3585452288"/>
                    </a:ext>
                  </a:extLst>
                </a:gridCol>
                <a:gridCol w="783349">
                  <a:extLst>
                    <a:ext uri="{9D8B030D-6E8A-4147-A177-3AD203B41FA5}">
                      <a16:colId xmlns:a16="http://schemas.microsoft.com/office/drawing/2014/main" xmlns="" val="2240916203"/>
                    </a:ext>
                  </a:extLst>
                </a:gridCol>
                <a:gridCol w="783349">
                  <a:extLst>
                    <a:ext uri="{9D8B030D-6E8A-4147-A177-3AD203B41FA5}">
                      <a16:colId xmlns:a16="http://schemas.microsoft.com/office/drawing/2014/main" xmlns="" val="3598662048"/>
                    </a:ext>
                  </a:extLst>
                </a:gridCol>
                <a:gridCol w="783349">
                  <a:extLst>
                    <a:ext uri="{9D8B030D-6E8A-4147-A177-3AD203B41FA5}">
                      <a16:colId xmlns:a16="http://schemas.microsoft.com/office/drawing/2014/main" xmlns="" val="3429811025"/>
                    </a:ext>
                  </a:extLst>
                </a:gridCol>
                <a:gridCol w="713199">
                  <a:extLst>
                    <a:ext uri="{9D8B030D-6E8A-4147-A177-3AD203B41FA5}">
                      <a16:colId xmlns:a16="http://schemas.microsoft.com/office/drawing/2014/main" xmlns="" val="2279975070"/>
                    </a:ext>
                  </a:extLst>
                </a:gridCol>
                <a:gridCol w="713199">
                  <a:extLst>
                    <a:ext uri="{9D8B030D-6E8A-4147-A177-3AD203B41FA5}">
                      <a16:colId xmlns:a16="http://schemas.microsoft.com/office/drawing/2014/main" xmlns="" val="1443322015"/>
                    </a:ext>
                  </a:extLst>
                </a:gridCol>
              </a:tblGrid>
              <a:tr h="186430">
                <a:tc>
                  <a:txBody>
                    <a:bodyPr/>
                    <a:lstStyle/>
                    <a:p>
                      <a:pPr algn="l" fontAlgn="ctr"/>
                      <a:r>
                        <a:rPr lang="es-CL" sz="800" b="1" i="0" u="none" strike="noStrike">
                          <a:solidFill>
                            <a:srgbClr val="FFFFFF"/>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26" marR="8426" marT="842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426" marR="8426" marT="84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426" marR="8426" marT="84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2666128269"/>
                  </a:ext>
                </a:extLst>
              </a:tr>
              <a:tr h="298289">
                <a:tc>
                  <a:txBody>
                    <a:bodyPr/>
                    <a:lstStyle/>
                    <a:p>
                      <a:pPr algn="ctr" fontAlgn="ctr"/>
                      <a:r>
                        <a:rPr lang="es-CL" sz="800" b="1" i="0" u="none" strike="noStrike">
                          <a:solidFill>
                            <a:srgbClr val="FFFFFF"/>
                          </a:solidFill>
                          <a:effectLst/>
                          <a:latin typeface="Calibri" panose="020F0502020204030204" pitchFamily="34" charset="0"/>
                        </a:rPr>
                        <a:t>Cap.</a:t>
                      </a:r>
                    </a:p>
                  </a:txBody>
                  <a:tcPr marL="8426" marR="8426" marT="842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Prog.</a:t>
                      </a:r>
                    </a:p>
                  </a:txBody>
                  <a:tcPr marL="8426" marR="8426" marT="842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Programa Presupuestario</a:t>
                      </a:r>
                    </a:p>
                  </a:txBody>
                  <a:tcPr marL="8426" marR="8426" marT="842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426" marR="8426" marT="842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26" marR="8426" marT="842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26" marR="8426" marT="842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26" marR="8426" marT="842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426" marR="8426" marT="842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426" marR="8426" marT="842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xmlns="" val="1315086019"/>
                  </a:ext>
                </a:extLst>
              </a:tr>
              <a:tr h="186430">
                <a:tc>
                  <a:txBody>
                    <a:bodyPr/>
                    <a:lstStyle/>
                    <a:p>
                      <a:pPr algn="ctr" fontAlgn="ctr"/>
                      <a:r>
                        <a:rPr lang="es-CL" sz="800" b="1" i="0" u="none" strike="noStrike">
                          <a:solidFill>
                            <a:srgbClr val="000000"/>
                          </a:solidFill>
                          <a:effectLst/>
                          <a:latin typeface="Calibri" panose="020F0502020204030204" pitchFamily="34" charset="0"/>
                        </a:rPr>
                        <a:t>01</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426" marR="8426" marT="84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1000" b="1" i="0" u="none" strike="noStrike">
                          <a:solidFill>
                            <a:srgbClr val="000000"/>
                          </a:solidFill>
                          <a:effectLst/>
                          <a:latin typeface="Calibri" panose="020F0502020204030204" pitchFamily="34" charset="0"/>
                        </a:rPr>
                        <a:t>Subsecretaría de Bienes Nacionales</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41.761.113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42.955.068 </a:t>
                      </a:r>
                    </a:p>
                  </a:txBody>
                  <a:tcPr marL="8426" marR="8426" marT="84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1.193.955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22.883.960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54,8%</a:t>
                      </a:r>
                    </a:p>
                  </a:txBody>
                  <a:tcPr marL="8426" marR="8426" marT="84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53,3%</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238688694"/>
                  </a:ext>
                </a:extLst>
              </a:tr>
              <a:tr h="186430">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1000" b="0" i="0" u="none" strike="noStrike">
                          <a:solidFill>
                            <a:srgbClr val="000000"/>
                          </a:solidFill>
                          <a:effectLst/>
                          <a:latin typeface="Calibri" panose="020F0502020204030204" pitchFamily="34" charset="0"/>
                        </a:rPr>
                        <a:t>     Subsecretaría de Bienes Nacionales</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11.678.662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12.184.771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506.109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5.874.137</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50,3%</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48,2%</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023137753"/>
                  </a:ext>
                </a:extLst>
              </a:tr>
              <a:tr h="186430">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panose="020F0502020204030204" pitchFamily="34" charset="0"/>
                        </a:rPr>
                        <a:t>03</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1000" b="0" i="1" u="none" strike="noStrike">
                          <a:solidFill>
                            <a:srgbClr val="000000"/>
                          </a:solidFill>
                          <a:effectLst/>
                          <a:latin typeface="Calibri" panose="020F0502020204030204" pitchFamily="34" charset="0"/>
                        </a:rPr>
                        <a:t>     Regularización de la Propiedad Raíz</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3.762.669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3.836.071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73.402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1.100.270</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676010088"/>
                  </a:ext>
                </a:extLst>
              </a:tr>
              <a:tr h="186430">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panose="020F0502020204030204" pitchFamily="34" charset="0"/>
                        </a:rPr>
                        <a:t>04</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1000" b="0" i="1" u="none" strike="noStrike">
                          <a:solidFill>
                            <a:srgbClr val="000000"/>
                          </a:solidFill>
                          <a:effectLst/>
                          <a:latin typeface="Calibri" panose="020F0502020204030204" pitchFamily="34" charset="0"/>
                        </a:rPr>
                        <a:t>     Administración de Bienes</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23.172.085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23.407.985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235.900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13.919.311</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60,1%</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59,5%</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778933121"/>
                  </a:ext>
                </a:extLst>
              </a:tr>
              <a:tr h="186430">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panose="020F0502020204030204" pitchFamily="34" charset="0"/>
                        </a:rPr>
                        <a:t>05</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1000" b="0" i="1" u="none" strike="noStrike">
                          <a:solidFill>
                            <a:srgbClr val="000000"/>
                          </a:solidFill>
                          <a:effectLst/>
                          <a:latin typeface="Calibri" panose="020F0502020204030204" pitchFamily="34" charset="0"/>
                        </a:rPr>
                        <a:t>     Catastro</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3.147.697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3.526.241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378.544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1.990.242</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63,2%</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56,4%</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1203048171"/>
                  </a:ext>
                </a:extLst>
              </a:tr>
            </a:tbl>
          </a:graphicData>
        </a:graphic>
      </p:graphicFrame>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RESUMEN POR CAPÍTULOS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17871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9"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8" name="3 Marcador de pie de página">
            <a:extLst>
              <a:ext uri="{FF2B5EF4-FFF2-40B4-BE49-F238E27FC236}">
                <a16:creationId xmlns:a16="http://schemas.microsoft.com/office/drawing/2014/main" xmlns="" id="{EF3D9FE3-EFD7-4C80-A823-F03730BF8E6E}"/>
              </a:ext>
            </a:extLst>
          </p:cNvPr>
          <p:cNvSpPr txBox="1">
            <a:spLocks/>
          </p:cNvSpPr>
          <p:nvPr/>
        </p:nvSpPr>
        <p:spPr>
          <a:xfrm>
            <a:off x="386224" y="5229200"/>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xmlns="" id="{639F6BF3-2F09-4E38-A518-CF6FBB640F8A}"/>
              </a:ext>
            </a:extLst>
          </p:cNvPr>
          <p:cNvGraphicFramePr>
            <a:graphicFrameLocks noGrp="1"/>
          </p:cNvGraphicFramePr>
          <p:nvPr>
            <p:extLst>
              <p:ext uri="{D42A27DB-BD31-4B8C-83A1-F6EECF244321}">
                <p14:modId xmlns:p14="http://schemas.microsoft.com/office/powerpoint/2010/main" val="4100689022"/>
              </p:ext>
            </p:extLst>
          </p:nvPr>
        </p:nvGraphicFramePr>
        <p:xfrm>
          <a:off x="414336" y="1988840"/>
          <a:ext cx="8201489" cy="3052914"/>
        </p:xfrm>
        <a:graphic>
          <a:graphicData uri="http://schemas.openxmlformats.org/drawingml/2006/table">
            <a:tbl>
              <a:tblPr/>
              <a:tblGrid>
                <a:gridCol w="300531">
                  <a:extLst>
                    <a:ext uri="{9D8B030D-6E8A-4147-A177-3AD203B41FA5}">
                      <a16:colId xmlns:a16="http://schemas.microsoft.com/office/drawing/2014/main" xmlns="" val="1539949447"/>
                    </a:ext>
                  </a:extLst>
                </a:gridCol>
                <a:gridCol w="300531">
                  <a:extLst>
                    <a:ext uri="{9D8B030D-6E8A-4147-A177-3AD203B41FA5}">
                      <a16:colId xmlns:a16="http://schemas.microsoft.com/office/drawing/2014/main" xmlns="" val="2622588933"/>
                    </a:ext>
                  </a:extLst>
                </a:gridCol>
                <a:gridCol w="300531">
                  <a:extLst>
                    <a:ext uri="{9D8B030D-6E8A-4147-A177-3AD203B41FA5}">
                      <a16:colId xmlns:a16="http://schemas.microsoft.com/office/drawing/2014/main" xmlns="" val="198105049"/>
                    </a:ext>
                  </a:extLst>
                </a:gridCol>
                <a:gridCol w="2695762">
                  <a:extLst>
                    <a:ext uri="{9D8B030D-6E8A-4147-A177-3AD203B41FA5}">
                      <a16:colId xmlns:a16="http://schemas.microsoft.com/office/drawing/2014/main" xmlns="" val="3504259851"/>
                    </a:ext>
                  </a:extLst>
                </a:gridCol>
                <a:gridCol w="805423">
                  <a:extLst>
                    <a:ext uri="{9D8B030D-6E8A-4147-A177-3AD203B41FA5}">
                      <a16:colId xmlns:a16="http://schemas.microsoft.com/office/drawing/2014/main" xmlns="" val="3032651810"/>
                    </a:ext>
                  </a:extLst>
                </a:gridCol>
                <a:gridCol w="805423">
                  <a:extLst>
                    <a:ext uri="{9D8B030D-6E8A-4147-A177-3AD203B41FA5}">
                      <a16:colId xmlns:a16="http://schemas.microsoft.com/office/drawing/2014/main" xmlns="" val="1099914057"/>
                    </a:ext>
                  </a:extLst>
                </a:gridCol>
                <a:gridCol w="805423">
                  <a:extLst>
                    <a:ext uri="{9D8B030D-6E8A-4147-A177-3AD203B41FA5}">
                      <a16:colId xmlns:a16="http://schemas.microsoft.com/office/drawing/2014/main" xmlns="" val="32976064"/>
                    </a:ext>
                  </a:extLst>
                </a:gridCol>
                <a:gridCol w="721275">
                  <a:extLst>
                    <a:ext uri="{9D8B030D-6E8A-4147-A177-3AD203B41FA5}">
                      <a16:colId xmlns:a16="http://schemas.microsoft.com/office/drawing/2014/main" xmlns="" val="3080436863"/>
                    </a:ext>
                  </a:extLst>
                </a:gridCol>
                <a:gridCol w="733295">
                  <a:extLst>
                    <a:ext uri="{9D8B030D-6E8A-4147-A177-3AD203B41FA5}">
                      <a16:colId xmlns:a16="http://schemas.microsoft.com/office/drawing/2014/main" xmlns="" val="1296405936"/>
                    </a:ext>
                  </a:extLst>
                </a:gridCol>
                <a:gridCol w="733295">
                  <a:extLst>
                    <a:ext uri="{9D8B030D-6E8A-4147-A177-3AD203B41FA5}">
                      <a16:colId xmlns:a16="http://schemas.microsoft.com/office/drawing/2014/main" xmlns="" val="756686200"/>
                    </a:ext>
                  </a:extLst>
                </a:gridCol>
              </a:tblGrid>
              <a:tr h="173461">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673" marR="8673" marT="8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673" marR="8673" marT="8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857078809"/>
                  </a:ext>
                </a:extLst>
              </a:tr>
              <a:tr h="277538">
                <a:tc>
                  <a:txBody>
                    <a:bodyPr/>
                    <a:lstStyle/>
                    <a:p>
                      <a:pPr algn="l" fontAlgn="ctr"/>
                      <a:r>
                        <a:rPr lang="es-CL" sz="800" b="1" i="0" u="none" strike="noStrike">
                          <a:solidFill>
                            <a:srgbClr val="FFFFFF"/>
                          </a:solidFill>
                          <a:effectLst/>
                          <a:latin typeface="Calibri" panose="020F0502020204030204" pitchFamily="34" charset="0"/>
                        </a:rPr>
                        <a:t>Subt.</a:t>
                      </a:r>
                    </a:p>
                  </a:txBody>
                  <a:tcPr marL="8673" marR="8673" marT="86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673" marR="8673" marT="86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673" marR="8673" marT="86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673" marR="8673" marT="86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673" marR="8673" marT="86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673" marR="8673" marT="86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xmlns="" val="3232747199"/>
                  </a:ext>
                </a:extLst>
              </a:tr>
              <a:tr h="173461">
                <a:tc>
                  <a:txBody>
                    <a:bodyPr/>
                    <a:lstStyle/>
                    <a:p>
                      <a:pPr algn="l" fontAlgn="ctr"/>
                      <a:r>
                        <a:rPr lang="es-CL" sz="10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11.678.662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12.184.771 </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506.109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5.874.137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50,3%</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48,2%</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452781863"/>
                  </a:ext>
                </a:extLst>
              </a:tr>
              <a:tr h="173461">
                <a:tc>
                  <a:txBody>
                    <a:bodyPr/>
                    <a:lstStyle/>
                    <a:p>
                      <a:pPr algn="ctr" fontAlgn="ctr"/>
                      <a:r>
                        <a:rPr lang="es-CL" sz="800" b="1" i="0" u="none" strike="noStrike">
                          <a:solidFill>
                            <a:srgbClr val="000000"/>
                          </a:solidFill>
                          <a:effectLst/>
                          <a:latin typeface="Calibri" panose="020F0502020204030204" pitchFamily="34" charset="0"/>
                        </a:rPr>
                        <a:t>21</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8.612.876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8.540.970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-71.906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4.319.626</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50,6%</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310007320"/>
                  </a:ext>
                </a:extLst>
              </a:tr>
              <a:tr h="173461">
                <a:tc>
                  <a:txBody>
                    <a:bodyPr/>
                    <a:lstStyle/>
                    <a:p>
                      <a:pPr algn="ctr" fontAlgn="ctr"/>
                      <a:r>
                        <a:rPr lang="es-CL" sz="800" b="1" i="0" u="none" strike="noStrike">
                          <a:solidFill>
                            <a:srgbClr val="000000"/>
                          </a:solidFill>
                          <a:effectLst/>
                          <a:latin typeface="Calibri" panose="020F0502020204030204" pitchFamily="34" charset="0"/>
                        </a:rPr>
                        <a:t>22</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2.595.817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2.595.817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959.368</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37,0%</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405844318"/>
                  </a:ext>
                </a:extLst>
              </a:tr>
              <a:tr h="173461">
                <a:tc>
                  <a:txBody>
                    <a:bodyPr/>
                    <a:lstStyle/>
                    <a:p>
                      <a:pPr algn="ctr" fontAlgn="ctr"/>
                      <a:r>
                        <a:rPr lang="es-CL" sz="800" b="1" i="0" u="none" strike="noStrike">
                          <a:solidFill>
                            <a:srgbClr val="000000"/>
                          </a:solidFill>
                          <a:effectLst/>
                          <a:latin typeface="Calibri" panose="020F0502020204030204" pitchFamily="34" charset="0"/>
                        </a:rPr>
                        <a:t>23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398.466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398.455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200.087</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1818972,7%</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143242409"/>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398.466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398.455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200.087</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1818972,7%</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50,2%</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949770784"/>
                  </a:ext>
                </a:extLst>
              </a:tr>
              <a:tr h="173461">
                <a:tc>
                  <a:txBody>
                    <a:bodyPr/>
                    <a:lstStyle/>
                    <a:p>
                      <a:pPr algn="ctr" fontAlgn="ctr"/>
                      <a:r>
                        <a:rPr lang="es-CL" sz="800" b="1" i="0" u="none" strike="noStrike">
                          <a:solidFill>
                            <a:srgbClr val="000000"/>
                          </a:solidFill>
                          <a:effectLst/>
                          <a:latin typeface="Calibri" panose="020F0502020204030204" pitchFamily="34" charset="0"/>
                        </a:rPr>
                        <a:t>25</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2.444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2.444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109323869"/>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2.444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2.444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938508823"/>
                  </a:ext>
                </a:extLst>
              </a:tr>
              <a:tr h="173461">
                <a:tc>
                  <a:txBody>
                    <a:bodyPr/>
                    <a:lstStyle/>
                    <a:p>
                      <a:pPr algn="ctr" fontAlgn="ctr"/>
                      <a:r>
                        <a:rPr lang="es-CL" sz="800" b="1" i="0" u="none" strike="noStrike">
                          <a:solidFill>
                            <a:srgbClr val="000000"/>
                          </a:solidFill>
                          <a:effectLst/>
                          <a:latin typeface="Calibri" panose="020F0502020204030204" pitchFamily="34" charset="0"/>
                        </a:rPr>
                        <a:t>29</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466.514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466.514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214.373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46,0%</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804686240"/>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50.787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50.787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50.700</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99,8%</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99,8%</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789098912"/>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43.786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43.786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19.662</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44,9%</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44,9%</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083130767"/>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17.204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17.204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6.479</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37,7%</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37,7%</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0150113"/>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153.981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153.981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128.119</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83,2%</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83,2%</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883655555"/>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200.756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200.756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9.413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499862973"/>
                  </a:ext>
                </a:extLst>
              </a:tr>
              <a:tr h="173461">
                <a:tc>
                  <a:txBody>
                    <a:bodyPr/>
                    <a:lstStyle/>
                    <a:p>
                      <a:pPr algn="ctr" fontAlgn="ctr"/>
                      <a:r>
                        <a:rPr lang="es-CL" sz="800" b="1" i="0" u="none" strike="noStrike">
                          <a:solidFill>
                            <a:srgbClr val="000000"/>
                          </a:solidFill>
                          <a:effectLst/>
                          <a:latin typeface="Calibri" panose="020F0502020204030204" pitchFamily="34" charset="0"/>
                        </a:rPr>
                        <a:t>34</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180.560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179.560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180.560</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18056,0%</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038334472"/>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180.560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179.560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180.560</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18056,0%</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491633975"/>
                  </a:ext>
                </a:extLst>
              </a:tr>
            </a:tbl>
          </a:graphicData>
        </a:graphic>
      </p:graphicFrame>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CAPÍTULO 01. </a:t>
            </a:r>
            <a:r>
              <a:rPr lang="es-CL" sz="1600" b="1" dirty="0">
                <a:solidFill>
                  <a:schemeClr val="tx1"/>
                </a:solidFill>
                <a:ea typeface="Verdana" pitchFamily="34" charset="0"/>
                <a:cs typeface="Verdana" pitchFamily="34" charset="0"/>
              </a:rPr>
              <a:t>PROGRAMA 01</a:t>
            </a:r>
            <a:r>
              <a:rPr lang="es-CL" sz="1600" b="1" dirty="0" smtClean="0">
                <a:solidFill>
                  <a:schemeClr val="tx1"/>
                </a:solidFill>
                <a:ea typeface="Verdana" pitchFamily="34" charset="0"/>
                <a:cs typeface="Verdana" pitchFamily="34" charset="0"/>
              </a:rPr>
              <a:t>: SUBSECRETARÍA </a:t>
            </a:r>
            <a:r>
              <a:rPr lang="es-CL" sz="1600" b="1" dirty="0">
                <a:solidFill>
                  <a:schemeClr val="tx1"/>
                </a:solidFill>
                <a:ea typeface="Verdana" pitchFamily="34" charset="0"/>
                <a:cs typeface="Verdana" pitchFamily="34" charset="0"/>
              </a:rPr>
              <a:t>DE BIENES NACIONALES </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827320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1 Título"/>
          <p:cNvSpPr txBox="1">
            <a:spLocks/>
          </p:cNvSpPr>
          <p:nvPr/>
        </p:nvSpPr>
        <p:spPr>
          <a:xfrm>
            <a:off x="3862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7" name="3 Marcador de pie de página">
            <a:extLst>
              <a:ext uri="{FF2B5EF4-FFF2-40B4-BE49-F238E27FC236}">
                <a16:creationId xmlns:a16="http://schemas.microsoft.com/office/drawing/2014/main" xmlns="" id="{E0C1AD33-FD84-4261-A37D-F8D77FB671FD}"/>
              </a:ext>
            </a:extLst>
          </p:cNvPr>
          <p:cNvSpPr txBox="1">
            <a:spLocks/>
          </p:cNvSpPr>
          <p:nvPr/>
        </p:nvSpPr>
        <p:spPr>
          <a:xfrm>
            <a:off x="386224" y="4725144"/>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graphicFrame>
        <p:nvGraphicFramePr>
          <p:cNvPr id="2" name="Tabla 1">
            <a:extLst>
              <a:ext uri="{FF2B5EF4-FFF2-40B4-BE49-F238E27FC236}">
                <a16:creationId xmlns:a16="http://schemas.microsoft.com/office/drawing/2014/main" xmlns="" id="{1A3665A2-6390-4690-A01E-2E674EDB28CE}"/>
              </a:ext>
            </a:extLst>
          </p:cNvPr>
          <p:cNvGraphicFramePr>
            <a:graphicFrameLocks noGrp="1"/>
          </p:cNvGraphicFramePr>
          <p:nvPr>
            <p:extLst>
              <p:ext uri="{D42A27DB-BD31-4B8C-83A1-F6EECF244321}">
                <p14:modId xmlns:p14="http://schemas.microsoft.com/office/powerpoint/2010/main" val="3928604536"/>
              </p:ext>
            </p:extLst>
          </p:nvPr>
        </p:nvGraphicFramePr>
        <p:xfrm>
          <a:off x="414336" y="1868116"/>
          <a:ext cx="8201489" cy="2541204"/>
        </p:xfrm>
        <a:graphic>
          <a:graphicData uri="http://schemas.openxmlformats.org/drawingml/2006/table">
            <a:tbl>
              <a:tblPr/>
              <a:tblGrid>
                <a:gridCol w="300531">
                  <a:extLst>
                    <a:ext uri="{9D8B030D-6E8A-4147-A177-3AD203B41FA5}">
                      <a16:colId xmlns:a16="http://schemas.microsoft.com/office/drawing/2014/main" xmlns="" val="444759282"/>
                    </a:ext>
                  </a:extLst>
                </a:gridCol>
                <a:gridCol w="300531">
                  <a:extLst>
                    <a:ext uri="{9D8B030D-6E8A-4147-A177-3AD203B41FA5}">
                      <a16:colId xmlns:a16="http://schemas.microsoft.com/office/drawing/2014/main" xmlns="" val="521190964"/>
                    </a:ext>
                  </a:extLst>
                </a:gridCol>
                <a:gridCol w="300531">
                  <a:extLst>
                    <a:ext uri="{9D8B030D-6E8A-4147-A177-3AD203B41FA5}">
                      <a16:colId xmlns:a16="http://schemas.microsoft.com/office/drawing/2014/main" xmlns="" val="3704957131"/>
                    </a:ext>
                  </a:extLst>
                </a:gridCol>
                <a:gridCol w="2695762">
                  <a:extLst>
                    <a:ext uri="{9D8B030D-6E8A-4147-A177-3AD203B41FA5}">
                      <a16:colId xmlns:a16="http://schemas.microsoft.com/office/drawing/2014/main" xmlns="" val="902602513"/>
                    </a:ext>
                  </a:extLst>
                </a:gridCol>
                <a:gridCol w="805423">
                  <a:extLst>
                    <a:ext uri="{9D8B030D-6E8A-4147-A177-3AD203B41FA5}">
                      <a16:colId xmlns:a16="http://schemas.microsoft.com/office/drawing/2014/main" xmlns="" val="277905027"/>
                    </a:ext>
                  </a:extLst>
                </a:gridCol>
                <a:gridCol w="805423">
                  <a:extLst>
                    <a:ext uri="{9D8B030D-6E8A-4147-A177-3AD203B41FA5}">
                      <a16:colId xmlns:a16="http://schemas.microsoft.com/office/drawing/2014/main" xmlns="" val="1608672859"/>
                    </a:ext>
                  </a:extLst>
                </a:gridCol>
                <a:gridCol w="805423">
                  <a:extLst>
                    <a:ext uri="{9D8B030D-6E8A-4147-A177-3AD203B41FA5}">
                      <a16:colId xmlns:a16="http://schemas.microsoft.com/office/drawing/2014/main" xmlns="" val="2003437109"/>
                    </a:ext>
                  </a:extLst>
                </a:gridCol>
                <a:gridCol w="721275">
                  <a:extLst>
                    <a:ext uri="{9D8B030D-6E8A-4147-A177-3AD203B41FA5}">
                      <a16:colId xmlns:a16="http://schemas.microsoft.com/office/drawing/2014/main" xmlns="" val="27572124"/>
                    </a:ext>
                  </a:extLst>
                </a:gridCol>
                <a:gridCol w="733295">
                  <a:extLst>
                    <a:ext uri="{9D8B030D-6E8A-4147-A177-3AD203B41FA5}">
                      <a16:colId xmlns:a16="http://schemas.microsoft.com/office/drawing/2014/main" xmlns="" val="804010624"/>
                    </a:ext>
                  </a:extLst>
                </a:gridCol>
                <a:gridCol w="733295">
                  <a:extLst>
                    <a:ext uri="{9D8B030D-6E8A-4147-A177-3AD203B41FA5}">
                      <a16:colId xmlns:a16="http://schemas.microsoft.com/office/drawing/2014/main" xmlns="" val="3401812438"/>
                    </a:ext>
                  </a:extLst>
                </a:gridCol>
              </a:tblGrid>
              <a:tr h="173461">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673" marR="8673" marT="8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673" marR="8673" marT="86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715118058"/>
                  </a:ext>
                </a:extLst>
              </a:tr>
              <a:tr h="277538">
                <a:tc>
                  <a:txBody>
                    <a:bodyPr/>
                    <a:lstStyle/>
                    <a:p>
                      <a:pPr algn="l" fontAlgn="ctr"/>
                      <a:r>
                        <a:rPr lang="es-CL" sz="800" b="1" i="0" u="none" strike="noStrike">
                          <a:solidFill>
                            <a:srgbClr val="FFFFFF"/>
                          </a:solidFill>
                          <a:effectLst/>
                          <a:latin typeface="Calibri" panose="020F0502020204030204" pitchFamily="34" charset="0"/>
                        </a:rPr>
                        <a:t>Subt.</a:t>
                      </a:r>
                    </a:p>
                  </a:txBody>
                  <a:tcPr marL="8673" marR="8673" marT="86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673" marR="8673" marT="86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673" marR="8673" marT="86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673" marR="8673" marT="86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673" marR="8673" marT="867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673" marR="8673" marT="867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673" marR="8673" marT="867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xmlns="" val="2378012671"/>
                  </a:ext>
                </a:extLst>
              </a:tr>
              <a:tr h="173461">
                <a:tc>
                  <a:txBody>
                    <a:bodyPr/>
                    <a:lstStyle/>
                    <a:p>
                      <a:pPr algn="l" fontAlgn="ctr"/>
                      <a:r>
                        <a:rPr lang="es-CL" sz="10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3.762.669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3.836.071 </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73.402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1.100.270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29,2%</a:t>
                      </a:r>
                    </a:p>
                  </a:txBody>
                  <a:tcPr marL="8673" marR="8673" marT="867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863292097"/>
                  </a:ext>
                </a:extLst>
              </a:tr>
              <a:tr h="173461">
                <a:tc>
                  <a:txBody>
                    <a:bodyPr/>
                    <a:lstStyle/>
                    <a:p>
                      <a:pPr algn="ctr" fontAlgn="ctr"/>
                      <a:r>
                        <a:rPr lang="es-CL" sz="800" b="1" i="0" u="none" strike="noStrike">
                          <a:solidFill>
                            <a:srgbClr val="000000"/>
                          </a:solidFill>
                          <a:effectLst/>
                          <a:latin typeface="Calibri" panose="020F0502020204030204" pitchFamily="34" charset="0"/>
                        </a:rPr>
                        <a:t>21</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1.483.091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1.473.118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-9.973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691.241</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46,6%</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46,9%</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56394216"/>
                  </a:ext>
                </a:extLst>
              </a:tr>
              <a:tr h="173461">
                <a:tc>
                  <a:txBody>
                    <a:bodyPr/>
                    <a:lstStyle/>
                    <a:p>
                      <a:pPr algn="ctr" fontAlgn="ctr"/>
                      <a:r>
                        <a:rPr lang="es-CL" sz="800" b="1" i="0" u="none" strike="noStrike">
                          <a:solidFill>
                            <a:srgbClr val="000000"/>
                          </a:solidFill>
                          <a:effectLst/>
                          <a:latin typeface="Calibri" panose="020F0502020204030204" pitchFamily="34" charset="0"/>
                        </a:rPr>
                        <a:t>22</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1.182.780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1.182.780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103.032</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428757270"/>
                  </a:ext>
                </a:extLst>
              </a:tr>
              <a:tr h="173461">
                <a:tc>
                  <a:txBody>
                    <a:bodyPr/>
                    <a:lstStyle/>
                    <a:p>
                      <a:pPr algn="ctr" fontAlgn="ctr"/>
                      <a:r>
                        <a:rPr lang="es-CL" sz="800" b="1" i="0" u="none" strike="noStrike">
                          <a:solidFill>
                            <a:srgbClr val="000000"/>
                          </a:solidFill>
                          <a:effectLst/>
                          <a:latin typeface="Calibri" panose="020F0502020204030204" pitchFamily="34" charset="0"/>
                        </a:rPr>
                        <a:t>23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51.187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51.187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329880576"/>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51.187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51.187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018909276"/>
                  </a:ext>
                </a:extLst>
              </a:tr>
              <a:tr h="182134">
                <a:tc>
                  <a:txBody>
                    <a:bodyPr/>
                    <a:lstStyle/>
                    <a:p>
                      <a:pPr algn="ctr" fontAlgn="ctr"/>
                      <a:r>
                        <a:rPr lang="es-CL" sz="800" b="1" i="0" u="none" strike="noStrike">
                          <a:solidFill>
                            <a:srgbClr val="000000"/>
                          </a:solidFill>
                          <a:effectLst/>
                          <a:latin typeface="Calibri" panose="020F0502020204030204" pitchFamily="34" charset="0"/>
                        </a:rPr>
                        <a:t>24</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942.152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942.152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203.493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21,6%</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024194608"/>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942.152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942.152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203.493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577456445"/>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Regularización Rezago de la Pequeña Propiedad Raíz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942.152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942.152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203.493</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21,6%</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36823384"/>
                  </a:ext>
                </a:extLst>
              </a:tr>
              <a:tr h="173461">
                <a:tc>
                  <a:txBody>
                    <a:bodyPr/>
                    <a:lstStyle/>
                    <a:p>
                      <a:pPr algn="ctr" fontAlgn="ctr"/>
                      <a:r>
                        <a:rPr lang="es-CL" sz="800" b="1" i="0" u="none" strike="noStrike">
                          <a:solidFill>
                            <a:srgbClr val="000000"/>
                          </a:solidFill>
                          <a:effectLst/>
                          <a:latin typeface="Calibri" panose="020F0502020204030204" pitchFamily="34" charset="0"/>
                        </a:rPr>
                        <a:t>26</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154.646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154.646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70.317</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45,5%</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45,5%</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354477132"/>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Devoluciones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154.646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154.646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70.317</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45,5%</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45,5%</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794791410"/>
                  </a:ext>
                </a:extLst>
              </a:tr>
              <a:tr h="173461">
                <a:tc>
                  <a:txBody>
                    <a:bodyPr/>
                    <a:lstStyle/>
                    <a:p>
                      <a:pPr algn="ctr" fontAlgn="ctr"/>
                      <a:r>
                        <a:rPr lang="es-CL" sz="800" b="1" i="0" u="none" strike="noStrike">
                          <a:solidFill>
                            <a:srgbClr val="000000"/>
                          </a:solidFill>
                          <a:effectLst/>
                          <a:latin typeface="Calibri" panose="020F0502020204030204" pitchFamily="34" charset="0"/>
                        </a:rPr>
                        <a:t>34</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32.188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32.188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32.187</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720709411"/>
                  </a:ext>
                </a:extLst>
              </a:tr>
              <a:tr h="173461">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32.188 </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32.188 </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32.187</a:t>
                      </a:r>
                    </a:p>
                  </a:txBody>
                  <a:tcPr marL="8673" marR="8673" marT="867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673" marR="8673" marT="867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673" marR="8673" marT="867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3782789840"/>
                  </a:ext>
                </a:extLst>
              </a:tr>
            </a:tbl>
          </a:graphicData>
        </a:graphic>
      </p:graphicFrame>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CAPÍTULO 01. </a:t>
            </a:r>
            <a:r>
              <a:rPr lang="es-CL" sz="1600" b="1" dirty="0">
                <a:solidFill>
                  <a:schemeClr val="tx1"/>
                </a:solidFill>
                <a:ea typeface="Verdana" pitchFamily="34" charset="0"/>
                <a:cs typeface="Verdana" pitchFamily="34" charset="0"/>
              </a:rPr>
              <a:t>PROGRAMA </a:t>
            </a:r>
            <a:r>
              <a:rPr lang="es-CL" sz="1600" b="1" dirty="0" smtClean="0">
                <a:solidFill>
                  <a:schemeClr val="tx1"/>
                </a:solidFill>
                <a:ea typeface="Verdana" pitchFamily="34" charset="0"/>
                <a:cs typeface="Verdana" pitchFamily="34" charset="0"/>
              </a:rPr>
              <a:t>03: </a:t>
            </a:r>
            <a:r>
              <a:rPr lang="es-CL" sz="1600" b="1" dirty="0">
                <a:solidFill>
                  <a:schemeClr val="tx1"/>
                </a:solidFill>
                <a:ea typeface="Verdana" pitchFamily="34" charset="0"/>
                <a:cs typeface="Verdana" pitchFamily="34" charset="0"/>
              </a:rPr>
              <a:t>REGULARIZACIÓN DE LA PROPIEDAD </a:t>
            </a:r>
            <a:r>
              <a:rPr lang="es-CL" sz="1600" b="1" dirty="0" smtClean="0">
                <a:solidFill>
                  <a:schemeClr val="tx1"/>
                </a:solidFill>
                <a:ea typeface="Verdana" pitchFamily="34" charset="0"/>
                <a:cs typeface="Verdana" pitchFamily="34" charset="0"/>
              </a:rPr>
              <a:t>RAÍZ</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385839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                                                                                                                     </a:t>
            </a:r>
            <a:r>
              <a:rPr lang="es-CL" sz="1200" b="1" dirty="0">
                <a:ea typeface="Verdana" pitchFamily="34" charset="0"/>
                <a:cs typeface="Verdana" pitchFamily="34" charset="0"/>
              </a:rPr>
              <a:t>… </a:t>
            </a:r>
            <a:r>
              <a:rPr lang="es-CL" sz="1200" b="1" i="1" dirty="0">
                <a:ea typeface="Verdana" pitchFamily="34" charset="0"/>
                <a:cs typeface="Verdana" pitchFamily="34" charset="0"/>
              </a:rPr>
              <a:t>1 de 2</a:t>
            </a:r>
            <a:endParaRPr lang="es-CL" sz="1200" b="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xmlns="" id="{52F5F0AC-E7B4-40BA-B246-EADF69FD4A0B}"/>
              </a:ext>
            </a:extLst>
          </p:cNvPr>
          <p:cNvSpPr>
            <a:spLocks noGrp="1"/>
          </p:cNvSpPr>
          <p:nvPr>
            <p:ph type="ftr" sz="quarter" idx="11"/>
          </p:nvPr>
        </p:nvSpPr>
        <p:spPr>
          <a:xfrm>
            <a:off x="386224" y="5589240"/>
            <a:ext cx="8406135"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9" name="Tabla 8">
            <a:extLst>
              <a:ext uri="{FF2B5EF4-FFF2-40B4-BE49-F238E27FC236}">
                <a16:creationId xmlns:a16="http://schemas.microsoft.com/office/drawing/2014/main" xmlns="" id="{EE916C8E-1D7E-48EC-BF16-6B3C78C488A4}"/>
              </a:ext>
            </a:extLst>
          </p:cNvPr>
          <p:cNvGraphicFramePr>
            <a:graphicFrameLocks noGrp="1"/>
          </p:cNvGraphicFramePr>
          <p:nvPr>
            <p:extLst>
              <p:ext uri="{D42A27DB-BD31-4B8C-83A1-F6EECF244321}">
                <p14:modId xmlns:p14="http://schemas.microsoft.com/office/powerpoint/2010/main" val="3142853796"/>
              </p:ext>
            </p:extLst>
          </p:nvPr>
        </p:nvGraphicFramePr>
        <p:xfrm>
          <a:off x="414336" y="1988840"/>
          <a:ext cx="8201489" cy="3335664"/>
        </p:xfrm>
        <a:graphic>
          <a:graphicData uri="http://schemas.openxmlformats.org/drawingml/2006/table">
            <a:tbl>
              <a:tblPr/>
              <a:tblGrid>
                <a:gridCol w="284774">
                  <a:extLst>
                    <a:ext uri="{9D8B030D-6E8A-4147-A177-3AD203B41FA5}">
                      <a16:colId xmlns:a16="http://schemas.microsoft.com/office/drawing/2014/main" xmlns="" val="1294317604"/>
                    </a:ext>
                  </a:extLst>
                </a:gridCol>
                <a:gridCol w="284774">
                  <a:extLst>
                    <a:ext uri="{9D8B030D-6E8A-4147-A177-3AD203B41FA5}">
                      <a16:colId xmlns:a16="http://schemas.microsoft.com/office/drawing/2014/main" xmlns="" val="34314511"/>
                    </a:ext>
                  </a:extLst>
                </a:gridCol>
                <a:gridCol w="284774">
                  <a:extLst>
                    <a:ext uri="{9D8B030D-6E8A-4147-A177-3AD203B41FA5}">
                      <a16:colId xmlns:a16="http://schemas.microsoft.com/office/drawing/2014/main" xmlns="" val="3503661532"/>
                    </a:ext>
                  </a:extLst>
                </a:gridCol>
                <a:gridCol w="2984430">
                  <a:extLst>
                    <a:ext uri="{9D8B030D-6E8A-4147-A177-3AD203B41FA5}">
                      <a16:colId xmlns:a16="http://schemas.microsoft.com/office/drawing/2014/main" xmlns="" val="280547447"/>
                    </a:ext>
                  </a:extLst>
                </a:gridCol>
                <a:gridCol w="763194">
                  <a:extLst>
                    <a:ext uri="{9D8B030D-6E8A-4147-A177-3AD203B41FA5}">
                      <a16:colId xmlns:a16="http://schemas.microsoft.com/office/drawing/2014/main" xmlns="" val="1234395148"/>
                    </a:ext>
                  </a:extLst>
                </a:gridCol>
                <a:gridCol w="763194">
                  <a:extLst>
                    <a:ext uri="{9D8B030D-6E8A-4147-A177-3AD203B41FA5}">
                      <a16:colId xmlns:a16="http://schemas.microsoft.com/office/drawing/2014/main" xmlns="" val="2774705460"/>
                    </a:ext>
                  </a:extLst>
                </a:gridCol>
                <a:gridCol w="763194">
                  <a:extLst>
                    <a:ext uri="{9D8B030D-6E8A-4147-A177-3AD203B41FA5}">
                      <a16:colId xmlns:a16="http://schemas.microsoft.com/office/drawing/2014/main" xmlns="" val="3670144066"/>
                    </a:ext>
                  </a:extLst>
                </a:gridCol>
                <a:gridCol w="683457">
                  <a:extLst>
                    <a:ext uri="{9D8B030D-6E8A-4147-A177-3AD203B41FA5}">
                      <a16:colId xmlns:a16="http://schemas.microsoft.com/office/drawing/2014/main" xmlns="" val="1740751319"/>
                    </a:ext>
                  </a:extLst>
                </a:gridCol>
                <a:gridCol w="694849">
                  <a:extLst>
                    <a:ext uri="{9D8B030D-6E8A-4147-A177-3AD203B41FA5}">
                      <a16:colId xmlns:a16="http://schemas.microsoft.com/office/drawing/2014/main" xmlns="" val="1565645077"/>
                    </a:ext>
                  </a:extLst>
                </a:gridCol>
                <a:gridCol w="694849">
                  <a:extLst>
                    <a:ext uri="{9D8B030D-6E8A-4147-A177-3AD203B41FA5}">
                      <a16:colId xmlns:a16="http://schemas.microsoft.com/office/drawing/2014/main" xmlns="" val="1978888446"/>
                    </a:ext>
                  </a:extLst>
                </a:gridCol>
              </a:tblGrid>
              <a:tr h="175647">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xmlns="" val="569058186"/>
                  </a:ext>
                </a:extLst>
              </a:tr>
              <a:tr h="281035">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xmlns="" val="773760113"/>
                  </a:ext>
                </a:extLst>
              </a:tr>
              <a:tr h="175647">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23.172.085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23.407.985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235.900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13.919.311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60,1%</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47761343"/>
                  </a:ext>
                </a:extLst>
              </a:tr>
              <a:tr h="175647">
                <a:tc>
                  <a:txBody>
                    <a:bodyPr/>
                    <a:lstStyle/>
                    <a:p>
                      <a:pPr algn="ctr" fontAlgn="ctr"/>
                      <a:r>
                        <a:rPr lang="es-CL" sz="800" b="1" i="0" u="none" strike="noStrike">
                          <a:solidFill>
                            <a:srgbClr val="000000"/>
                          </a:solidFill>
                          <a:effectLst/>
                          <a:latin typeface="Calibri" panose="020F0502020204030204" pitchFamily="34" charset="0"/>
                        </a:rPr>
                        <a:t>21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3.418.181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3.382.527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-35.654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1.638.559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892392784"/>
                  </a:ext>
                </a:extLst>
              </a:tr>
              <a:tr h="175647">
                <a:tc>
                  <a:txBody>
                    <a:bodyPr/>
                    <a:lstStyle/>
                    <a:p>
                      <a:pPr algn="ctr" fontAlgn="ctr"/>
                      <a:r>
                        <a:rPr lang="es-CL" sz="800" b="1" i="0" u="none" strike="noStrike">
                          <a:solidFill>
                            <a:srgbClr val="000000"/>
                          </a:solidFill>
                          <a:effectLst/>
                          <a:latin typeface="Calibri" panose="020F0502020204030204" pitchFamily="34" charset="0"/>
                        </a:rPr>
                        <a:t>22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186.130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186.130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49.664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097939743"/>
                  </a:ext>
                </a:extLst>
              </a:tr>
              <a:tr h="175647">
                <a:tc>
                  <a:txBody>
                    <a:bodyPr/>
                    <a:lstStyle/>
                    <a:p>
                      <a:pPr algn="ctr" fontAlgn="ctr"/>
                      <a:r>
                        <a:rPr lang="es-CL" sz="800" b="1" i="0" u="none" strike="noStrike">
                          <a:solidFill>
                            <a:srgbClr val="000000"/>
                          </a:solidFill>
                          <a:effectLst/>
                          <a:latin typeface="Calibri" panose="020F0502020204030204" pitchFamily="34" charset="0"/>
                        </a:rPr>
                        <a:t>23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197.878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197.878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146.569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826679468"/>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197.878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197.878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146.569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847299200"/>
                  </a:ext>
                </a:extLst>
              </a:tr>
              <a:tr h="175647">
                <a:tc>
                  <a:txBody>
                    <a:bodyPr/>
                    <a:lstStyle/>
                    <a:p>
                      <a:pPr algn="ctr" fontAlgn="ctr"/>
                      <a:r>
                        <a:rPr lang="es-CL" sz="800" b="1" i="0" u="none" strike="noStrike">
                          <a:solidFill>
                            <a:srgbClr val="000000"/>
                          </a:solidFill>
                          <a:effectLst/>
                          <a:latin typeface="Calibri" panose="020F0502020204030204" pitchFamily="34" charset="0"/>
                        </a:rPr>
                        <a:t>24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1.152.076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1.152.076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274.938</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945242158"/>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1.152.076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1.152.076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274.938</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629571924"/>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Gestión y Normalización de Inmuebles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164.658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164.658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53.694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242399349"/>
                  </a:ext>
                </a:extLst>
              </a:tr>
              <a:tr h="188990">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Normalización de la Cartera de Postulaciones a Propiedad Fiscal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245.098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245.098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76.572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858149914"/>
                  </a:ext>
                </a:extLst>
              </a:tr>
              <a:tr h="230934">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Gestión de Propiedad Fiscal en relación a los pueblos indígenas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569.926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569.926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108.454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539929690"/>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Puesta en Valor del Territorio Fiscal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86.833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86.833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36.218</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36341451"/>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Recuperación y Fortalecimiento de Rutas Patrimoniales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85.561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85.561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148791001"/>
                  </a:ext>
                </a:extLst>
              </a:tr>
              <a:tr h="175647">
                <a:tc>
                  <a:txBody>
                    <a:bodyPr/>
                    <a:lstStyle/>
                    <a:p>
                      <a:pPr algn="ctr" fontAlgn="ctr"/>
                      <a:r>
                        <a:rPr lang="es-CL" sz="800" b="1" i="0" u="none" strike="noStrike">
                          <a:solidFill>
                            <a:srgbClr val="000000"/>
                          </a:solidFill>
                          <a:effectLst/>
                          <a:latin typeface="Calibri" panose="020F0502020204030204" pitchFamily="34" charset="0"/>
                        </a:rPr>
                        <a:t>25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5.097.169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5.097.169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3.118.941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3314671132"/>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Integros al Fisco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5.097.169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5.097.169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3.118.941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1260589034"/>
                  </a:ext>
                </a:extLst>
              </a:tr>
              <a:tr h="175647">
                <a:tc>
                  <a:txBody>
                    <a:bodyPr/>
                    <a:lstStyle/>
                    <a:p>
                      <a:pPr algn="ctr" fontAlgn="ctr"/>
                      <a:r>
                        <a:rPr lang="es-CL" sz="800" b="1" i="0" u="none" strike="noStrike">
                          <a:solidFill>
                            <a:srgbClr val="000000"/>
                          </a:solidFill>
                          <a:effectLst/>
                          <a:latin typeface="Calibri" panose="020F0502020204030204" pitchFamily="34" charset="0"/>
                        </a:rPr>
                        <a:t>32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65.897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65.897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525.451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797,4%</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797,4%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xmlns="" val="2560878430"/>
                  </a:ext>
                </a:extLst>
              </a:tr>
              <a:tr h="17564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Por Ventas a Plazo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65.897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65.897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525.451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797,4%</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797,4%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xmlns="" val="3046410031"/>
                  </a:ext>
                </a:extLst>
              </a:tr>
            </a:tbl>
          </a:graphicData>
        </a:graphic>
      </p:graphicFrame>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ACUMULADA DE GASTOS A JUNIO DE </a:t>
            </a:r>
            <a:r>
              <a:rPr lang="es-CL" sz="1600" b="1" dirty="0">
                <a:solidFill>
                  <a:schemeClr val="tx1"/>
                </a:solidFill>
                <a:ea typeface="Verdana" pitchFamily="34" charset="0"/>
                <a:cs typeface="Verdana" pitchFamily="34" charset="0"/>
              </a:rPr>
              <a:t>2018 </a:t>
            </a:r>
            <a:br>
              <a:rPr lang="es-CL" sz="1600" b="1" dirty="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a:t>
            </a:r>
            <a:r>
              <a:rPr lang="es-CL" sz="1600" b="1" dirty="0" smtClean="0">
                <a:solidFill>
                  <a:schemeClr val="tx1"/>
                </a:solidFill>
                <a:ea typeface="Verdana" pitchFamily="34" charset="0"/>
                <a:cs typeface="Verdana" pitchFamily="34" charset="0"/>
              </a:rPr>
              <a:t>14. CAPÍTULO 01. </a:t>
            </a:r>
            <a:r>
              <a:rPr lang="es-CL" sz="1600" b="1" dirty="0">
                <a:solidFill>
                  <a:schemeClr val="tx1"/>
                </a:solidFill>
                <a:ea typeface="Verdana" pitchFamily="34" charset="0"/>
                <a:cs typeface="Verdana" pitchFamily="34" charset="0"/>
              </a:rPr>
              <a:t>PROGRAMA </a:t>
            </a:r>
            <a:r>
              <a:rPr lang="es-CL" sz="1600" b="1" dirty="0" smtClean="0">
                <a:solidFill>
                  <a:schemeClr val="tx1"/>
                </a:solidFill>
                <a:ea typeface="Verdana" pitchFamily="34" charset="0"/>
                <a:cs typeface="Verdana" pitchFamily="34" charset="0"/>
              </a:rPr>
              <a:t>04: </a:t>
            </a:r>
            <a:r>
              <a:rPr lang="es-CL" sz="1600" b="1" dirty="0">
                <a:solidFill>
                  <a:schemeClr val="tx1"/>
                </a:solidFill>
                <a:ea typeface="Verdana" pitchFamily="34" charset="0"/>
                <a:cs typeface="Verdana" pitchFamily="34" charset="0"/>
              </a:rPr>
              <a:t>ADMINISTRACIÓN DE </a:t>
            </a:r>
            <a:r>
              <a:rPr lang="es-CL" sz="1600" b="1" dirty="0" smtClean="0">
                <a:solidFill>
                  <a:schemeClr val="tx1"/>
                </a:solidFill>
                <a:ea typeface="Verdana" pitchFamily="34" charset="0"/>
                <a:cs typeface="Verdana" pitchFamily="34" charset="0"/>
              </a:rPr>
              <a:t>BIENES</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3361125306"/>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3045</TotalTime>
  <Words>2020</Words>
  <Application>Microsoft Office PowerPoint</Application>
  <PresentationFormat>Presentación en pantalla (4:3)</PresentationFormat>
  <Paragraphs>973</Paragraphs>
  <Slides>11</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4" baseType="lpstr">
      <vt:lpstr>1_Tema de Office</vt:lpstr>
      <vt:lpstr>Tema de Office</vt:lpstr>
      <vt:lpstr>Imagen de mapa de bits</vt:lpstr>
      <vt:lpstr>EJECUCIÓN ACUMULADA DE GASTOS PRESUPUESTARIOS AL MES DE JUNIO DE 2018 PARTIDA 01:  MINISTERIO DE BIENES NACIONALES</vt:lpstr>
      <vt:lpstr>EJECUCIÓN ACUMULADA DE GASTOS A JUNIO DE 2018  PARTIDA 14 MINISTERIO DE BIENES NACIONALES</vt:lpstr>
      <vt:lpstr>EJECUCIÓN ACUMULADA DE GASTOS A JUNIO DE 2018  PARTIDA 14 MINISTERIO DE BIENES NACIONALES</vt:lpstr>
      <vt:lpstr>EJECUCIÓN ACUMULADA DE GASTOS A JUNIO DE 2018  PARTIDA 14 MINISTERIO DE BIENES NACIONALES</vt:lpstr>
      <vt:lpstr>Presentación de PowerPoint</vt:lpstr>
      <vt:lpstr>EJECUCIÓN ACUMULADA DE GASTOS A JUNIO DE 2018  PARTIDA 14 RESUMEN POR CAPÍTULOS</vt:lpstr>
      <vt:lpstr>EJECUCIÓN ACUMULADA DE GASTOS A JUNIO DE 2018  PARTIDA 14. CAPÍTULO 01. PROGRAMA 01: SUBSECRETARÍA DE BIENES NACIONALES </vt:lpstr>
      <vt:lpstr>EJECUCIÓN ACUMULADA DE GASTOS A JUNIO DE 2018  PARTIDA 14. CAPÍTULO 01. PROGRAMA 03: REGULARIZACIÓN DE LA PROPIEDAD RAÍZ</vt:lpstr>
      <vt:lpstr>EJECUCIÓN ACUMULADA DE GASTOS A JUNIO DE 2018  PARTIDA 14. CAPÍTULO 01. PROGRAMA 04: ADMINISTRACIÓN DE BIENES</vt:lpstr>
      <vt:lpstr>EJECUCIÓN ACUMULADA DE GASTOS A JUNIO DE 2018  PARTIDA 14. CAPÍTULO 01. PROGRAMA 04: ADMINISTRACIÓN DE BIENES</vt:lpstr>
      <vt:lpstr>EJECUCIÓN ACUMULADA DE GASTOS A JUNIO DE 2018  PARTIDA 14. CAPÍTULO 01. PROGRAMA 05: CATASTRO</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182</cp:revision>
  <cp:lastPrinted>2018-06-11T15:48:09Z</cp:lastPrinted>
  <dcterms:created xsi:type="dcterms:W3CDTF">2016-06-23T13:38:47Z</dcterms:created>
  <dcterms:modified xsi:type="dcterms:W3CDTF">2018-08-27T14:15:20Z</dcterms:modified>
</cp:coreProperties>
</file>