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40" r:id="rId15"/>
    <p:sldMasterId id="2147483852" r:id="rId16"/>
  </p:sldMasterIdLst>
  <p:notesMasterIdLst>
    <p:notesMasterId r:id="rId43"/>
  </p:notesMasterIdLst>
  <p:sldIdLst>
    <p:sldId id="257" r:id="rId17"/>
    <p:sldId id="258" r:id="rId18"/>
    <p:sldId id="281" r:id="rId19"/>
    <p:sldId id="282" r:id="rId20"/>
    <p:sldId id="280" r:id="rId21"/>
    <p:sldId id="259" r:id="rId22"/>
    <p:sldId id="260" r:id="rId23"/>
    <p:sldId id="261" r:id="rId24"/>
    <p:sldId id="283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5" autoAdjust="0"/>
    <p:restoredTop sz="94660"/>
  </p:normalViewPr>
  <p:slideViewPr>
    <p:cSldViewPr>
      <p:cViewPr>
        <p:scale>
          <a:sx n="90" d="100"/>
          <a:sy n="90" d="100"/>
        </p:scale>
        <p:origin x="-2160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215354C-AE9A-4CEC-87F5-59A6713CC057}" type="datetimeFigureOut">
              <a:rPr lang="es-CL" smtClean="0"/>
              <a:t>27-08-2018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FF9295E-3C88-40DF-975C-0B61BCBFD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700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7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7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336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6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5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6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351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012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373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017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201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764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9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17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264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5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58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3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964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152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394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528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523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15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9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86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204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5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13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9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449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255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27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168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09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3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731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852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506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27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2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1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277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793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311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73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910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158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257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717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8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0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3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8380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056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17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7836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338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443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0892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147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1764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8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1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6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5066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1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8206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4437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171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140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5662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9980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7782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73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02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39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542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1259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0660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4586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9734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4707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7513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4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47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3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8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02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35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54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93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5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41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98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36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6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5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09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48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51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78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7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7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1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09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92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7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76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81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845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64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80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76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7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4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030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7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70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10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92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4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112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318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446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0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4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1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0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860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045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965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930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273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21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565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95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1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2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4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298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33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240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46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453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397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77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119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456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24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5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15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6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202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89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000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070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822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771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05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197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59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785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54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4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590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40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994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231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638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71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220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7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81" name="Picture 5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768" y="-109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19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32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67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34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71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95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36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98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39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79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41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24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44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47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46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2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12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13" y="3157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2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5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22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05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7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084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75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20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89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33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22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241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79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24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8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7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97" y="3157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50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9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44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1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145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9.xls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0.xls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1.xls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r>
              <a:rPr lang="es-CL" sz="2000" b="1" dirty="0" smtClean="0">
                <a:latin typeface="+mn-lt"/>
              </a:rPr>
              <a:t/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AL MES DE J</a:t>
            </a:r>
            <a:r>
              <a:rPr lang="es-CL" sz="2000" b="1" cap="all" dirty="0" smtClean="0">
                <a:latin typeface="+mn-lt"/>
              </a:rPr>
              <a:t>unio</a:t>
            </a:r>
            <a:r>
              <a:rPr lang="es-CL" sz="2000" b="1" dirty="0" smtClean="0">
                <a:latin typeface="+mn-lt"/>
              </a:rPr>
              <a:t> DE 2018</a:t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PARTIDA 13:</a:t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MINISTERIO DE AGRICULTURA</a:t>
            </a:r>
            <a:endParaRPr lang="es-CL" sz="20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prstClr val="black"/>
                </a:solidFill>
              </a:rPr>
              <a:t>Valparaíso, </a:t>
            </a:r>
            <a:r>
              <a:rPr lang="es-CL" sz="1200" dirty="0" smtClean="0">
                <a:solidFill>
                  <a:prstClr val="black"/>
                </a:solidFill>
              </a:rPr>
              <a:t>agosto 2018</a:t>
            </a:r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18488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764704"/>
            <a:ext cx="626170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0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648051"/>
            <a:ext cx="715551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556792"/>
            <a:ext cx="7155518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810232"/>
              </p:ext>
            </p:extLst>
          </p:nvPr>
        </p:nvGraphicFramePr>
        <p:xfrm>
          <a:off x="398818" y="1988840"/>
          <a:ext cx="8210799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0" name="Hoja de cálculo" r:id="rId3" imgW="7562985" imgH="2524035" progId="Excel.Sheet.8">
                  <p:embed/>
                </p:oleObj>
              </mc:Choice>
              <mc:Fallback>
                <p:oleObj name="Hoja de cálculo" r:id="rId3" imgW="7562985" imgH="2524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8818" y="1988840"/>
                        <a:ext cx="8210799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23528" y="719478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13. CAPÍTULO 01. PROGRAMA 02: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INVESTIGACIÓN E INNOVACIÓN TECNOLÓGICA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SILVOAGROPECUARIA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8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869160"/>
            <a:ext cx="7174429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1100" y="1470978"/>
            <a:ext cx="7200800" cy="315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093854"/>
              </p:ext>
            </p:extLst>
          </p:nvPr>
        </p:nvGraphicFramePr>
        <p:xfrm>
          <a:off x="395536" y="1772816"/>
          <a:ext cx="8198439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4" name="Hoja de cálculo" r:id="rId3" imgW="8020185" imgH="2924085" progId="Excel.Sheet.8">
                  <p:embed/>
                </p:oleObj>
              </mc:Choice>
              <mc:Fallback>
                <p:oleObj name="Hoja de cálculo" r:id="rId3" imgW="8020185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72816"/>
                        <a:ext cx="8198439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77130" y="68932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13. CAPÍTULO 02.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OFICINA DE ESTUDIOS Y POLÍTICAS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AGRARIAS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7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6453336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3009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970433"/>
              </p:ext>
            </p:extLst>
          </p:nvPr>
        </p:nvGraphicFramePr>
        <p:xfrm>
          <a:off x="383175" y="1688579"/>
          <a:ext cx="8210799" cy="4687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9" name="Hoja de cálculo" r:id="rId3" imgW="7858057" imgH="5352960" progId="Excel.Sheet.8">
                  <p:embed/>
                </p:oleObj>
              </mc:Choice>
              <mc:Fallback>
                <p:oleObj name="Hoja de cálculo" r:id="rId3" imgW="7858057" imgH="53529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175" y="1688579"/>
                        <a:ext cx="8210799" cy="4687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13. CAPÍTULO 03.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INSTITUTO DE DESARROLLO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AGROPECUARIO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8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093296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268760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690199"/>
              </p:ext>
            </p:extLst>
          </p:nvPr>
        </p:nvGraphicFramePr>
        <p:xfrm>
          <a:off x="383176" y="1700808"/>
          <a:ext cx="8210799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2" name="Hoja de cálculo" r:id="rId3" imgW="7858057" imgH="4276815" progId="Excel.Sheet.8">
                  <p:embed/>
                </p:oleObj>
              </mc:Choice>
              <mc:Fallback>
                <p:oleObj name="Hoja de cálculo" r:id="rId3" imgW="7858057" imgH="42768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176" y="1700808"/>
                        <a:ext cx="8210799" cy="427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13. CAPÍTULO 03.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INSTITUTO DE DESARROLLO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AGROPECUARIO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4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853905"/>
            <a:ext cx="6849554" cy="23939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1913"/>
            <a:ext cx="6849554" cy="356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660802"/>
              </p:ext>
            </p:extLst>
          </p:nvPr>
        </p:nvGraphicFramePr>
        <p:xfrm>
          <a:off x="383176" y="1628800"/>
          <a:ext cx="8210799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6" name="Hoja de cálculo" r:id="rId3" imgW="7858057" imgH="4133940" progId="Excel.Sheet.8">
                  <p:embed/>
                </p:oleObj>
              </mc:Choice>
              <mc:Fallback>
                <p:oleObj name="Hoja de cálculo" r:id="rId3" imgW="7858057" imgH="41339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176" y="1628800"/>
                        <a:ext cx="8210799" cy="413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13. CAPÍTULO 04.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SERVICIO AGRÍCOLA Y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GANADERO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0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3855963"/>
            <a:ext cx="751489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484784"/>
            <a:ext cx="749762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234285"/>
              </p:ext>
            </p:extLst>
          </p:nvPr>
        </p:nvGraphicFramePr>
        <p:xfrm>
          <a:off x="383176" y="1869182"/>
          <a:ext cx="8210799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0" name="Hoja de cálculo" r:id="rId3" imgW="7858057" imgH="1847940" progId="Excel.Sheet.8">
                  <p:embed/>
                </p:oleObj>
              </mc:Choice>
              <mc:Fallback>
                <p:oleObj name="Hoja de cálculo" r:id="rId3" imgW="7858057" imgH="18479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176" y="1869182"/>
                        <a:ext cx="8210799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13. CAPÍTULO 04. PROGRAMA 04: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INSPECCIONES EXPORTACIONES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SILVOAGROPECUARIAS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0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576043"/>
            <a:ext cx="713758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000773"/>
              </p:ext>
            </p:extLst>
          </p:nvPr>
        </p:nvGraphicFramePr>
        <p:xfrm>
          <a:off x="395536" y="1700808"/>
          <a:ext cx="8280920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4" name="Hoja de cálculo" r:id="rId3" imgW="7858057" imgH="2762340" progId="Excel.Sheet.8">
                  <p:embed/>
                </p:oleObj>
              </mc:Choice>
              <mc:Fallback>
                <p:oleObj name="Hoja de cálculo" r:id="rId3" imgW="7858057" imgH="27623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8280920" cy="276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13. CAPÍTULO 04. PROGRAMA 05: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DESARROLLO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GANADERO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3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149080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753744"/>
              </p:ext>
            </p:extLst>
          </p:nvPr>
        </p:nvGraphicFramePr>
        <p:xfrm>
          <a:off x="383176" y="1772022"/>
          <a:ext cx="8210799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9" name="Hoja de cálculo" r:id="rId3" imgW="7858057" imgH="2305140" progId="Excel.Sheet.8">
                  <p:embed/>
                </p:oleObj>
              </mc:Choice>
              <mc:Fallback>
                <p:oleObj name="Hoja de cálculo" r:id="rId3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176" y="1772022"/>
                        <a:ext cx="8210799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13. CAPÍTULO 04. PROGRAMA 06: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VIGILANCIA Y CONTROL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SILVOAGRÍCOLA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742" y="4288011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6089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021348"/>
              </p:ext>
            </p:extLst>
          </p:nvPr>
        </p:nvGraphicFramePr>
        <p:xfrm>
          <a:off x="395536" y="1763638"/>
          <a:ext cx="8198439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3" name="Hoja de cálculo" r:id="rId3" imgW="7858057" imgH="2457450" progId="Excel.Sheet.8">
                  <p:embed/>
                </p:oleObj>
              </mc:Choice>
              <mc:Fallback>
                <p:oleObj name="Hoja de cálculo" r:id="rId3" imgW="7858057" imgH="24574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63638"/>
                        <a:ext cx="8198439" cy="245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13. CAPÍTULO 04. PROGRAMA 07: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 CONTROLES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FRONTERIZOS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3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864075"/>
            <a:ext cx="734481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484784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555835"/>
              </p:ext>
            </p:extLst>
          </p:nvPr>
        </p:nvGraphicFramePr>
        <p:xfrm>
          <a:off x="395536" y="1844824"/>
          <a:ext cx="8280920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7" name="Hoja de cálculo" r:id="rId3" imgW="7858057" imgH="2933790" progId="Excel.Sheet.8">
                  <p:embed/>
                </p:oleObj>
              </mc:Choice>
              <mc:Fallback>
                <p:oleObj name="Hoja de cálculo" r:id="rId3" imgW="7858057" imgH="29337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844824"/>
                        <a:ext cx="8280920" cy="293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49757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13. CAPÍTULO 04. PROGRAMA 08: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GESTIÓN Y CONSERVACIÓN DE RECURSOS NATURALES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RENOVABLES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4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La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ejecución 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del Ministerio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, acumulada al mes 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de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junio fue de</a:t>
            </a:r>
            <a:r>
              <a:rPr lang="es-CL" sz="1400" b="1" dirty="0" smtClean="0">
                <a:solidFill>
                  <a:prstClr val="black"/>
                </a:solidFill>
                <a:ea typeface="+mn-ea"/>
                <a:cs typeface="+mn-cs"/>
              </a:rPr>
              <a:t> $299.724 millones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, es decir, un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48% 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respecto de la ley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vigente. Respecto a la comparación con el año 2017, se observó un porcentaje de ejecución presupuestaria levemente menor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400" dirty="0" smtClean="0">
                <a:solidFill>
                  <a:prstClr val="black"/>
                </a:solidFill>
                <a:ea typeface="+mn-ea"/>
                <a:cs typeface="+mn-cs"/>
              </a:rPr>
              <a:t>Respecto a las Iniciativas de Inversión, con recursos aprobados por $5.996 se observó un 15% de avance presupuestario </a:t>
            </a:r>
            <a:r>
              <a:rPr lang="es-MX" sz="1400" dirty="0" smtClean="0">
                <a:solidFill>
                  <a:prstClr val="black"/>
                </a:solidFill>
                <a:ea typeface="+mn-ea"/>
                <a:cs typeface="+mn-cs"/>
              </a:rPr>
              <a:t>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4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 smtClean="0">
                <a:solidFill>
                  <a:prstClr val="black"/>
                </a:solidFill>
              </a:rPr>
              <a:t>El </a:t>
            </a:r>
            <a:r>
              <a:rPr lang="es-CL" sz="1400" b="1" dirty="0">
                <a:solidFill>
                  <a:prstClr val="black"/>
                </a:solidFill>
              </a:rPr>
              <a:t>INDAP</a:t>
            </a:r>
            <a:r>
              <a:rPr lang="es-CL" sz="1400" dirty="0">
                <a:solidFill>
                  <a:prstClr val="black"/>
                </a:solidFill>
              </a:rPr>
              <a:t>, que concentra </a:t>
            </a:r>
            <a:r>
              <a:rPr lang="es-CL" sz="1400" dirty="0" smtClean="0">
                <a:solidFill>
                  <a:prstClr val="black"/>
                </a:solidFill>
              </a:rPr>
              <a:t>la mayor parte </a:t>
            </a:r>
            <a:r>
              <a:rPr lang="es-CL" sz="1400" dirty="0">
                <a:solidFill>
                  <a:prstClr val="black"/>
                </a:solidFill>
              </a:rPr>
              <a:t>de los recursos ministeriales, presentó </a:t>
            </a:r>
            <a:r>
              <a:rPr lang="es-CL" sz="1400" dirty="0" smtClean="0">
                <a:solidFill>
                  <a:prstClr val="black"/>
                </a:solidFill>
              </a:rPr>
              <a:t>un gasto de $140.399 millones (50% del presupuesto vigente</a:t>
            </a:r>
            <a:r>
              <a:rPr lang="es-CL" sz="1400" dirty="0" smtClean="0">
                <a:solidFill>
                  <a:prstClr val="black"/>
                </a:solidFill>
              </a:rPr>
              <a:t>).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 smtClean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 smtClean="0">
                <a:solidFill>
                  <a:prstClr val="black"/>
                </a:solidFill>
              </a:rPr>
              <a:t>Respecto </a:t>
            </a:r>
            <a:r>
              <a:rPr lang="es-CL" sz="1400" dirty="0">
                <a:solidFill>
                  <a:prstClr val="black"/>
                </a:solidFill>
              </a:rPr>
              <a:t>a la deuda flotante, correspondiente a los recursos para cancelar obligaciones contraídas en el ejercicio presupuestario anterior, </a:t>
            </a:r>
            <a:r>
              <a:rPr lang="es-CL" sz="1400" dirty="0" smtClean="0">
                <a:solidFill>
                  <a:prstClr val="black"/>
                </a:solidFill>
              </a:rPr>
              <a:t>se han incluido recursos adicionales por $16.135 millones</a:t>
            </a:r>
            <a:r>
              <a:rPr lang="es-CL" sz="1400" dirty="0" smtClean="0">
                <a:solidFill>
                  <a:prstClr val="black"/>
                </a:solidFill>
              </a:rPr>
              <a:t>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400" dirty="0" smtClean="0">
                <a:solidFill>
                  <a:prstClr val="black"/>
                </a:solidFill>
              </a:rPr>
              <a:t>En </a:t>
            </a:r>
            <a:r>
              <a:rPr lang="es-MX" sz="1400" dirty="0">
                <a:solidFill>
                  <a:prstClr val="black"/>
                </a:solidFill>
              </a:rPr>
              <a:t>cuanto a las </a:t>
            </a:r>
            <a:r>
              <a:rPr lang="es-MX" sz="1400" b="1" dirty="0">
                <a:solidFill>
                  <a:prstClr val="black"/>
                </a:solidFill>
              </a:rPr>
              <a:t>modificaciones presupuestaria</a:t>
            </a:r>
            <a:r>
              <a:rPr lang="es-MX" sz="1400" dirty="0">
                <a:solidFill>
                  <a:prstClr val="black"/>
                </a:solidFill>
              </a:rPr>
              <a:t>, </a:t>
            </a:r>
            <a:r>
              <a:rPr lang="es-MX" sz="1400" dirty="0" smtClean="0">
                <a:solidFill>
                  <a:prstClr val="black"/>
                </a:solidFill>
              </a:rPr>
              <a:t>el capítulo de la Corporación Nacional Forestal, aumentó su disponibilidad en $17.120 millones, con agregaciones de recursos en todos sus programas presupuestarios; la Comisión Nacional de Riego presenta mayores recursos por $396 millones; el Instituto de Desarrollo Agropecuario aumentó su presupuesto vigente en $5.439 millones; y la Subsecretaría de Agricultura presentó mayores recursos por $505 millones. En el Servicio Agrícola y Ganadero, el único programa presupuestario que disminuyó sus recursos corresponde al </a:t>
            </a:r>
            <a:r>
              <a:rPr lang="es-CL" sz="1400" dirty="0">
                <a:solidFill>
                  <a:prstClr val="black"/>
                </a:solidFill>
              </a:rPr>
              <a:t>Programa Gestión y Conservación de Recursos Naturales </a:t>
            </a:r>
            <a:r>
              <a:rPr lang="es-CL" sz="1400" dirty="0" smtClean="0">
                <a:solidFill>
                  <a:prstClr val="black"/>
                </a:solidFill>
              </a:rPr>
              <a:t>Renovables, con una diminución de $1.347 millones.</a:t>
            </a:r>
            <a:endParaRPr lang="es-MX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lvl="0" algn="just">
              <a:spcBef>
                <a:spcPts val="0"/>
              </a:spcBef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13 MINISTERIO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7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3933056"/>
            <a:ext cx="729786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713650" cy="3829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59941"/>
              </p:ext>
            </p:extLst>
          </p:nvPr>
        </p:nvGraphicFramePr>
        <p:xfrm>
          <a:off x="383176" y="1772816"/>
          <a:ext cx="829328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1" name="Hoja de cálculo" r:id="rId3" imgW="7858057" imgH="2000250" progId="Excel.Sheet.8">
                  <p:embed/>
                </p:oleObj>
              </mc:Choice>
              <mc:Fallback>
                <p:oleObj name="Hoja de cálculo" r:id="rId3" imgW="7858057" imgH="20002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176" y="1772816"/>
                        <a:ext cx="8293280" cy="200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13. CAPÍTULO 04. PROGRAMA 09: 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LABORATORIOS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013176"/>
            <a:ext cx="7353610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35361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326325"/>
              </p:ext>
            </p:extLst>
          </p:nvPr>
        </p:nvGraphicFramePr>
        <p:xfrm>
          <a:off x="467544" y="1700808"/>
          <a:ext cx="8126431" cy="321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5" name="Hoja de cálculo" r:id="rId3" imgW="7858057" imgH="3219540" progId="Excel.Sheet.8">
                  <p:embed/>
                </p:oleObj>
              </mc:Choice>
              <mc:Fallback>
                <p:oleObj name="Hoja de cálculo" r:id="rId3" imgW="7858057" imgH="32195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26431" cy="321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13. CAPÍTULO 05.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CORPORACIÓN NACIONAL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FORESTAL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4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576043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488832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980105"/>
              </p:ext>
            </p:extLst>
          </p:nvPr>
        </p:nvGraphicFramePr>
        <p:xfrm>
          <a:off x="395536" y="1700808"/>
          <a:ext cx="8198439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9" name="Hoja de cálculo" r:id="rId3" imgW="7858057" imgH="2762340" progId="Excel.Sheet.8">
                  <p:embed/>
                </p:oleObj>
              </mc:Choice>
              <mc:Fallback>
                <p:oleObj name="Hoja de cálculo" r:id="rId3" imgW="7858057" imgH="27623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8198439" cy="276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13. CAPÍTULO 05. PROGRAMA 03: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 MANEJO DEL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FUEGO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2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152107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987530"/>
              </p:ext>
            </p:extLst>
          </p:nvPr>
        </p:nvGraphicFramePr>
        <p:xfrm>
          <a:off x="395536" y="1700808"/>
          <a:ext cx="8198439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3" name="Hoja de cálculo" r:id="rId3" imgW="7858057" imgH="3371850" progId="Excel.Sheet.8">
                  <p:embed/>
                </p:oleObj>
              </mc:Choice>
              <mc:Fallback>
                <p:oleObj name="Hoja de cálculo" r:id="rId3" imgW="7858057" imgH="33718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8198439" cy="337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13. CAPÍTULO 05. PROGRAMA 04: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ÁREAS SILVESTRES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PROTEGIDAS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2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071987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627249"/>
              </p:ext>
            </p:extLst>
          </p:nvPr>
        </p:nvGraphicFramePr>
        <p:xfrm>
          <a:off x="383176" y="1700014"/>
          <a:ext cx="829328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7" name="Hoja de cálculo" r:id="rId3" imgW="7858057" imgH="2305140" progId="Excel.Sheet.8">
                  <p:embed/>
                </p:oleObj>
              </mc:Choice>
              <mc:Fallback>
                <p:oleObj name="Hoja de cálculo" r:id="rId3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176" y="1700014"/>
                        <a:ext cx="8293280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13. CAPÍTULO 05. PROGRAMA 05: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GESTIÓN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FORESTAL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4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351907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591584"/>
              </p:ext>
            </p:extLst>
          </p:nvPr>
        </p:nvGraphicFramePr>
        <p:xfrm>
          <a:off x="383176" y="1732409"/>
          <a:ext cx="8210799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1" name="Hoja de cálculo" r:id="rId3" imgW="7858057" imgH="1552485" progId="Excel.Sheet.8">
                  <p:embed/>
                </p:oleObj>
              </mc:Choice>
              <mc:Fallback>
                <p:oleObj name="Hoja de cálculo" r:id="rId3" imgW="7858057" imgH="15524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176" y="1732409"/>
                        <a:ext cx="8210799" cy="155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13. CAPÍTULO 05. PROGRAMA 06: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 DE ARBORIZACIÓN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URBANA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6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376243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01326"/>
            <a:ext cx="7488832" cy="378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96533"/>
              </p:ext>
            </p:extLst>
          </p:nvPr>
        </p:nvGraphicFramePr>
        <p:xfrm>
          <a:off x="395536" y="1556792"/>
          <a:ext cx="8198439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6" name="Hoja de cálculo" r:id="rId3" imgW="7858057" imgH="4743450" progId="Excel.Sheet.8">
                  <p:embed/>
                </p:oleObj>
              </mc:Choice>
              <mc:Fallback>
                <p:oleObj name="Hoja de cálculo" r:id="rId3" imgW="7858057" imgH="47434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556792"/>
                        <a:ext cx="8198439" cy="474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67544" y="620712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13. CAPÍTULO 06.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COMISIÓN NACIONAL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RIEGO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4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Junio 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Respecto a las transferencias corrientes del INDAP, se informa lo que sigue: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535313"/>
              </p:ext>
            </p:extLst>
          </p:nvPr>
        </p:nvGraphicFramePr>
        <p:xfrm>
          <a:off x="1847850" y="2204864"/>
          <a:ext cx="5448300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Hoja de cálculo" r:id="rId3" imgW="5448300" imgH="2828925" progId="Excel.Sheet.12">
                  <p:embed/>
                </p:oleObj>
              </mc:Choice>
              <mc:Fallback>
                <p:oleObj name="Hoja de cálculo" r:id="rId3" imgW="5448300" imgH="28289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7850" y="2204864"/>
                        <a:ext cx="5448300" cy="282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br>
              <a:rPr lang="es-CL" sz="1600" b="1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5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Respecto a las transferencias de capital del INDAP, se informa lo que sigue: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17932"/>
              </p:ext>
            </p:extLst>
          </p:nvPr>
        </p:nvGraphicFramePr>
        <p:xfrm>
          <a:off x="1847850" y="2319511"/>
          <a:ext cx="5448300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5" name="Hoja de cálculo" r:id="rId3" imgW="5448300" imgH="2333715" progId="Excel.Sheet.12">
                  <p:embed/>
                </p:oleObj>
              </mc:Choice>
              <mc:Fallback>
                <p:oleObj name="Hoja de cálculo" r:id="rId3" imgW="5448300" imgH="23337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7850" y="2319511"/>
                        <a:ext cx="5448300" cy="233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br>
              <a:rPr lang="es-CL" sz="1600" b="1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1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2017 – 2018 (En pesos)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61" y="1978596"/>
            <a:ext cx="4022291" cy="238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78596"/>
            <a:ext cx="4036624" cy="238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251520" y="665985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JUNIO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13 MINISTERIO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2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360019"/>
            <a:ext cx="7758063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1335815"/>
            <a:ext cx="749352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879751"/>
              </p:ext>
            </p:extLst>
          </p:nvPr>
        </p:nvGraphicFramePr>
        <p:xfrm>
          <a:off x="467544" y="1700808"/>
          <a:ext cx="8136904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Hoja de cálculo" r:id="rId3" imgW="7410585" imgH="2581185" progId="Excel.Sheet.8">
                  <p:embed/>
                </p:oleObj>
              </mc:Choice>
              <mc:Fallback>
                <p:oleObj name="Hoja de cálculo" r:id="rId3" imgW="7410585" imgH="25811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36904" cy="258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05026" y="795481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13 MINISTERIO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3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611560" y="5152107"/>
            <a:ext cx="7521792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1207987"/>
            <a:ext cx="7543582" cy="335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981463"/>
              </p:ext>
            </p:extLst>
          </p:nvPr>
        </p:nvGraphicFramePr>
        <p:xfrm>
          <a:off x="395535" y="1579984"/>
          <a:ext cx="8208913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8" name="Hoja de cálculo" r:id="rId4" imgW="9048885" imgH="3505290" progId="Excel.Sheet.8">
                  <p:embed/>
                </p:oleObj>
              </mc:Choice>
              <mc:Fallback>
                <p:oleObj name="Hoja de cálculo" r:id="rId4" imgW="9048885" imgH="35052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5" y="1579984"/>
                        <a:ext cx="8208913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95536" y="616054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13 RESUMEN POR CAPÍTULOS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8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725144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412776"/>
            <a:ext cx="764164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716810"/>
              </p:ext>
            </p:extLst>
          </p:nvPr>
        </p:nvGraphicFramePr>
        <p:xfrm>
          <a:off x="395537" y="1772816"/>
          <a:ext cx="8198438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2" name="Hoja de cálculo" r:id="rId3" imgW="7762943" imgH="2771775" progId="Excel.Sheet.8">
                  <p:embed/>
                </p:oleObj>
              </mc:Choice>
              <mc:Fallback>
                <p:oleObj name="Hoja de cálculo" r:id="rId3" imgW="7762943" imgH="27717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7" y="1772816"/>
                        <a:ext cx="8198438" cy="277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05026" y="795481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13. CAPÍTULO 01.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SUBSECRETARÍA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5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224115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881736"/>
              </p:ext>
            </p:extLst>
          </p:nvPr>
        </p:nvGraphicFramePr>
        <p:xfrm>
          <a:off x="395537" y="1747838"/>
          <a:ext cx="8198438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Hoja de cálculo" r:id="rId3" imgW="7762943" imgH="3362415" progId="Excel.Sheet.8">
                  <p:embed/>
                </p:oleObj>
              </mc:Choice>
              <mc:Fallback>
                <p:oleObj name="Hoja de cálculo" r:id="rId3" imgW="7762943" imgH="33624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7" y="1747838"/>
                        <a:ext cx="8198438" cy="336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13. CAPÍTULO 01.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SUBSECRETARÍA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8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964</Words>
  <Application>Microsoft Office PowerPoint</Application>
  <PresentationFormat>Presentación en pantalla (4:3)</PresentationFormat>
  <Paragraphs>129</Paragraphs>
  <Slides>26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16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43" baseType="lpstr">
      <vt:lpstr>1_Tema de Office</vt:lpstr>
      <vt:lpstr>2_Tema de Office</vt:lpstr>
      <vt:lpstr>3_Tema de Office</vt:lpstr>
      <vt:lpstr>4_Tema de Office</vt:lpstr>
      <vt:lpstr>17_Tema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13_Tema de Office</vt:lpstr>
      <vt:lpstr>14_Tema de Office</vt:lpstr>
      <vt:lpstr>15_Tema de Office</vt:lpstr>
      <vt:lpstr>Hoja de cálculo</vt:lpstr>
      <vt:lpstr>EJECUCIÓN ACUMULADA DE GASTOS PRESUPUESTARIOS AL MES DE Junio DE 2018 PARTIDA 13: MINISTERIO DE AGRICULTURA</vt:lpstr>
      <vt:lpstr>EJECUCIÓN ACUMULADA DE GASTOS A JUNIO DE 2018  PARTIDA 13 MINISTERIO DE AGRICULTURA</vt:lpstr>
      <vt:lpstr>Ejecución Presupuestaria de Gastos Acumulada al Mes de Junio de 2018  Ministerio de Agricultura</vt:lpstr>
      <vt:lpstr>Presentación de PowerPoint</vt:lpstr>
      <vt:lpstr>Presentación de PowerPoint</vt:lpstr>
      <vt:lpstr>EJECUCIÓN ACUMULADA DE GASTOS A JUNIO DE 2018  PARTIDA 13 MINISTERIO DE AGRICULTURA</vt:lpstr>
      <vt:lpstr>EJECUCIÓN ACUMULADA DE GASTOS A JUNIO DE 2018  PARTIDA 13 RESUMEN POR CAPÍTULOS</vt:lpstr>
      <vt:lpstr>EJECUCIÓN ACUMULADA DE GASTOS A JUNIO DE 2018  PARTIDA 13. CAPÍTULO 01. PROGRAMA 01:  SUBSECRETARÍA DE AGRICULTURA</vt:lpstr>
      <vt:lpstr>EJECUCIÓN ACUMULADA DE GASTOS A JUNIO DE 2018  PARTIDA 13. CAPÍTULO 01. PROGRAMA 01:  SUBSECRETARÍA DE AGRICULTURA</vt:lpstr>
      <vt:lpstr>EJECUCIÓN ACUMULADA DE GASTOS A JUNIO DE 2018  PARTIDA 13. CAPÍTULO 01. PROGRAMA 02:  INVESTIGACIÓN E INNOVACIÓN TECNOLÓGICA SILVOAGROPECUARIA</vt:lpstr>
      <vt:lpstr>EJECUCIÓN ACUMULADA DE GASTOS A JUNIO DE 2018  PARTIDA 13. CAPÍTULO 02. PROGRAMA 01:  OFICINA DE ESTUDIOS Y POLÍTICAS AGRARIAS</vt:lpstr>
      <vt:lpstr>EJECUCIÓN ACUMULADA DE GASTOS A JUNIO DE 2018  PARTIDA 13. CAPÍTULO 03. PROGRAMA 01:  INSTITUTO DE DESARROLLO AGROPECUARIO</vt:lpstr>
      <vt:lpstr>EJECUCIÓN ACUMULADA DE GASTOS A JUNIO DE 2018  PARTIDA 13. CAPÍTULO 03. PROGRAMA 01:  INSTITUTO DE DESARROLLO AGROPECUARIO</vt:lpstr>
      <vt:lpstr>EJECUCIÓN ACUMULADA DE GASTOS A JUNIO DE 2018  PARTIDA 13. CAPÍTULO 04. PROGRAMA 01:  SERVICIO AGRÍCOLA Y GANADERO</vt:lpstr>
      <vt:lpstr>EJECUCIÓN ACUMULADA DE GASTOS A JUNIO DE 2018  PARTIDA 13. CAPÍTULO 04. PROGRAMA 04:  INSPECCIONES EXPORTACIONES SILVOAGROPECUARIAS</vt:lpstr>
      <vt:lpstr>EJECUCIÓN ACUMULADA DE GASTOS A JUNIO DE 2018  PARTIDA 13. CAPÍTULO 04. PROGRAMA 05:  PROGRAMA DESARROLLO GANADERO</vt:lpstr>
      <vt:lpstr>EJECUCIÓN ACUMULADA DE GASTOS A JUNIO DE 2018  PARTIDA 13. CAPÍTULO 04. PROGRAMA 06:  VIGILANCIA Y CONTROL SILVOAGRÍCOLA</vt:lpstr>
      <vt:lpstr>EJECUCIÓN ACUMULADA DE GASTOS A JUNIO DE 2018  PARTIDA 13. CAPÍTULO 04. PROGRAMA 07:  PROGRAMA DE CONTROLES FRONTERIZOS</vt:lpstr>
      <vt:lpstr>EJECUCIÓN ACUMULADA DE GASTOS A JUNIO DE 2018  PARTIDA 13. CAPÍTULO 04. PROGRAMA 08:  PROGRAMA GESTIÓN Y CONSERVACIÓN DE RECURSOS NATURALES RENOVABLES</vt:lpstr>
      <vt:lpstr>EJECUCIÓN ACUMULADA DE GASTOS A JUNIO DE 2018  PARTIDA 13. CAPÍTULO 04. PROGRAMA 09:  LABORATORIOS</vt:lpstr>
      <vt:lpstr>EJECUCIÓN ACUMULADA DE GASTOS A JUNIO DE 2018  PARTIDA 13. CAPÍTULO 05. PROGRAMA 01:  CORPORACIÓN NACIONAL FORESTAL</vt:lpstr>
      <vt:lpstr>EJECUCIÓN ACUMULADA DE GASTOS A JUNIO DE 2018  PARTIDA 13. CAPÍTULO 05. PROGRAMA 03:  PROGRAMA DE MANEJO DEL FUEGO</vt:lpstr>
      <vt:lpstr>EJECUCIÓN ACUMULADA DE GASTOS A JUNIO DE 2018  PARTIDA 13. CAPÍTULO 05. PROGRAMA 04:  ÁREAS SILVESTRES PROTEGIDAS</vt:lpstr>
      <vt:lpstr>EJECUCIÓN ACUMULADA DE GASTOS A JUNIO DE 2018  PARTIDA 13. CAPÍTULO 05. PROGRAMA 05:  GESTIÓN FORESTAL</vt:lpstr>
      <vt:lpstr>EJECUCIÓN ACUMULADA DE GASTOS A JUNIO DE 2018  PARTIDA 13. CAPÍTULO 05. PROGRAMA 06:  PROGRAMA  DE ARBORIZACIÓN URBANA</vt:lpstr>
      <vt:lpstr>EJECUCIÓN ACUMULADA DE GASTOS A JUNIO DE 2018  PARTIDA 13. CAPÍTULO 06. PROGRAMA 01:  COMISIÓN NACIONAL DE RIEGO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EJECUCIÓN PRESUPUESTARIA DE GASTOS ACUMULADA AL MES DE JUNIO DE 2016 PARTIDA 13: MINISTERIO DE AGRICULTURA</dc:title>
  <dc:creator>Ruben Catalan</dc:creator>
  <cp:lastModifiedBy>RCATALAN</cp:lastModifiedBy>
  <cp:revision>60</cp:revision>
  <cp:lastPrinted>2016-08-05T21:17:59Z</cp:lastPrinted>
  <dcterms:created xsi:type="dcterms:W3CDTF">2016-08-05T20:56:34Z</dcterms:created>
  <dcterms:modified xsi:type="dcterms:W3CDTF">2018-08-27T14:06:47Z</dcterms:modified>
</cp:coreProperties>
</file>