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98" r:id="rId4"/>
    <p:sldId id="300" r:id="rId5"/>
    <p:sldId id="301" r:id="rId6"/>
    <p:sldId id="264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>
        <p:scale>
          <a:sx n="73" d="100"/>
          <a:sy n="73" d="100"/>
        </p:scale>
        <p:origin x="-96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23-08-2018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23-08-2018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23-08-2018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23-08-2018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23-08-2018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23-08-2018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23-08-2018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23-08-2018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23-08-2018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23-08-2018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23-08-2018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23-08-2018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23-08-2018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23-08-2018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23-08-2018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23-08-2018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23-08-2018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23-08-2018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23-08-2018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23-08-2018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23-08-2018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23-08-2018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23-08-2018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23-08-2018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23-08-2018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23-08-2018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14" name="Picture 16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22" y="40867"/>
            <a:ext cx="36703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>
                <a:latin typeface="+mn-lt"/>
              </a:rPr>
              <a:t/>
            </a:r>
            <a:br>
              <a:rPr lang="es-CL" sz="2000" b="1" dirty="0">
                <a:latin typeface="+mn-lt"/>
              </a:rPr>
            </a:br>
            <a:r>
              <a:rPr lang="es-CL" sz="2000" b="1" cap="all" dirty="0">
                <a:latin typeface="+mn-lt"/>
              </a:rPr>
              <a:t>al mes de </a:t>
            </a:r>
            <a:r>
              <a:rPr lang="es-CL" sz="2000" b="1" cap="all" dirty="0" smtClean="0">
                <a:latin typeface="+mn-lt"/>
              </a:rPr>
              <a:t>Junio </a:t>
            </a:r>
            <a:r>
              <a:rPr lang="es-CL" sz="2000" b="1" cap="all" dirty="0">
                <a:latin typeface="+mn-lt"/>
              </a:rPr>
              <a:t>de </a:t>
            </a:r>
            <a:r>
              <a:rPr lang="es-CL" sz="2000" b="1" cap="all" dirty="0" smtClean="0">
                <a:latin typeface="+mn-lt"/>
              </a:rPr>
              <a:t>2018</a:t>
            </a:r>
            <a:r>
              <a:rPr lang="es-CL" sz="2000" b="1" cap="all" dirty="0">
                <a:latin typeface="+mn-lt"/>
              </a:rPr>
              <a:t/>
            </a:r>
            <a:br>
              <a:rPr lang="es-CL" sz="2000" b="1" cap="all" dirty="0">
                <a:latin typeface="+mn-lt"/>
              </a:rPr>
            </a:br>
            <a:r>
              <a:rPr lang="es-CL" sz="2000" b="1" cap="all" dirty="0">
                <a:latin typeface="+mn-lt"/>
              </a:rPr>
              <a:t>Partida 12</a:t>
            </a:r>
            <a:r>
              <a:rPr lang="es-CL" sz="2000" b="1" dirty="0">
                <a:latin typeface="+mn-lt"/>
              </a:rPr>
              <a:t>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OBRAS PÚBLICAS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agosto 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03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498680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7783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482581"/>
              </p:ext>
            </p:extLst>
          </p:nvPr>
        </p:nvGraphicFramePr>
        <p:xfrm>
          <a:off x="414335" y="1831057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Hoja de cálculo" r:id="rId3" imgW="8039100" imgH="3686175" progId="Excel.Sheet.8">
                  <p:embed/>
                </p:oleObj>
              </mc:Choice>
              <mc:Fallback>
                <p:oleObj name="Hoja de cálculo" r:id="rId3" imgW="8039100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31057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12. CAPÍTULO 02. PROGRAMA 03: DIRECCIÓN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726492"/>
              </p:ext>
            </p:extLst>
          </p:nvPr>
        </p:nvGraphicFramePr>
        <p:xfrm>
          <a:off x="414336" y="1617053"/>
          <a:ext cx="8201487" cy="466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Hoja de cálculo" r:id="rId3" imgW="7819957" imgH="5210085" progId="Excel.Sheet.8">
                  <p:embed/>
                </p:oleObj>
              </mc:Choice>
              <mc:Fallback>
                <p:oleObj name="Hoja de cálculo" r:id="rId3" imgW="7819957" imgH="5210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17053"/>
                        <a:ext cx="8201487" cy="4668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12. CAPÍTULO 02. PROGRAMA 04: DIRECCIÓN DE VIALIDAD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15210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07273"/>
              </p:ext>
            </p:extLst>
          </p:nvPr>
        </p:nvGraphicFramePr>
        <p:xfrm>
          <a:off x="467544" y="1747838"/>
          <a:ext cx="814828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Hoja de cálculo" r:id="rId3" imgW="8496300" imgH="3362415" progId="Excel.Sheet.8">
                  <p:embed/>
                </p:oleObj>
              </mc:Choice>
              <mc:Fallback>
                <p:oleObj name="Hoja de cálculo" r:id="rId3" imgW="8496300" imgH="3362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47838"/>
                        <a:ext cx="8148280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12. CAPÍTULO 02. PROGRAMA 06: DIRECCIÓN DE OBRAS PORTUARIAS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961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726289"/>
              </p:ext>
            </p:extLst>
          </p:nvPr>
        </p:nvGraphicFramePr>
        <p:xfrm>
          <a:off x="414335" y="1823442"/>
          <a:ext cx="8210799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Hoja de cálculo" r:id="rId3" imgW="7848600" imgH="3333840" progId="Excel.Sheet.8">
                  <p:embed/>
                </p:oleObj>
              </mc:Choice>
              <mc:Fallback>
                <p:oleObj name="Hoja de cálculo" r:id="rId3" imgW="7848600" imgH="33338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23442"/>
                        <a:ext cx="8210799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12. CAPÍTULO 02. PROGRAMA 07: DIRECCIÓN DE AEROPUERTOS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292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075441"/>
              </p:ext>
            </p:extLst>
          </p:nvPr>
        </p:nvGraphicFramePr>
        <p:xfrm>
          <a:off x="414336" y="1700808"/>
          <a:ext cx="8210799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Hoja de cálculo" r:id="rId3" imgW="7819957" imgH="3381285" progId="Excel.Sheet.8">
                  <p:embed/>
                </p:oleObj>
              </mc:Choice>
              <mc:Fallback>
                <p:oleObj name="Hoja de cálculo" r:id="rId3" imgW="7819957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12. CAPÍTULO 02. PROGRAMA 08: ADMINISTRACIÓN SISTEMA CONCESIONES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08127"/>
              </p:ext>
            </p:extLst>
          </p:nvPr>
        </p:nvGraphicFramePr>
        <p:xfrm>
          <a:off x="452438" y="1839441"/>
          <a:ext cx="823912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Hoja de cálculo" r:id="rId3" imgW="8239057" imgH="3533865" progId="Excel.Sheet.8">
                  <p:embed/>
                </p:oleObj>
              </mc:Choice>
              <mc:Fallback>
                <p:oleObj name="Hoja de cálculo" r:id="rId3" imgW="82390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438" y="1839441"/>
                        <a:ext cx="8239125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12. CAPÍTULO 02. PROGRAMA 11: DIRECCIÓN DE PLANEAMIENTO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4116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5918"/>
              </p:ext>
            </p:extLst>
          </p:nvPr>
        </p:nvGraphicFramePr>
        <p:xfrm>
          <a:off x="414337" y="1772816"/>
          <a:ext cx="8210798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Hoja de cálculo" r:id="rId3" imgW="7801043" imgH="3086100" progId="Excel.Sheet.8">
                  <p:embed/>
                </p:oleObj>
              </mc:Choice>
              <mc:Fallback>
                <p:oleObj name="Hoja de cálculo" r:id="rId3" imgW="7801043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10798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12. CAPÍTULO 02. PROGRAMA 12: AGUA POTABLE RURAL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80526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979300"/>
              </p:ext>
            </p:extLst>
          </p:nvPr>
        </p:nvGraphicFramePr>
        <p:xfrm>
          <a:off x="414336" y="1813148"/>
          <a:ext cx="8210799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Hoja de cálculo" r:id="rId3" imgW="8886757" imgH="3848190" progId="Excel.Sheet.8">
                  <p:embed/>
                </p:oleObj>
              </mc:Choice>
              <mc:Fallback>
                <p:oleObj name="Hoja de cálculo" r:id="rId3" imgW="8886757" imgH="38481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13148"/>
                        <a:ext cx="8210799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12. CAPÍTULO 04. PROGRAMA 01: DIRECCIÓN GENERAL DE AGUAS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2411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4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4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4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290521"/>
              </p:ext>
            </p:extLst>
          </p:nvPr>
        </p:nvGraphicFramePr>
        <p:xfrm>
          <a:off x="414336" y="1814513"/>
          <a:ext cx="826212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Hoja de cálculo" r:id="rId3" imgW="7734300" imgH="3228975" progId="Excel.Sheet.8">
                  <p:embed/>
                </p:oleObj>
              </mc:Choice>
              <mc:Fallback>
                <p:oleObj name="Hoja de cálculo" r:id="rId3" imgW="77343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14513"/>
                        <a:ext cx="826212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12. CAPÍTULO 05. PROGRAMA 01: INSTITUTO NACIONAL DE HIDRÁULICA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5184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713031"/>
              </p:ext>
            </p:extLst>
          </p:nvPr>
        </p:nvGraphicFramePr>
        <p:xfrm>
          <a:off x="414337" y="1700808"/>
          <a:ext cx="8210798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Hoja de cálculo" r:id="rId3" imgW="7724843" imgH="3228975" progId="Excel.Sheet.8">
                  <p:embed/>
                </p:oleObj>
              </mc:Choice>
              <mc:Fallback>
                <p:oleObj name="Hoja de cálculo" r:id="rId3" imgW="7724843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10798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12. CAPÍTULO 07. PROGRAMA 01: SUPERINTENDENCIA DE SERVICIOS SANITARIOS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</a:t>
            </a:r>
            <a:r>
              <a:rPr lang="es-CL" sz="1600" dirty="0" smtClean="0">
                <a:latin typeface="+mn-lt"/>
              </a:rPr>
              <a:t>2018 </a:t>
            </a:r>
            <a:r>
              <a:rPr lang="es-CL" sz="1600" dirty="0">
                <a:latin typeface="+mn-lt"/>
              </a:rPr>
              <a:t>la Partida presenta un presupuesto aprobado de </a:t>
            </a:r>
            <a:r>
              <a:rPr lang="es-CL" sz="1600" b="1" dirty="0">
                <a:latin typeface="+mn-lt"/>
              </a:rPr>
              <a:t>$</a:t>
            </a:r>
            <a:r>
              <a:rPr lang="es-CL" sz="1600" b="1" dirty="0" smtClean="0">
                <a:latin typeface="+mn-lt"/>
              </a:rPr>
              <a:t>2.404.756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de los cuales un 90% se destina a iniciativas de inversión y transferencias de </a:t>
            </a:r>
            <a:r>
              <a:rPr lang="es-CL" sz="1600" dirty="0" smtClean="0">
                <a:latin typeface="+mn-lt"/>
              </a:rPr>
              <a:t>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El gasto total </a:t>
            </a:r>
            <a:r>
              <a:rPr lang="es-CL" sz="1600" dirty="0"/>
              <a:t>del </a:t>
            </a:r>
            <a:r>
              <a:rPr lang="es-CL" sz="1600" dirty="0" smtClean="0"/>
              <a:t>Ministerio ascendió </a:t>
            </a:r>
            <a:r>
              <a:rPr lang="es-CL" sz="1600" dirty="0"/>
              <a:t>a </a:t>
            </a:r>
            <a:r>
              <a:rPr lang="es-CL" sz="1600" b="1" dirty="0" smtClean="0"/>
              <a:t>$1.327.535 </a:t>
            </a:r>
            <a:r>
              <a:rPr lang="es-CL" sz="1600" b="1" dirty="0"/>
              <a:t>millones</a:t>
            </a:r>
            <a:r>
              <a:rPr lang="es-CL" sz="1600" dirty="0"/>
              <a:t>, es decir, un </a:t>
            </a:r>
            <a:r>
              <a:rPr lang="es-CL" sz="1600" b="1" dirty="0" smtClean="0"/>
              <a:t>49%</a:t>
            </a:r>
            <a:r>
              <a:rPr lang="es-CL" sz="1600" dirty="0" smtClean="0"/>
              <a:t> </a:t>
            </a:r>
            <a:r>
              <a:rPr lang="es-CL" sz="1600" dirty="0"/>
              <a:t>respecto de la ley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iniciativas de inversión, con recursos vigentes por $1.609.169 millones, alcanzaron un avance presupuestario de un 37%, según la siguiente desagregación: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 smtClean="0">
                <a:latin typeface="+mn-lt"/>
              </a:rPr>
              <a:t> 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212446"/>
              </p:ext>
            </p:extLst>
          </p:nvPr>
        </p:nvGraphicFramePr>
        <p:xfrm>
          <a:off x="1004888" y="4149725"/>
          <a:ext cx="713422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Hoja de cálculo" r:id="rId3" imgW="7134157" imgH="2143125" progId="Excel.Sheet.12">
                  <p:embed/>
                </p:oleObj>
              </mc:Choice>
              <mc:Fallback>
                <p:oleObj name="Hoja de cálculo" r:id="rId3" imgW="7134157" imgH="2143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888" y="4149725"/>
                        <a:ext cx="7134225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Respecto </a:t>
            </a:r>
            <a:r>
              <a:rPr lang="es-CL" sz="1600" dirty="0"/>
              <a:t>a </a:t>
            </a:r>
            <a:r>
              <a:rPr lang="es-CL" sz="1600" dirty="0" smtClean="0"/>
              <a:t>las variaciones del presupuesto </a:t>
            </a:r>
            <a:r>
              <a:rPr lang="es-CL" sz="1600" dirty="0"/>
              <a:t>inicial, la Partida presenta al mes de </a:t>
            </a:r>
            <a:r>
              <a:rPr lang="es-CL" sz="1600" dirty="0" smtClean="0"/>
              <a:t>junio un aumento consolidado </a:t>
            </a:r>
            <a:r>
              <a:rPr lang="es-CL" sz="1600" dirty="0"/>
              <a:t>de </a:t>
            </a:r>
            <a:r>
              <a:rPr lang="es-CL" sz="1600" b="1" dirty="0" smtClean="0"/>
              <a:t>$294.142 millones</a:t>
            </a:r>
            <a:r>
              <a:rPr lang="es-CL" sz="1600" dirty="0"/>
              <a:t>,</a:t>
            </a:r>
            <a:r>
              <a:rPr lang="es-CL" sz="1600" dirty="0" smtClean="0"/>
              <a:t> destacándose los aumentos para el Subtítulo 29 Adquisición de Activos No Financieros por $6.319 millones, para el Subtítulo 31 Iniciativas de Inversión por $2.192 millones, y para el pago de la deuda flotante por $285.040.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cuanto a los programas, </a:t>
            </a:r>
            <a:r>
              <a:rPr lang="es-CL" sz="1600" dirty="0" smtClean="0"/>
              <a:t>la </a:t>
            </a:r>
            <a:r>
              <a:rPr lang="es-CL" sz="1600" b="1" dirty="0"/>
              <a:t>Dirección de </a:t>
            </a:r>
            <a:r>
              <a:rPr lang="es-CL" sz="1600" b="1" dirty="0" smtClean="0"/>
              <a:t>Vialidad</a:t>
            </a:r>
            <a:r>
              <a:rPr lang="es-CL" sz="1600" dirty="0" smtClean="0"/>
              <a:t>, con recursos vigentes por </a:t>
            </a:r>
            <a:r>
              <a:rPr lang="es-CL" sz="1600" b="1" dirty="0" smtClean="0"/>
              <a:t> </a:t>
            </a:r>
            <a:r>
              <a:rPr lang="es-CL" sz="1600" dirty="0" smtClean="0"/>
              <a:t> </a:t>
            </a:r>
            <a:r>
              <a:rPr lang="es-CL" sz="1600" smtClean="0"/>
              <a:t>$1.248.905</a:t>
            </a:r>
            <a:r>
              <a:rPr lang="es-CL" sz="1600" dirty="0" smtClean="0"/>
              <a:t>, representa </a:t>
            </a:r>
            <a:r>
              <a:rPr lang="es-CL" sz="1600" dirty="0"/>
              <a:t>el </a:t>
            </a:r>
            <a:r>
              <a:rPr lang="es-CL" sz="1600" dirty="0" smtClean="0"/>
              <a:t>46% de los recursos del Ministerio, </a:t>
            </a:r>
            <a:r>
              <a:rPr lang="es-CL" sz="1600" dirty="0"/>
              <a:t>el que al mes de </a:t>
            </a:r>
            <a:r>
              <a:rPr lang="es-CL" sz="1600" dirty="0" smtClean="0"/>
              <a:t>junio </a:t>
            </a:r>
            <a:r>
              <a:rPr lang="es-CL" sz="1600" dirty="0"/>
              <a:t>alcanzó una ejecución de </a:t>
            </a:r>
            <a:r>
              <a:rPr lang="es-CL" sz="1600" b="1" dirty="0" smtClean="0"/>
              <a:t>47%</a:t>
            </a:r>
            <a:r>
              <a:rPr lang="es-CL" sz="1600" dirty="0" smtClean="0"/>
              <a:t> </a:t>
            </a:r>
            <a:r>
              <a:rPr lang="es-CL" sz="1600" dirty="0"/>
              <a:t>respecto al presupuesto </a:t>
            </a:r>
            <a:r>
              <a:rPr lang="es-CL" sz="1600" dirty="0" smtClean="0"/>
              <a:t>vigente.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98663"/>
            <a:ext cx="4122238" cy="25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2" y="1998663"/>
            <a:ext cx="4103712" cy="25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10902"/>
              </p:ext>
            </p:extLst>
          </p:nvPr>
        </p:nvGraphicFramePr>
        <p:xfrm>
          <a:off x="467544" y="1772816"/>
          <a:ext cx="814828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Hoja de cálculo" r:id="rId3" imgW="7134157" imgH="2638335" progId="Excel.Sheet.8">
                  <p:embed/>
                </p:oleObj>
              </mc:Choice>
              <mc:Fallback>
                <p:oleObj name="Hoja de cálculo" r:id="rId3" imgW="7134157" imgH="2638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218275"/>
              </p:ext>
            </p:extLst>
          </p:nvPr>
        </p:nvGraphicFramePr>
        <p:xfrm>
          <a:off x="461963" y="1629519"/>
          <a:ext cx="82200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Hoja de cálculo" r:id="rId4" imgW="8220143" imgH="3095535" progId="Excel.Sheet.8">
                  <p:embed/>
                </p:oleObj>
              </mc:Choice>
              <mc:Fallback>
                <p:oleObj name="Hoja de cálculo" r:id="rId4" imgW="8220143" imgH="30955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1629519"/>
                        <a:ext cx="8220075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8640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667568"/>
              </p:ext>
            </p:extLst>
          </p:nvPr>
        </p:nvGraphicFramePr>
        <p:xfrm>
          <a:off x="414337" y="1700808"/>
          <a:ext cx="8210798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Hoja de cálculo" r:id="rId3" imgW="7839143" imgH="3086100" progId="Excel.Sheet.8">
                  <p:embed/>
                </p:oleObj>
              </mc:Choice>
              <mc:Fallback>
                <p:oleObj name="Hoja de cálculo" r:id="rId3" imgW="7839143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10798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12. CAPÍTULO 01. PROGRAMA 01: SECRETARÍA Y ADMINISTRACIÓN GENERAL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72817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824428"/>
              </p:ext>
            </p:extLst>
          </p:nvPr>
        </p:nvGraphicFramePr>
        <p:xfrm>
          <a:off x="509588" y="1670273"/>
          <a:ext cx="8124825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Hoja de cálculo" r:id="rId3" imgW="8124757" imgH="3991065" progId="Excel.Sheet.8">
                  <p:embed/>
                </p:oleObj>
              </mc:Choice>
              <mc:Fallback>
                <p:oleObj name="Hoja de cálculo" r:id="rId3" imgW="81247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670273"/>
                        <a:ext cx="8124825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12. CAPÍTULO 02. PROGRAMA 01: ADMINISTRACIÓN Y EJECUCIÓN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81731"/>
              </p:ext>
            </p:extLst>
          </p:nvPr>
        </p:nvGraphicFramePr>
        <p:xfrm>
          <a:off x="414335" y="1767433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Hoja de cálculo" r:id="rId3" imgW="7581900" imgH="3533865" progId="Excel.Sheet.8">
                  <p:embed/>
                </p:oleObj>
              </mc:Choice>
              <mc:Fallback>
                <p:oleObj name="Hoja de cálculo" r:id="rId3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67433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12. CAPÍTULO 02. PROGRAMA 02: DIRECCIÓN DE ARQUITECTURA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671</Words>
  <Application>Microsoft Office PowerPoint</Application>
  <PresentationFormat>Presentación en pantalla (4:3)</PresentationFormat>
  <Paragraphs>85</Paragraphs>
  <Slides>19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1_Tema de Office</vt:lpstr>
      <vt:lpstr>Tema de Office</vt:lpstr>
      <vt:lpstr>Imagen de mapa de bits</vt:lpstr>
      <vt:lpstr>Hoja de cálculo</vt:lpstr>
      <vt:lpstr>EJECUCIÓN ACUMULADA DE GASTOS PRESUPUESTARIOS al mes de Junio de 2018 Partida 12: MINISTERIO DE OBRAS PÚBLICAS</vt:lpstr>
      <vt:lpstr>EJECUCIÓN ACUMULADA DE GASTOS A JUNIO DE 2018  PARTIDA 12 MINISTERIO DE OBRAS PÚBLICAS</vt:lpstr>
      <vt:lpstr>EJECUCIÓN ACUMULADA DE GASTOS A JUNIO DE 2018  PARTIDA 12 MINISTERIO DE OBRAS PÚBLICAS</vt:lpstr>
      <vt:lpstr>Presentación de PowerPoint</vt:lpstr>
      <vt:lpstr>EJECUCIÓN ACUMULADA DE GASTOS A JUNIO DE 2018  PARTIDA 12 MINISTERIO DE OBRAS PÚBLICAS</vt:lpstr>
      <vt:lpstr>EJECUCIÓN ACUMULADA DE GASTOS A JUNIO DE 2018  PARTIDA 12 RESUMEN POR CAPÍTULOS</vt:lpstr>
      <vt:lpstr>EJECUCIÓN ACUMULADA DE GASTOS A JUNIO DE 2018  PARTIDA 12. CAPÍTULO 01. PROGRAMA 01: SECRETARÍA Y ADMINISTRACIÓN GENERAL</vt:lpstr>
      <vt:lpstr>EJECUCIÓN ACUMULADA DE GASTOS A JUNIO DE 2018  PARTIDA 12. CAPÍTULO 02. PROGRAMA 01: ADMINISTRACIÓN Y EJECUCIÓN DE OBRAS PÚBLICAS</vt:lpstr>
      <vt:lpstr>EJECUCIÓN ACUMULADA DE GASTOS A JUNIO DE 2018  PARTIDA 12. CAPÍTULO 02. PROGRAMA 02: DIRECCIÓN DE ARQUITECTURA</vt:lpstr>
      <vt:lpstr>EJECUCIÓN ACUMULADA DE GASTOS A JUNIO DE 2018  PARTIDA 12. CAPÍTULO 02. PROGRAMA 03: DIRECCIÓN DE OBRAS PÚBLICAS</vt:lpstr>
      <vt:lpstr>EJECUCIÓN ACUMULADA DE GASTOS A JUNIO DE 2018  PARTIDA 12. CAPÍTULO 02. PROGRAMA 04: DIRECCIÓN DE VIALIDAD</vt:lpstr>
      <vt:lpstr>EJECUCIÓN ACUMULADA DE GASTOS A JUNIO DE 2018  PARTIDA 12. CAPÍTULO 02. PROGRAMA 06: DIRECCIÓN DE OBRAS PORTUARIAS</vt:lpstr>
      <vt:lpstr>EJECUCIÓN ACUMULADA DE GASTOS A JUNIO DE 2018  PARTIDA 12. CAPÍTULO 02. PROGRAMA 07: DIRECCIÓN DE AEROPUERTOS</vt:lpstr>
      <vt:lpstr>EJECUCIÓN ACUMULADA DE GASTOS A JUNIO DE 2018  PARTIDA 12. CAPÍTULO 02. PROGRAMA 08: ADMINISTRACIÓN SISTEMA CONCESIONES</vt:lpstr>
      <vt:lpstr>EJECUCIÓN ACUMULADA DE GASTOS A JUNIO DE 2018  PARTIDA 12. CAPÍTULO 02. PROGRAMA 11: DIRECCIÓN DE PLANEAMIENTO</vt:lpstr>
      <vt:lpstr>EJECUCIÓN ACUMULADA DE GASTOS A JUNIO DE 2018  PARTIDA 12. CAPÍTULO 02. PROGRAMA 12: AGUA POTABLE RURAL</vt:lpstr>
      <vt:lpstr>EJECUCIÓN ACUMULADA DE GASTOS A JUNIO DE 2018  PARTIDA 12. CAPÍTULO 04. PROGRAMA 01: DIRECCIÓN GENERAL DE AGUAS</vt:lpstr>
      <vt:lpstr>EJECUCIÓN ACUMULADA DE GASTOS A JUNIO DE 2018  PARTIDA 12. CAPÍTULO 05. PROGRAMA 01: INSTITUTO NACIONAL DE HIDRÁULICA</vt:lpstr>
      <vt:lpstr>EJECUCIÓN ACUMULADA DE GASTOS A JUNIO DE 2018  PARTIDA 12. CAPÍTULO 07. PROGRAMA 01: SUPERINTENDENCIA DE SERVICIOS SANITARIOS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RCATALAN</cp:lastModifiedBy>
  <cp:revision>174</cp:revision>
  <cp:lastPrinted>2018-08-21T18:55:33Z</cp:lastPrinted>
  <dcterms:created xsi:type="dcterms:W3CDTF">2016-06-23T13:38:47Z</dcterms:created>
  <dcterms:modified xsi:type="dcterms:W3CDTF">2018-08-23T14:05:51Z</dcterms:modified>
</cp:coreProperties>
</file>