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0"/>
  </p:notesMasterIdLst>
  <p:handoutMasterIdLst>
    <p:handoutMasterId r:id="rId31"/>
  </p:handoutMasterIdLst>
  <p:sldIdLst>
    <p:sldId id="256" r:id="rId3"/>
    <p:sldId id="298" r:id="rId4"/>
    <p:sldId id="323" r:id="rId5"/>
    <p:sldId id="324" r:id="rId6"/>
    <p:sldId id="264" r:id="rId7"/>
    <p:sldId id="322" r:id="rId8"/>
    <p:sldId id="263" r:id="rId9"/>
    <p:sldId id="302" r:id="rId10"/>
    <p:sldId id="303" r:id="rId11"/>
    <p:sldId id="299" r:id="rId12"/>
    <p:sldId id="300" r:id="rId13"/>
    <p:sldId id="301" r:id="rId14"/>
    <p:sldId id="304" r:id="rId15"/>
    <p:sldId id="305" r:id="rId16"/>
    <p:sldId id="306" r:id="rId17"/>
    <p:sldId id="308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16" r:id="rId26"/>
    <p:sldId id="317" r:id="rId27"/>
    <p:sldId id="318" r:id="rId28"/>
    <p:sldId id="319" r:id="rId29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02" y="-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600" dirty="0" err="1"/>
              <a:t>Ejecución</a:t>
            </a:r>
            <a:r>
              <a:rPr lang="en-US" sz="1600" dirty="0"/>
              <a:t> </a:t>
            </a:r>
            <a:r>
              <a:rPr lang="en-US" sz="1600" dirty="0" err="1"/>
              <a:t>Mensual</a:t>
            </a:r>
            <a:endParaRPr lang="en-US" sz="16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'Resumen Partida'!$W$24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306-45FF-AB17-81D47960E05E}"/>
                </c:ext>
              </c:extLst>
            </c:dLbl>
            <c:dLbl>
              <c:idx val="4"/>
              <c:layout>
                <c:manualLayout>
                  <c:x val="-1.626016260162611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306-45FF-AB17-81D47960E0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Partida'!$X$23:$AC$23</c:f>
              <c:strCache>
                <c:ptCount val="6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</c:strCache>
            </c:strRef>
          </c:cat>
          <c:val>
            <c:numRef>
              <c:f>'Resumen Partida'!$X$24:$AC$24</c:f>
              <c:numCache>
                <c:formatCode>0.0%</c:formatCode>
                <c:ptCount val="6"/>
                <c:pt idx="0">
                  <c:v>8.7720182717655817E-2</c:v>
                </c:pt>
                <c:pt idx="1">
                  <c:v>7.1190363884634886E-2</c:v>
                </c:pt>
                <c:pt idx="2">
                  <c:v>7.7738151770753064E-2</c:v>
                </c:pt>
                <c:pt idx="3">
                  <c:v>7.0167964716748563E-2</c:v>
                </c:pt>
                <c:pt idx="4">
                  <c:v>8.2045857082983009E-2</c:v>
                </c:pt>
                <c:pt idx="5">
                  <c:v>8.5376114115513338E-2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A306-45FF-AB17-81D47960E05E}"/>
            </c:ext>
          </c:extLst>
        </c:ser>
        <c:ser>
          <c:idx val="1"/>
          <c:order val="1"/>
          <c:tx>
            <c:strRef>
              <c:f>'Resumen Partida'!$W$25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26016260162604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306-45FF-AB17-81D47960E05E}"/>
                </c:ext>
              </c:extLst>
            </c:dLbl>
            <c:dLbl>
              <c:idx val="1"/>
              <c:layout>
                <c:manualLayout>
                  <c:x val="1.6260162601625966E-2"/>
                  <c:y val="4.62962962962958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306-45FF-AB17-81D47960E05E}"/>
                </c:ext>
              </c:extLst>
            </c:dLbl>
            <c:dLbl>
              <c:idx val="2"/>
              <c:layout>
                <c:manualLayout>
                  <c:x val="1.3550135501355014E-2"/>
                  <c:y val="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306-45FF-AB17-81D47960E0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Partida'!$X$23:$AC$23</c:f>
              <c:strCache>
                <c:ptCount val="6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</c:strCache>
            </c:strRef>
          </c:cat>
          <c:val>
            <c:numRef>
              <c:f>'Resumen Partida'!$X$25:$AC$25</c:f>
              <c:numCache>
                <c:formatCode>0.0%</c:formatCode>
                <c:ptCount val="6"/>
                <c:pt idx="0">
                  <c:v>8.5008162380253091E-2</c:v>
                </c:pt>
                <c:pt idx="1">
                  <c:v>6.9205994337730045E-2</c:v>
                </c:pt>
                <c:pt idx="2">
                  <c:v>7.0760169087169186E-2</c:v>
                </c:pt>
                <c:pt idx="3">
                  <c:v>7.7962053416461674E-2</c:v>
                </c:pt>
                <c:pt idx="4">
                  <c:v>7.7242113714669269E-2</c:v>
                </c:pt>
                <c:pt idx="5">
                  <c:v>8.038865276836904E-2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A306-45FF-AB17-81D47960E0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429120"/>
        <c:axId val="5430656"/>
      </c:barChart>
      <c:catAx>
        <c:axId val="5429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5430656"/>
        <c:crosses val="autoZero"/>
        <c:auto val="1"/>
        <c:lblAlgn val="ctr"/>
        <c:lblOffset val="100"/>
        <c:noMultiLvlLbl val="0"/>
      </c:catAx>
      <c:valAx>
        <c:axId val="543065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542912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sz="1600" dirty="0" err="1"/>
              <a:t>Ejecución</a:t>
            </a:r>
            <a:r>
              <a:rPr lang="en-US" sz="1600" dirty="0"/>
              <a:t> </a:t>
            </a:r>
            <a:r>
              <a:rPr lang="en-US" sz="1600" dirty="0" err="1"/>
              <a:t>Mensual</a:t>
            </a:r>
            <a:r>
              <a:rPr lang="en-US" sz="1600" dirty="0"/>
              <a:t> </a:t>
            </a:r>
            <a:r>
              <a:rPr lang="en-US" sz="1600" dirty="0" err="1"/>
              <a:t>Acumulada</a:t>
            </a:r>
            <a:endParaRPr lang="en-US" sz="1600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'Resumen Partida'!$AJ$24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0.05"/>
                  <c:y val="-6.9444444444444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0BA-4698-B252-FC7A2022EE0F}"/>
                </c:ext>
              </c:extLst>
            </c:dLbl>
            <c:dLbl>
              <c:idx val="1"/>
              <c:layout>
                <c:manualLayout>
                  <c:x val="-9.166666666666666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0BA-4698-B252-FC7A2022EE0F}"/>
                </c:ext>
              </c:extLst>
            </c:dLbl>
            <c:dLbl>
              <c:idx val="2"/>
              <c:layout>
                <c:manualLayout>
                  <c:x val="-4.1666666666666664E-2"/>
                  <c:y val="-6.0185185185185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0BA-4698-B252-FC7A2022EE0F}"/>
                </c:ext>
              </c:extLst>
            </c:dLbl>
            <c:dLbl>
              <c:idx val="3"/>
              <c:layout>
                <c:manualLayout>
                  <c:x val="-0.10555555555555556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0BA-4698-B252-FC7A2022EE0F}"/>
                </c:ext>
              </c:extLst>
            </c:dLbl>
            <c:dLbl>
              <c:idx val="4"/>
              <c:layout>
                <c:manualLayout>
                  <c:x val="-6.1111111111111109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0BA-4698-B252-FC7A2022EE0F}"/>
                </c:ext>
              </c:extLst>
            </c:dLbl>
            <c:dLbl>
              <c:idx val="5"/>
              <c:layout>
                <c:manualLayout>
                  <c:x val="-6.1111111111111317E-2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0BA-4698-B252-FC7A2022EE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Partida'!$AK$23:$AP$23</c:f>
              <c:strCache>
                <c:ptCount val="6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</c:strCache>
            </c:strRef>
          </c:cat>
          <c:val>
            <c:numRef>
              <c:f>'Resumen Partida'!$AK$24:$AP$24</c:f>
              <c:numCache>
                <c:formatCode>0.0%</c:formatCode>
                <c:ptCount val="6"/>
                <c:pt idx="0">
                  <c:v>8.7720182717655817E-2</c:v>
                </c:pt>
                <c:pt idx="1">
                  <c:v>0.1589105466022907</c:v>
                </c:pt>
                <c:pt idx="2">
                  <c:v>0.23664869837304375</c:v>
                </c:pt>
                <c:pt idx="3">
                  <c:v>0.30681666308979233</c:v>
                </c:pt>
                <c:pt idx="4">
                  <c:v>0.38886252017277534</c:v>
                </c:pt>
                <c:pt idx="5">
                  <c:v>0.47423863428828866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E0BA-4698-B252-FC7A2022EE0F}"/>
            </c:ext>
          </c:extLst>
        </c:ser>
        <c:ser>
          <c:idx val="1"/>
          <c:order val="1"/>
          <c:tx>
            <c:strRef>
              <c:f>'Resumen Partida'!$AJ$25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2.4999781277340333E-2"/>
                  <c:y val="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0BA-4698-B252-FC7A2022EE0F}"/>
                </c:ext>
              </c:extLst>
            </c:dLbl>
            <c:dLbl>
              <c:idx val="1"/>
              <c:layout>
                <c:manualLayout>
                  <c:x val="-3.3333333333333333E-2"/>
                  <c:y val="7.4074074074074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0BA-4698-B252-FC7A2022EE0F}"/>
                </c:ext>
              </c:extLst>
            </c:dLbl>
            <c:dLbl>
              <c:idx val="2"/>
              <c:layout>
                <c:manualLayout>
                  <c:x val="5.5555555555555558E-3"/>
                  <c:y val="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0BA-4698-B252-FC7A2022EE0F}"/>
                </c:ext>
              </c:extLst>
            </c:dLbl>
            <c:dLbl>
              <c:idx val="3"/>
              <c:layout>
                <c:manualLayout>
                  <c:x val="-2.2222222222222223E-2"/>
                  <c:y val="6.4814450277048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0BA-4698-B252-FC7A2022EE0F}"/>
                </c:ext>
              </c:extLst>
            </c:dLbl>
            <c:dLbl>
              <c:idx val="4"/>
              <c:layout>
                <c:manualLayout>
                  <c:x val="-8.3333333333333332E-3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0BA-4698-B252-FC7A2022EE0F}"/>
                </c:ext>
              </c:extLst>
            </c:dLbl>
            <c:dLbl>
              <c:idx val="5"/>
              <c:layout>
                <c:manualLayout>
                  <c:x val="-2.5000000000000203E-2"/>
                  <c:y val="9.25925925925925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0BA-4698-B252-FC7A2022EE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Partida'!$AK$23:$AP$23</c:f>
              <c:strCache>
                <c:ptCount val="6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</c:strCache>
            </c:strRef>
          </c:cat>
          <c:val>
            <c:numRef>
              <c:f>'Resumen Partida'!$AK$25:$AP$25</c:f>
              <c:numCache>
                <c:formatCode>0.0%</c:formatCode>
                <c:ptCount val="6"/>
                <c:pt idx="0">
                  <c:v>8.5008162380253091E-2</c:v>
                </c:pt>
                <c:pt idx="1">
                  <c:v>0.15421415671798314</c:v>
                </c:pt>
                <c:pt idx="2">
                  <c:v>0.22497432580515234</c:v>
                </c:pt>
                <c:pt idx="3">
                  <c:v>0.30293637922161398</c:v>
                </c:pt>
                <c:pt idx="4">
                  <c:v>0.38017849293628325</c:v>
                </c:pt>
                <c:pt idx="5">
                  <c:v>0.46056714570465229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D-E0BA-4698-B252-FC7A2022EE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359616"/>
        <c:axId val="19361152"/>
      </c:lineChart>
      <c:catAx>
        <c:axId val="193596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9361152"/>
        <c:crosses val="autoZero"/>
        <c:auto val="1"/>
        <c:lblAlgn val="ctr"/>
        <c:lblOffset val="100"/>
        <c:noMultiLvlLbl val="0"/>
      </c:catAx>
      <c:valAx>
        <c:axId val="19361152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800"/>
            </a:pPr>
            <a:endParaRPr lang="es-CL"/>
          </a:p>
        </c:txPr>
        <c:crossAx val="1935961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28-12-2018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28-12-2018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6413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28-12-2018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28-12-2018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28-12-2018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28-12-2018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28-12-2018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28-12-2018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28-12-2018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3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28-12-2018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63" name="Picture 215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JUNIO 2018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DEFENSA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 smtClean="0"/>
              <a:t>Valparaíso, agosto </a:t>
            </a:r>
            <a:r>
              <a:rPr lang="es-CL" sz="1200" dirty="0"/>
              <a:t>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53" name="Picture 18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89" y="548680"/>
            <a:ext cx="4420030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3" y="5301208"/>
            <a:ext cx="770485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579456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ORGANISMOS DE SALUD DEL EJÉRCITO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84784"/>
            <a:ext cx="80042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E2C5358A-F74C-4248-BF8B-EE428FF655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408698"/>
              </p:ext>
            </p:extLst>
          </p:nvPr>
        </p:nvGraphicFramePr>
        <p:xfrm>
          <a:off x="564022" y="1826108"/>
          <a:ext cx="7874001" cy="3286125"/>
        </p:xfrm>
        <a:graphic>
          <a:graphicData uri="http://schemas.openxmlformats.org/drawingml/2006/table">
            <a:tbl>
              <a:tblPr/>
              <a:tblGrid>
                <a:gridCol w="371325">
                  <a:extLst>
                    <a:ext uri="{9D8B030D-6E8A-4147-A177-3AD203B41FA5}">
                      <a16:colId xmlns="" xmlns:a16="http://schemas.microsoft.com/office/drawing/2014/main" val="2125778745"/>
                    </a:ext>
                  </a:extLst>
                </a:gridCol>
                <a:gridCol w="342762">
                  <a:extLst>
                    <a:ext uri="{9D8B030D-6E8A-4147-A177-3AD203B41FA5}">
                      <a16:colId xmlns="" xmlns:a16="http://schemas.microsoft.com/office/drawing/2014/main" val="2202911003"/>
                    </a:ext>
                  </a:extLst>
                </a:gridCol>
                <a:gridCol w="355457">
                  <a:extLst>
                    <a:ext uri="{9D8B030D-6E8A-4147-A177-3AD203B41FA5}">
                      <a16:colId xmlns="" xmlns:a16="http://schemas.microsoft.com/office/drawing/2014/main" val="2041457789"/>
                    </a:ext>
                  </a:extLst>
                </a:gridCol>
                <a:gridCol w="2234299">
                  <a:extLst>
                    <a:ext uri="{9D8B030D-6E8A-4147-A177-3AD203B41FA5}">
                      <a16:colId xmlns="" xmlns:a16="http://schemas.microsoft.com/office/drawing/2014/main" val="4191923539"/>
                    </a:ext>
                  </a:extLst>
                </a:gridCol>
                <a:gridCol w="761693">
                  <a:extLst>
                    <a:ext uri="{9D8B030D-6E8A-4147-A177-3AD203B41FA5}">
                      <a16:colId xmlns="" xmlns:a16="http://schemas.microsoft.com/office/drawing/2014/main" val="762159687"/>
                    </a:ext>
                  </a:extLst>
                </a:gridCol>
                <a:gridCol w="761693">
                  <a:extLst>
                    <a:ext uri="{9D8B030D-6E8A-4147-A177-3AD203B41FA5}">
                      <a16:colId xmlns="" xmlns:a16="http://schemas.microsoft.com/office/drawing/2014/main" val="2112139055"/>
                    </a:ext>
                  </a:extLst>
                </a:gridCol>
                <a:gridCol w="761693">
                  <a:extLst>
                    <a:ext uri="{9D8B030D-6E8A-4147-A177-3AD203B41FA5}">
                      <a16:colId xmlns="" xmlns:a16="http://schemas.microsoft.com/office/drawing/2014/main" val="2221265292"/>
                    </a:ext>
                  </a:extLst>
                </a:gridCol>
                <a:gridCol w="761693">
                  <a:extLst>
                    <a:ext uri="{9D8B030D-6E8A-4147-A177-3AD203B41FA5}">
                      <a16:colId xmlns="" xmlns:a16="http://schemas.microsoft.com/office/drawing/2014/main" val="2687557553"/>
                    </a:ext>
                  </a:extLst>
                </a:gridCol>
                <a:gridCol w="761693">
                  <a:extLst>
                    <a:ext uri="{9D8B030D-6E8A-4147-A177-3AD203B41FA5}">
                      <a16:colId xmlns="" xmlns:a16="http://schemas.microsoft.com/office/drawing/2014/main" val="2692762817"/>
                    </a:ext>
                  </a:extLst>
                </a:gridCol>
                <a:gridCol w="761693">
                  <a:extLst>
                    <a:ext uri="{9D8B030D-6E8A-4147-A177-3AD203B41FA5}">
                      <a16:colId xmlns="" xmlns:a16="http://schemas.microsoft.com/office/drawing/2014/main" val="667143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2848224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458642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76.727.622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76.727.622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40.993.830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593084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40.613.017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40.613.017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20.206.908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368038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28.925.942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28.925.942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11.141.590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642628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156.515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189834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156.515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96.044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7961197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34918190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3818666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1.546.354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1.546.354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170.032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5623749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92365858"/>
                  </a:ext>
                </a:extLst>
              </a:tr>
              <a:tr h="142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735.699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735.699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94.483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4087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501.346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501.346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892530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290.761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290.761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3418074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223886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5.485.794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5.485.794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9.352.465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90606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5.485.794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5.485.794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9.352.465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42015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3" y="5661248"/>
            <a:ext cx="7848872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692696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01: ORGANISMOS DE INDUSTRIA MILITAR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52419"/>
            <a:ext cx="7848872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95705E08-A749-4111-9CE6-0F399A8D1A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602513"/>
              </p:ext>
            </p:extLst>
          </p:nvPr>
        </p:nvGraphicFramePr>
        <p:xfrm>
          <a:off x="548273" y="1715497"/>
          <a:ext cx="7886700" cy="3780021"/>
        </p:xfrm>
        <a:graphic>
          <a:graphicData uri="http://schemas.openxmlformats.org/drawingml/2006/table">
            <a:tbl>
              <a:tblPr/>
              <a:tblGrid>
                <a:gridCol w="256573">
                  <a:extLst>
                    <a:ext uri="{9D8B030D-6E8A-4147-A177-3AD203B41FA5}">
                      <a16:colId xmlns="" xmlns:a16="http://schemas.microsoft.com/office/drawing/2014/main" val="3358466769"/>
                    </a:ext>
                  </a:extLst>
                </a:gridCol>
                <a:gridCol w="314885">
                  <a:extLst>
                    <a:ext uri="{9D8B030D-6E8A-4147-A177-3AD203B41FA5}">
                      <a16:colId xmlns="" xmlns:a16="http://schemas.microsoft.com/office/drawing/2014/main" val="1635351886"/>
                    </a:ext>
                  </a:extLst>
                </a:gridCol>
                <a:gridCol w="291560">
                  <a:extLst>
                    <a:ext uri="{9D8B030D-6E8A-4147-A177-3AD203B41FA5}">
                      <a16:colId xmlns="" xmlns:a16="http://schemas.microsoft.com/office/drawing/2014/main" val="946277050"/>
                    </a:ext>
                  </a:extLst>
                </a:gridCol>
                <a:gridCol w="2825218">
                  <a:extLst>
                    <a:ext uri="{9D8B030D-6E8A-4147-A177-3AD203B41FA5}">
                      <a16:colId xmlns="" xmlns:a16="http://schemas.microsoft.com/office/drawing/2014/main" val="924928164"/>
                    </a:ext>
                  </a:extLst>
                </a:gridCol>
                <a:gridCol w="699744">
                  <a:extLst>
                    <a:ext uri="{9D8B030D-6E8A-4147-A177-3AD203B41FA5}">
                      <a16:colId xmlns="" xmlns:a16="http://schemas.microsoft.com/office/drawing/2014/main" val="1139702331"/>
                    </a:ext>
                  </a:extLst>
                </a:gridCol>
                <a:gridCol w="699744">
                  <a:extLst>
                    <a:ext uri="{9D8B030D-6E8A-4147-A177-3AD203B41FA5}">
                      <a16:colId xmlns="" xmlns:a16="http://schemas.microsoft.com/office/drawing/2014/main" val="3737983140"/>
                    </a:ext>
                  </a:extLst>
                </a:gridCol>
                <a:gridCol w="699744">
                  <a:extLst>
                    <a:ext uri="{9D8B030D-6E8A-4147-A177-3AD203B41FA5}">
                      <a16:colId xmlns="" xmlns:a16="http://schemas.microsoft.com/office/drawing/2014/main" val="1043413775"/>
                    </a:ext>
                  </a:extLst>
                </a:gridCol>
                <a:gridCol w="699744">
                  <a:extLst>
                    <a:ext uri="{9D8B030D-6E8A-4147-A177-3AD203B41FA5}">
                      <a16:colId xmlns="" xmlns:a16="http://schemas.microsoft.com/office/drawing/2014/main" val="1378164284"/>
                    </a:ext>
                  </a:extLst>
                </a:gridCol>
                <a:gridCol w="699744">
                  <a:extLst>
                    <a:ext uri="{9D8B030D-6E8A-4147-A177-3AD203B41FA5}">
                      <a16:colId xmlns="" xmlns:a16="http://schemas.microsoft.com/office/drawing/2014/main" val="3469245154"/>
                    </a:ext>
                  </a:extLst>
                </a:gridCol>
                <a:gridCol w="699744">
                  <a:extLst>
                    <a:ext uri="{9D8B030D-6E8A-4147-A177-3AD203B41FA5}">
                      <a16:colId xmlns="" xmlns:a16="http://schemas.microsoft.com/office/drawing/2014/main" val="1786660032"/>
                    </a:ext>
                  </a:extLst>
                </a:gridCol>
              </a:tblGrid>
              <a:tr h="1750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86350808"/>
                  </a:ext>
                </a:extLst>
              </a:tr>
              <a:tr h="2800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23875298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5.359.351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5.359.351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2.074.515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81665419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3.237.585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3.237.585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1.481.591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77871762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1.578.129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1.578.129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326.860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20,7%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04113565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69.587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69.587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74.414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106,9%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106,9%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99728978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69.587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69.587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74.414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106,9%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77887910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11.138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11.138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7.584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91467162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430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83616043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430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59316266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10.708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10.708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7.584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72069262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Internacional Permanente de Armas Portátiles de Fuego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10.708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10.708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7.584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38502238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44.607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44.607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37.063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51356411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44.607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44.607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37.063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29059432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408.350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408.350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147.003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23664489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100.382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100.382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39.602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06502075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9.119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9.119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6.357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45706934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181.648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181.648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5894908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60.935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60.935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58.374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95,8%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26964479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56.266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56.266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42.670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98196603"/>
                  </a:ext>
                </a:extLst>
              </a:tr>
              <a:tr h="17500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9.955 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9.955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50" marR="8750" marT="87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50" marR="8750" marT="87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03477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3" y="6021288"/>
            <a:ext cx="770485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1" y="579456"/>
            <a:ext cx="770485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268760"/>
            <a:ext cx="77048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7669197A-D4CE-4635-B071-91DA9AB0D6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075095"/>
              </p:ext>
            </p:extLst>
          </p:nvPr>
        </p:nvGraphicFramePr>
        <p:xfrm>
          <a:off x="528176" y="1577542"/>
          <a:ext cx="7716237" cy="4383490"/>
        </p:xfrm>
        <a:graphic>
          <a:graphicData uri="http://schemas.openxmlformats.org/drawingml/2006/table">
            <a:tbl>
              <a:tblPr/>
              <a:tblGrid>
                <a:gridCol w="337454">
                  <a:extLst>
                    <a:ext uri="{9D8B030D-6E8A-4147-A177-3AD203B41FA5}">
                      <a16:colId xmlns="" xmlns:a16="http://schemas.microsoft.com/office/drawing/2014/main" val="2573820457"/>
                    </a:ext>
                  </a:extLst>
                </a:gridCol>
                <a:gridCol w="325401">
                  <a:extLst>
                    <a:ext uri="{9D8B030D-6E8A-4147-A177-3AD203B41FA5}">
                      <a16:colId xmlns="" xmlns:a16="http://schemas.microsoft.com/office/drawing/2014/main" val="2178282199"/>
                    </a:ext>
                  </a:extLst>
                </a:gridCol>
                <a:gridCol w="337454">
                  <a:extLst>
                    <a:ext uri="{9D8B030D-6E8A-4147-A177-3AD203B41FA5}">
                      <a16:colId xmlns="" xmlns:a16="http://schemas.microsoft.com/office/drawing/2014/main" val="2367804302"/>
                    </a:ext>
                  </a:extLst>
                </a:gridCol>
                <a:gridCol w="2377238">
                  <a:extLst>
                    <a:ext uri="{9D8B030D-6E8A-4147-A177-3AD203B41FA5}">
                      <a16:colId xmlns="" xmlns:a16="http://schemas.microsoft.com/office/drawing/2014/main" val="3000399690"/>
                    </a:ext>
                  </a:extLst>
                </a:gridCol>
                <a:gridCol w="723115">
                  <a:extLst>
                    <a:ext uri="{9D8B030D-6E8A-4147-A177-3AD203B41FA5}">
                      <a16:colId xmlns="" xmlns:a16="http://schemas.microsoft.com/office/drawing/2014/main" val="3403656651"/>
                    </a:ext>
                  </a:extLst>
                </a:gridCol>
                <a:gridCol w="723115">
                  <a:extLst>
                    <a:ext uri="{9D8B030D-6E8A-4147-A177-3AD203B41FA5}">
                      <a16:colId xmlns="" xmlns:a16="http://schemas.microsoft.com/office/drawing/2014/main" val="2045185296"/>
                    </a:ext>
                  </a:extLst>
                </a:gridCol>
                <a:gridCol w="723115">
                  <a:extLst>
                    <a:ext uri="{9D8B030D-6E8A-4147-A177-3AD203B41FA5}">
                      <a16:colId xmlns="" xmlns:a16="http://schemas.microsoft.com/office/drawing/2014/main" val="1965565691"/>
                    </a:ext>
                  </a:extLst>
                </a:gridCol>
                <a:gridCol w="723115">
                  <a:extLst>
                    <a:ext uri="{9D8B030D-6E8A-4147-A177-3AD203B41FA5}">
                      <a16:colId xmlns="" xmlns:a16="http://schemas.microsoft.com/office/drawing/2014/main" val="182320795"/>
                    </a:ext>
                  </a:extLst>
                </a:gridCol>
                <a:gridCol w="723115">
                  <a:extLst>
                    <a:ext uri="{9D8B030D-6E8A-4147-A177-3AD203B41FA5}">
                      <a16:colId xmlns="" xmlns:a16="http://schemas.microsoft.com/office/drawing/2014/main" val="224579494"/>
                    </a:ext>
                  </a:extLst>
                </a:gridCol>
                <a:gridCol w="723115">
                  <a:extLst>
                    <a:ext uri="{9D8B030D-6E8A-4147-A177-3AD203B41FA5}">
                      <a16:colId xmlns="" xmlns:a16="http://schemas.microsoft.com/office/drawing/2014/main" val="3666585182"/>
                    </a:ext>
                  </a:extLst>
                </a:gridCol>
              </a:tblGrid>
              <a:tr h="163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50539528"/>
                  </a:ext>
                </a:extLst>
              </a:tr>
              <a:tr h="2617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39783404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376.268.278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375.858.238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-410.040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189.759.197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18927677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306.682.749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306.718.016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35.267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157.332.312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7789148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62.393.113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61.947.806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-445.307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26.212.080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86512304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81.263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81.263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43.334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37878121"/>
                  </a:ext>
                </a:extLst>
              </a:tr>
              <a:tr h="195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81.263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81.263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43.334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29697993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4.700.485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4.700.485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4.627.010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81499141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82.957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82.957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15.400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93568718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Atenciones Médicas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4.379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4.379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0170670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Clubes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78.578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78.578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15.400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30083900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250.125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250.125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244.207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74683494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5.918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5.918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62364862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226.270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226.270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226.270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44747184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17.937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17.937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17.937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89198424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4.367.403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4.367.403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4.367.403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55494647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1.753.807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1.753.807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1.753.807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21715214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Administrador Financiero Sistema Salud Armada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2.613.596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2.613.596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2.613.596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35110767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1.241.655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1.241.655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800.403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97210923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261.938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261.938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39.371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10841833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233.206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233.206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182.419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09344998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210.045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210.045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145.570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91205547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303.655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303.655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231.409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0369036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232.811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232.811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201.634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27497824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1.169.013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1.169.013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744.058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19278606"/>
                  </a:ext>
                </a:extLst>
              </a:tr>
              <a:tr h="1635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1.169.013 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1.169.013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744.058</a:t>
                      </a:r>
                    </a:p>
                  </a:txBody>
                  <a:tcPr marL="8179" marR="8179" marT="81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8179" marR="8179" marT="817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04047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44111" y="5013176"/>
            <a:ext cx="781632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81467" y="838188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56931" y="2276872"/>
            <a:ext cx="7659485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BEE85E69-DF38-4C6A-B0B7-786F698CD9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066397"/>
              </p:ext>
            </p:extLst>
          </p:nvPr>
        </p:nvGraphicFramePr>
        <p:xfrm>
          <a:off x="628650" y="2642178"/>
          <a:ext cx="7886700" cy="2275699"/>
        </p:xfrm>
        <a:graphic>
          <a:graphicData uri="http://schemas.openxmlformats.org/drawingml/2006/table">
            <a:tbl>
              <a:tblPr/>
              <a:tblGrid>
                <a:gridCol w="352058">
                  <a:extLst>
                    <a:ext uri="{9D8B030D-6E8A-4147-A177-3AD203B41FA5}">
                      <a16:colId xmlns="" xmlns:a16="http://schemas.microsoft.com/office/drawing/2014/main" val="3769837547"/>
                    </a:ext>
                  </a:extLst>
                </a:gridCol>
                <a:gridCol w="324976">
                  <a:extLst>
                    <a:ext uri="{9D8B030D-6E8A-4147-A177-3AD203B41FA5}">
                      <a16:colId xmlns="" xmlns:a16="http://schemas.microsoft.com/office/drawing/2014/main" val="2574466337"/>
                    </a:ext>
                  </a:extLst>
                </a:gridCol>
                <a:gridCol w="337013">
                  <a:extLst>
                    <a:ext uri="{9D8B030D-6E8A-4147-A177-3AD203B41FA5}">
                      <a16:colId xmlns="" xmlns:a16="http://schemas.microsoft.com/office/drawing/2014/main" val="696278457"/>
                    </a:ext>
                  </a:extLst>
                </a:gridCol>
                <a:gridCol w="2539633">
                  <a:extLst>
                    <a:ext uri="{9D8B030D-6E8A-4147-A177-3AD203B41FA5}">
                      <a16:colId xmlns="" xmlns:a16="http://schemas.microsoft.com/office/drawing/2014/main" val="2674806144"/>
                    </a:ext>
                  </a:extLst>
                </a:gridCol>
                <a:gridCol w="722170">
                  <a:extLst>
                    <a:ext uri="{9D8B030D-6E8A-4147-A177-3AD203B41FA5}">
                      <a16:colId xmlns="" xmlns:a16="http://schemas.microsoft.com/office/drawing/2014/main" val="2232093229"/>
                    </a:ext>
                  </a:extLst>
                </a:gridCol>
                <a:gridCol w="722170">
                  <a:extLst>
                    <a:ext uri="{9D8B030D-6E8A-4147-A177-3AD203B41FA5}">
                      <a16:colId xmlns="" xmlns:a16="http://schemas.microsoft.com/office/drawing/2014/main" val="976545616"/>
                    </a:ext>
                  </a:extLst>
                </a:gridCol>
                <a:gridCol w="722170">
                  <a:extLst>
                    <a:ext uri="{9D8B030D-6E8A-4147-A177-3AD203B41FA5}">
                      <a16:colId xmlns="" xmlns:a16="http://schemas.microsoft.com/office/drawing/2014/main" val="3638801643"/>
                    </a:ext>
                  </a:extLst>
                </a:gridCol>
                <a:gridCol w="722170">
                  <a:extLst>
                    <a:ext uri="{9D8B030D-6E8A-4147-A177-3AD203B41FA5}">
                      <a16:colId xmlns="" xmlns:a16="http://schemas.microsoft.com/office/drawing/2014/main" val="28675952"/>
                    </a:ext>
                  </a:extLst>
                </a:gridCol>
                <a:gridCol w="722170">
                  <a:extLst>
                    <a:ext uri="{9D8B030D-6E8A-4147-A177-3AD203B41FA5}">
                      <a16:colId xmlns="" xmlns:a16="http://schemas.microsoft.com/office/drawing/2014/main" val="1719374003"/>
                    </a:ext>
                  </a:extLst>
                </a:gridCol>
                <a:gridCol w="722170">
                  <a:extLst>
                    <a:ext uri="{9D8B030D-6E8A-4147-A177-3AD203B41FA5}">
                      <a16:colId xmlns="" xmlns:a16="http://schemas.microsoft.com/office/drawing/2014/main" val="1042348754"/>
                    </a:ext>
                  </a:extLst>
                </a:gridCol>
              </a:tblGrid>
              <a:tr h="1806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10411567"/>
                  </a:ext>
                </a:extLst>
              </a:tr>
              <a:tr h="2889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33406391"/>
                  </a:ext>
                </a:extLst>
              </a:tr>
              <a:tr h="1806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74.062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74.425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40.314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78376339"/>
                  </a:ext>
                </a:extLst>
              </a:tr>
              <a:tr h="180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21.432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21.780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9.192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12218753"/>
                  </a:ext>
                </a:extLst>
              </a:tr>
              <a:tr h="180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50.367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50.382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30.757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47052823"/>
                  </a:ext>
                </a:extLst>
              </a:tr>
              <a:tr h="180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1.163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331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28,5%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72013868"/>
                  </a:ext>
                </a:extLst>
              </a:tr>
              <a:tr h="180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83478565"/>
                  </a:ext>
                </a:extLst>
              </a:tr>
              <a:tr h="180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1.112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1.112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29613056"/>
                  </a:ext>
                </a:extLst>
              </a:tr>
              <a:tr h="180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71230492"/>
                  </a:ext>
                </a:extLst>
              </a:tr>
              <a:tr h="180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90311810"/>
                  </a:ext>
                </a:extLst>
              </a:tr>
              <a:tr h="180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11398279"/>
                  </a:ext>
                </a:extLst>
              </a:tr>
              <a:tr h="1806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20394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6165304"/>
            <a:ext cx="7724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7345" y="569586"/>
            <a:ext cx="792088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07.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01: DIRECCIÓN GENERAL DEL TERRITORIO MARÍTIMO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3311" y="1497375"/>
            <a:ext cx="7632848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pesos de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60B7CAAB-0057-4B76-8860-830EB731F53D}"/>
              </a:ext>
            </a:extLst>
          </p:cNvPr>
          <p:cNvGraphicFramePr>
            <a:graphicFrameLocks noGrp="1"/>
          </p:cNvGraphicFramePr>
          <p:nvPr/>
        </p:nvGraphicFramePr>
        <p:xfrm>
          <a:off x="628651" y="1850378"/>
          <a:ext cx="7886698" cy="4301832"/>
        </p:xfrm>
        <a:graphic>
          <a:graphicData uri="http://schemas.openxmlformats.org/drawingml/2006/table">
            <a:tbl>
              <a:tblPr/>
              <a:tblGrid>
                <a:gridCol w="355311">
                  <a:extLst>
                    <a:ext uri="{9D8B030D-6E8A-4147-A177-3AD203B41FA5}">
                      <a16:colId xmlns="" xmlns:a16="http://schemas.microsoft.com/office/drawing/2014/main" val="1946305470"/>
                    </a:ext>
                  </a:extLst>
                </a:gridCol>
                <a:gridCol w="327980">
                  <a:extLst>
                    <a:ext uri="{9D8B030D-6E8A-4147-A177-3AD203B41FA5}">
                      <a16:colId xmlns="" xmlns:a16="http://schemas.microsoft.com/office/drawing/2014/main" val="3387745851"/>
                    </a:ext>
                  </a:extLst>
                </a:gridCol>
                <a:gridCol w="340127">
                  <a:extLst>
                    <a:ext uri="{9D8B030D-6E8A-4147-A177-3AD203B41FA5}">
                      <a16:colId xmlns="" xmlns:a16="http://schemas.microsoft.com/office/drawing/2014/main" val="156677559"/>
                    </a:ext>
                  </a:extLst>
                </a:gridCol>
                <a:gridCol w="2490216">
                  <a:extLst>
                    <a:ext uri="{9D8B030D-6E8A-4147-A177-3AD203B41FA5}">
                      <a16:colId xmlns="" xmlns:a16="http://schemas.microsoft.com/office/drawing/2014/main" val="284377566"/>
                    </a:ext>
                  </a:extLst>
                </a:gridCol>
                <a:gridCol w="728844">
                  <a:extLst>
                    <a:ext uri="{9D8B030D-6E8A-4147-A177-3AD203B41FA5}">
                      <a16:colId xmlns="" xmlns:a16="http://schemas.microsoft.com/office/drawing/2014/main" val="425447447"/>
                    </a:ext>
                  </a:extLst>
                </a:gridCol>
                <a:gridCol w="728844">
                  <a:extLst>
                    <a:ext uri="{9D8B030D-6E8A-4147-A177-3AD203B41FA5}">
                      <a16:colId xmlns="" xmlns:a16="http://schemas.microsoft.com/office/drawing/2014/main" val="348117860"/>
                    </a:ext>
                  </a:extLst>
                </a:gridCol>
                <a:gridCol w="728844">
                  <a:extLst>
                    <a:ext uri="{9D8B030D-6E8A-4147-A177-3AD203B41FA5}">
                      <a16:colId xmlns="" xmlns:a16="http://schemas.microsoft.com/office/drawing/2014/main" val="2988269173"/>
                    </a:ext>
                  </a:extLst>
                </a:gridCol>
                <a:gridCol w="728844">
                  <a:extLst>
                    <a:ext uri="{9D8B030D-6E8A-4147-A177-3AD203B41FA5}">
                      <a16:colId xmlns="" xmlns:a16="http://schemas.microsoft.com/office/drawing/2014/main" val="3681828517"/>
                    </a:ext>
                  </a:extLst>
                </a:gridCol>
                <a:gridCol w="728844">
                  <a:extLst>
                    <a:ext uri="{9D8B030D-6E8A-4147-A177-3AD203B41FA5}">
                      <a16:colId xmlns="" xmlns:a16="http://schemas.microsoft.com/office/drawing/2014/main" val="3603864013"/>
                    </a:ext>
                  </a:extLst>
                </a:gridCol>
                <a:gridCol w="728844">
                  <a:extLst>
                    <a:ext uri="{9D8B030D-6E8A-4147-A177-3AD203B41FA5}">
                      <a16:colId xmlns="" xmlns:a16="http://schemas.microsoft.com/office/drawing/2014/main" val="2529934867"/>
                    </a:ext>
                  </a:extLst>
                </a:gridCol>
              </a:tblGrid>
              <a:tr h="1822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07385250"/>
                  </a:ext>
                </a:extLst>
              </a:tr>
              <a:tr h="2916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29159954"/>
                  </a:ext>
                </a:extLst>
              </a:tr>
              <a:tr h="1822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105.227.436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105.322.586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95.150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26.329.860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25,0%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37424346"/>
                  </a:ext>
                </a:extLst>
              </a:tr>
              <a:tr h="182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19.320.439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19.320.439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9.610.368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54663656"/>
                  </a:ext>
                </a:extLst>
              </a:tr>
              <a:tr h="182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37.904.780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37.904.780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14.178.459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94647411"/>
                  </a:ext>
                </a:extLst>
              </a:tr>
              <a:tr h="182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745.902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745.902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745.902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50062265"/>
                  </a:ext>
                </a:extLst>
              </a:tr>
              <a:tr h="182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745.902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745.902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745.902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76413468"/>
                  </a:ext>
                </a:extLst>
              </a:tr>
              <a:tr h="182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Hidrográfico y Oceanográfico de la Armada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745.902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745.902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745.902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49038023"/>
                  </a:ext>
                </a:extLst>
              </a:tr>
              <a:tr h="182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27.424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27.424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3.340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24033874"/>
                  </a:ext>
                </a:extLst>
              </a:tr>
              <a:tr h="182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27.424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27.424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3.340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0695425"/>
                  </a:ext>
                </a:extLst>
              </a:tr>
              <a:tr h="182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1.051.862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1.051.862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527.259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69406147"/>
                  </a:ext>
                </a:extLst>
              </a:tr>
              <a:tr h="182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105.208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105.208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76.145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9128528"/>
                  </a:ext>
                </a:extLst>
              </a:tr>
              <a:tr h="182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51.732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51.732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49.034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94,8%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24476140"/>
                  </a:ext>
                </a:extLst>
              </a:tr>
              <a:tr h="182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542.595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542.595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132.344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89657733"/>
                  </a:ext>
                </a:extLst>
              </a:tr>
              <a:tr h="182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28.090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28.090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16.742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77542093"/>
                  </a:ext>
                </a:extLst>
              </a:tr>
              <a:tr h="182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324.237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324.237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252.994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16408903"/>
                  </a:ext>
                </a:extLst>
              </a:tr>
              <a:tr h="182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30.842.471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30.842.471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49928732"/>
                  </a:ext>
                </a:extLst>
              </a:tr>
              <a:tr h="182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30.842.471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30.842.471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62332049"/>
                  </a:ext>
                </a:extLst>
              </a:tr>
              <a:tr h="182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3.983.679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3.983.679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1.169.382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4235798"/>
                  </a:ext>
                </a:extLst>
              </a:tr>
              <a:tr h="182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3.983.679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3.983.679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1.169.382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44622708"/>
                  </a:ext>
                </a:extLst>
              </a:tr>
              <a:tr h="182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95.150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95.150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95.150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3871263"/>
                  </a:ext>
                </a:extLst>
              </a:tr>
              <a:tr h="182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95.150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95.150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95.150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23023846"/>
                  </a:ext>
                </a:extLst>
              </a:tr>
              <a:tr h="1822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11.350.879 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11.350.879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114" marR="9114" marT="91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114" marR="9114" marT="91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701039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780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31896" y="6021288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7" y="620688"/>
            <a:ext cx="76328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08. PROGRAMA 01:  DIRECCIÓN DE SANIDAD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24994" y="1580398"/>
            <a:ext cx="7488832" cy="1969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="" xmlns:a16="http://schemas.microsoft.com/office/drawing/2014/main" id="{8C66D434-F137-4B6D-ADBB-529E41108D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8702458"/>
              </p:ext>
            </p:extLst>
          </p:nvPr>
        </p:nvGraphicFramePr>
        <p:xfrm>
          <a:off x="716424" y="1891324"/>
          <a:ext cx="7569200" cy="4057964"/>
        </p:xfrm>
        <a:graphic>
          <a:graphicData uri="http://schemas.openxmlformats.org/drawingml/2006/table">
            <a:tbl>
              <a:tblPr/>
              <a:tblGrid>
                <a:gridCol w="342900">
                  <a:extLst>
                    <a:ext uri="{9D8B030D-6E8A-4147-A177-3AD203B41FA5}">
                      <a16:colId xmlns="" xmlns:a16="http://schemas.microsoft.com/office/drawing/2014/main" val="737321963"/>
                    </a:ext>
                  </a:extLst>
                </a:gridCol>
                <a:gridCol w="355600">
                  <a:extLst>
                    <a:ext uri="{9D8B030D-6E8A-4147-A177-3AD203B41FA5}">
                      <a16:colId xmlns="" xmlns:a16="http://schemas.microsoft.com/office/drawing/2014/main" val="3877531113"/>
                    </a:ext>
                  </a:extLst>
                </a:gridCol>
                <a:gridCol w="2298700">
                  <a:extLst>
                    <a:ext uri="{9D8B030D-6E8A-4147-A177-3AD203B41FA5}">
                      <a16:colId xmlns="" xmlns:a16="http://schemas.microsoft.com/office/drawing/2014/main" val="1225650884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3415804766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3367297469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387246532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2393271186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693426666"/>
                    </a:ext>
                  </a:extLst>
                </a:gridCol>
                <a:gridCol w="762000">
                  <a:extLst>
                    <a:ext uri="{9D8B030D-6E8A-4147-A177-3AD203B41FA5}">
                      <a16:colId xmlns="" xmlns:a16="http://schemas.microsoft.com/office/drawing/2014/main" val="3502231405"/>
                    </a:ext>
                  </a:extLst>
                </a:gridCol>
              </a:tblGrid>
              <a:tr h="2070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30046230"/>
                  </a:ext>
                </a:extLst>
              </a:tr>
              <a:tr h="3312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01820960"/>
                  </a:ext>
                </a:extLst>
              </a:tr>
              <a:tr h="2070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75.237.802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75.237.802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39.545.616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73326062"/>
                  </a:ext>
                </a:extLst>
              </a:tr>
              <a:tr h="207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28.133.425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28.133.425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13.603.097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23922881"/>
                  </a:ext>
                </a:extLst>
              </a:tr>
              <a:tr h="207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40.843.533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40.843.533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17.259.006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72405381"/>
                  </a:ext>
                </a:extLst>
              </a:tr>
              <a:tr h="207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305.725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305.725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6243356"/>
                  </a:ext>
                </a:extLst>
              </a:tr>
              <a:tr h="207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305.725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305.725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9380059"/>
                  </a:ext>
                </a:extLst>
              </a:tr>
              <a:tr h="207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612.932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612.932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247.169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59561944"/>
                  </a:ext>
                </a:extLst>
              </a:tr>
              <a:tr h="207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612.932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612.932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247.169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85827857"/>
                  </a:ext>
                </a:extLst>
              </a:tr>
              <a:tr h="207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2476321"/>
                  </a:ext>
                </a:extLst>
              </a:tr>
              <a:tr h="207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83102427"/>
                  </a:ext>
                </a:extLst>
              </a:tr>
              <a:tr h="207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2.793.242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2.793.242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167.069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88968576"/>
                  </a:ext>
                </a:extLst>
              </a:tr>
              <a:tr h="207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96514843"/>
                  </a:ext>
                </a:extLst>
              </a:tr>
              <a:tr h="207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7976237"/>
                  </a:ext>
                </a:extLst>
              </a:tr>
              <a:tr h="207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2.068.938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2.068.938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43444768"/>
                  </a:ext>
                </a:extLst>
              </a:tr>
              <a:tr h="207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448.425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448.425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97737636"/>
                  </a:ext>
                </a:extLst>
              </a:tr>
              <a:tr h="207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71.557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81405113"/>
                  </a:ext>
                </a:extLst>
              </a:tr>
              <a:tr h="207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2.537.500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2.537.500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8.182.316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89860431"/>
                  </a:ext>
                </a:extLst>
              </a:tr>
              <a:tr h="2070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2.537.500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2.537.500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8.182.316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08055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49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59" y="6237312"/>
            <a:ext cx="6840760" cy="241002"/>
          </a:xfrm>
        </p:spPr>
        <p:txBody>
          <a:bodyPr/>
          <a:lstStyle/>
          <a:p>
            <a:r>
              <a:rPr lang="es-CL" sz="1000" dirty="0"/>
              <a:t>Fuente: Elaboración propia en base  a Informes de ejecución presupuestaria mensual de DIPRES</a:t>
            </a:r>
          </a:p>
          <a:p>
            <a:endParaRPr lang="es-CL" sz="11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454926"/>
            <a:ext cx="770485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046019"/>
            <a:ext cx="763284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="" xmlns:a16="http://schemas.microsoft.com/office/drawing/2014/main" id="{81DE5582-74F9-488C-9EED-4EF4EA20CA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270662"/>
              </p:ext>
            </p:extLst>
          </p:nvPr>
        </p:nvGraphicFramePr>
        <p:xfrm>
          <a:off x="582859" y="1262838"/>
          <a:ext cx="7733559" cy="4958839"/>
        </p:xfrm>
        <a:graphic>
          <a:graphicData uri="http://schemas.openxmlformats.org/drawingml/2006/table">
            <a:tbl>
              <a:tblPr/>
              <a:tblGrid>
                <a:gridCol w="345749">
                  <a:extLst>
                    <a:ext uri="{9D8B030D-6E8A-4147-A177-3AD203B41FA5}">
                      <a16:colId xmlns="" xmlns:a16="http://schemas.microsoft.com/office/drawing/2014/main" val="4190909124"/>
                    </a:ext>
                  </a:extLst>
                </a:gridCol>
                <a:gridCol w="319153">
                  <a:extLst>
                    <a:ext uri="{9D8B030D-6E8A-4147-A177-3AD203B41FA5}">
                      <a16:colId xmlns="" xmlns:a16="http://schemas.microsoft.com/office/drawing/2014/main" val="2443753920"/>
                    </a:ext>
                  </a:extLst>
                </a:gridCol>
                <a:gridCol w="330974">
                  <a:extLst>
                    <a:ext uri="{9D8B030D-6E8A-4147-A177-3AD203B41FA5}">
                      <a16:colId xmlns="" xmlns:a16="http://schemas.microsoft.com/office/drawing/2014/main" val="2975911782"/>
                    </a:ext>
                  </a:extLst>
                </a:gridCol>
                <a:gridCol w="2482303">
                  <a:extLst>
                    <a:ext uri="{9D8B030D-6E8A-4147-A177-3AD203B41FA5}">
                      <a16:colId xmlns="" xmlns:a16="http://schemas.microsoft.com/office/drawing/2014/main" val="3725573545"/>
                    </a:ext>
                  </a:extLst>
                </a:gridCol>
                <a:gridCol w="709230">
                  <a:extLst>
                    <a:ext uri="{9D8B030D-6E8A-4147-A177-3AD203B41FA5}">
                      <a16:colId xmlns="" xmlns:a16="http://schemas.microsoft.com/office/drawing/2014/main" val="1773979438"/>
                    </a:ext>
                  </a:extLst>
                </a:gridCol>
                <a:gridCol w="709230">
                  <a:extLst>
                    <a:ext uri="{9D8B030D-6E8A-4147-A177-3AD203B41FA5}">
                      <a16:colId xmlns="" xmlns:a16="http://schemas.microsoft.com/office/drawing/2014/main" val="1968911607"/>
                    </a:ext>
                  </a:extLst>
                </a:gridCol>
                <a:gridCol w="709230">
                  <a:extLst>
                    <a:ext uri="{9D8B030D-6E8A-4147-A177-3AD203B41FA5}">
                      <a16:colId xmlns="" xmlns:a16="http://schemas.microsoft.com/office/drawing/2014/main" val="1367552818"/>
                    </a:ext>
                  </a:extLst>
                </a:gridCol>
                <a:gridCol w="709230">
                  <a:extLst>
                    <a:ext uri="{9D8B030D-6E8A-4147-A177-3AD203B41FA5}">
                      <a16:colId xmlns="" xmlns:a16="http://schemas.microsoft.com/office/drawing/2014/main" val="3791868847"/>
                    </a:ext>
                  </a:extLst>
                </a:gridCol>
                <a:gridCol w="709230">
                  <a:extLst>
                    <a:ext uri="{9D8B030D-6E8A-4147-A177-3AD203B41FA5}">
                      <a16:colId xmlns="" xmlns:a16="http://schemas.microsoft.com/office/drawing/2014/main" val="119112876"/>
                    </a:ext>
                  </a:extLst>
                </a:gridCol>
                <a:gridCol w="709230">
                  <a:extLst>
                    <a:ext uri="{9D8B030D-6E8A-4147-A177-3AD203B41FA5}">
                      <a16:colId xmlns="" xmlns:a16="http://schemas.microsoft.com/office/drawing/2014/main" val="3142982602"/>
                    </a:ext>
                  </a:extLst>
                </a:gridCol>
              </a:tblGrid>
              <a:tr h="1433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16887936"/>
                  </a:ext>
                </a:extLst>
              </a:tr>
              <a:tr h="2293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8937962"/>
                  </a:ext>
                </a:extLst>
              </a:tr>
              <a:tr h="1433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220.497.394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222.366.055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1.868.661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108.335.532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21041508"/>
                  </a:ext>
                </a:extLst>
              </a:tr>
              <a:tr h="143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185.282.244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185.359.684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77.440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94.181.525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90697972"/>
                  </a:ext>
                </a:extLst>
              </a:tr>
              <a:tr h="143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28.097.180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28.737.906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640.726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9.012.653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31,4%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84595801"/>
                  </a:ext>
                </a:extLst>
              </a:tr>
              <a:tr h="143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3.743.958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3.743.958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3.656.362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42388578"/>
                  </a:ext>
                </a:extLst>
              </a:tr>
              <a:tr h="143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714.904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714.904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634.270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4773442"/>
                  </a:ext>
                </a:extLst>
              </a:tr>
              <a:tr h="143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81.347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81.347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30.418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72998608"/>
                  </a:ext>
                </a:extLst>
              </a:tr>
              <a:tr h="143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Medicina Curativa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603.852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603.852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603.852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71119666"/>
                  </a:ext>
                </a:extLst>
              </a:tr>
              <a:tr h="143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021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29.705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29.705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20579192"/>
                  </a:ext>
                </a:extLst>
              </a:tr>
              <a:tr h="143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1.708.027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1.708.027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1.701.065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10662429"/>
                  </a:ext>
                </a:extLst>
              </a:tr>
              <a:tr h="143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6.962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6.962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31087032"/>
                  </a:ext>
                </a:extLst>
              </a:tr>
              <a:tr h="143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FACH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349.122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349.122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349.122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79363687"/>
                  </a:ext>
                </a:extLst>
              </a:tr>
              <a:tr h="143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 la FACH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1.152.616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1.152.616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1.152.616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03245214"/>
                  </a:ext>
                </a:extLst>
              </a:tr>
              <a:tr h="143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147.394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147.394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147.394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48917530"/>
                  </a:ext>
                </a:extLst>
              </a:tr>
              <a:tr h="143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39.971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39.971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39.971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45962085"/>
                  </a:ext>
                </a:extLst>
              </a:tr>
              <a:tr h="143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7.078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7.078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7.078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50173133"/>
                  </a:ext>
                </a:extLst>
              </a:tr>
              <a:tr h="143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4.884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4.884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4.884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81989046"/>
                  </a:ext>
                </a:extLst>
              </a:tr>
              <a:tr h="143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1.321.027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1.321.027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1.321.027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29052934"/>
                  </a:ext>
                </a:extLst>
              </a:tr>
              <a:tr h="143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1.321.027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1.321.027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1.321.027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57937992"/>
                  </a:ext>
                </a:extLst>
              </a:tr>
              <a:tr h="143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1.693.074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1.763.594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70.520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110.031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47963061"/>
                  </a:ext>
                </a:extLst>
              </a:tr>
              <a:tr h="143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796.541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813.341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16.800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46396624"/>
                  </a:ext>
                </a:extLst>
              </a:tr>
              <a:tr h="143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80.622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83.132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32.727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81915752"/>
                  </a:ext>
                </a:extLst>
              </a:tr>
              <a:tr h="143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219.558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266.818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47.260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63.436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2871461"/>
                  </a:ext>
                </a:extLst>
              </a:tr>
              <a:tr h="143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441.903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445.853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12.916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04085060"/>
                  </a:ext>
                </a:extLst>
              </a:tr>
              <a:tr h="143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92.812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92.812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06711180"/>
                  </a:ext>
                </a:extLst>
              </a:tr>
              <a:tr h="143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61.638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61.638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952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07935999"/>
                  </a:ext>
                </a:extLst>
              </a:tr>
              <a:tr h="143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474.104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474.104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307.754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71744487"/>
                  </a:ext>
                </a:extLst>
              </a:tr>
              <a:tr h="143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474.104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474.104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307.754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04116873"/>
                  </a:ext>
                </a:extLst>
              </a:tr>
              <a:tr h="143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1.206.834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1.206.834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75942273"/>
                  </a:ext>
                </a:extLst>
              </a:tr>
              <a:tr h="143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1.206.834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1.206.834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35875670"/>
                  </a:ext>
                </a:extLst>
              </a:tr>
              <a:tr h="143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1.206.834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1.206.834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44446080"/>
                  </a:ext>
                </a:extLst>
              </a:tr>
              <a:tr h="143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1.079.975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1.079.975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1.067.207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41694165"/>
                  </a:ext>
                </a:extLst>
              </a:tr>
              <a:tr h="143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1.079.975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1.079.975 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1.067.207</a:t>
                      </a:r>
                    </a:p>
                  </a:txBody>
                  <a:tcPr marL="6540" marR="6540" marT="65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540" marR="6540" marT="65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94493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785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5877272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11560" y="1598619"/>
            <a:ext cx="7704856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2018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="" xmlns:a16="http://schemas.microsoft.com/office/drawing/2014/main" id="{08630349-7267-48D9-B4D7-089F9D86CE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2154976"/>
              </p:ext>
            </p:extLst>
          </p:nvPr>
        </p:nvGraphicFramePr>
        <p:xfrm>
          <a:off x="639191" y="1965211"/>
          <a:ext cx="7721601" cy="3768038"/>
        </p:xfrm>
        <a:graphic>
          <a:graphicData uri="http://schemas.openxmlformats.org/drawingml/2006/table">
            <a:tbl>
              <a:tblPr/>
              <a:tblGrid>
                <a:gridCol w="371322">
                  <a:extLst>
                    <a:ext uri="{9D8B030D-6E8A-4147-A177-3AD203B41FA5}">
                      <a16:colId xmlns="" xmlns:a16="http://schemas.microsoft.com/office/drawing/2014/main" val="1139850721"/>
                    </a:ext>
                  </a:extLst>
                </a:gridCol>
                <a:gridCol w="342759">
                  <a:extLst>
                    <a:ext uri="{9D8B030D-6E8A-4147-A177-3AD203B41FA5}">
                      <a16:colId xmlns="" xmlns:a16="http://schemas.microsoft.com/office/drawing/2014/main" val="3468068089"/>
                    </a:ext>
                  </a:extLst>
                </a:gridCol>
                <a:gridCol w="355454">
                  <a:extLst>
                    <a:ext uri="{9D8B030D-6E8A-4147-A177-3AD203B41FA5}">
                      <a16:colId xmlns="" xmlns:a16="http://schemas.microsoft.com/office/drawing/2014/main" val="1449012780"/>
                    </a:ext>
                  </a:extLst>
                </a:gridCol>
                <a:gridCol w="2081944">
                  <a:extLst>
                    <a:ext uri="{9D8B030D-6E8A-4147-A177-3AD203B41FA5}">
                      <a16:colId xmlns="" xmlns:a16="http://schemas.microsoft.com/office/drawing/2014/main" val="3270235227"/>
                    </a:ext>
                  </a:extLst>
                </a:gridCol>
                <a:gridCol w="761687">
                  <a:extLst>
                    <a:ext uri="{9D8B030D-6E8A-4147-A177-3AD203B41FA5}">
                      <a16:colId xmlns="" xmlns:a16="http://schemas.microsoft.com/office/drawing/2014/main" val="3850313525"/>
                    </a:ext>
                  </a:extLst>
                </a:gridCol>
                <a:gridCol w="761687">
                  <a:extLst>
                    <a:ext uri="{9D8B030D-6E8A-4147-A177-3AD203B41FA5}">
                      <a16:colId xmlns="" xmlns:a16="http://schemas.microsoft.com/office/drawing/2014/main" val="2437462871"/>
                    </a:ext>
                  </a:extLst>
                </a:gridCol>
                <a:gridCol w="761687">
                  <a:extLst>
                    <a:ext uri="{9D8B030D-6E8A-4147-A177-3AD203B41FA5}">
                      <a16:colId xmlns="" xmlns:a16="http://schemas.microsoft.com/office/drawing/2014/main" val="3326060729"/>
                    </a:ext>
                  </a:extLst>
                </a:gridCol>
                <a:gridCol w="761687">
                  <a:extLst>
                    <a:ext uri="{9D8B030D-6E8A-4147-A177-3AD203B41FA5}">
                      <a16:colId xmlns="" xmlns:a16="http://schemas.microsoft.com/office/drawing/2014/main" val="2360554327"/>
                    </a:ext>
                  </a:extLst>
                </a:gridCol>
                <a:gridCol w="761687">
                  <a:extLst>
                    <a:ext uri="{9D8B030D-6E8A-4147-A177-3AD203B41FA5}">
                      <a16:colId xmlns="" xmlns:a16="http://schemas.microsoft.com/office/drawing/2014/main" val="3007574153"/>
                    </a:ext>
                  </a:extLst>
                </a:gridCol>
                <a:gridCol w="761687">
                  <a:extLst>
                    <a:ext uri="{9D8B030D-6E8A-4147-A177-3AD203B41FA5}">
                      <a16:colId xmlns="" xmlns:a16="http://schemas.microsoft.com/office/drawing/2014/main" val="4170893097"/>
                    </a:ext>
                  </a:extLst>
                </a:gridCol>
              </a:tblGrid>
              <a:tr h="2063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359387310"/>
                  </a:ext>
                </a:extLst>
              </a:tr>
              <a:tr h="3430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36417652"/>
                  </a:ext>
                </a:extLst>
              </a:tr>
              <a:tr h="2063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82.465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38083210"/>
                  </a:ext>
                </a:extLst>
              </a:tr>
              <a:tr h="206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12.119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26698711"/>
                  </a:ext>
                </a:extLst>
              </a:tr>
              <a:tr h="206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68679881"/>
                  </a:ext>
                </a:extLst>
              </a:tr>
              <a:tr h="206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47681632"/>
                  </a:ext>
                </a:extLst>
              </a:tr>
              <a:tr h="206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58556960"/>
                  </a:ext>
                </a:extLst>
              </a:tr>
              <a:tr h="3301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46587357"/>
                  </a:ext>
                </a:extLst>
              </a:tr>
              <a:tr h="206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10492591"/>
                  </a:ext>
                </a:extLst>
              </a:tr>
              <a:tr h="206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43452292"/>
                  </a:ext>
                </a:extLst>
              </a:tr>
              <a:tr h="206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9212981"/>
                  </a:ext>
                </a:extLst>
              </a:tr>
              <a:tr h="206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4479517"/>
                  </a:ext>
                </a:extLst>
              </a:tr>
              <a:tr h="206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07405332"/>
                  </a:ext>
                </a:extLst>
              </a:tr>
              <a:tr h="206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43008021"/>
                  </a:ext>
                </a:extLst>
              </a:tr>
              <a:tr h="206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63640398"/>
                  </a:ext>
                </a:extLst>
              </a:tr>
              <a:tr h="206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20774148"/>
                  </a:ext>
                </a:extLst>
              </a:tr>
              <a:tr h="206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344404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2442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626" y="5733256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7" y="890392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11. PROGRAMA 01: ORGANISMOS DE SALUD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06626" y="1700808"/>
            <a:ext cx="7776865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="" xmlns:a16="http://schemas.microsoft.com/office/drawing/2014/main" id="{F0F846E3-1DD0-43E8-AF22-FF990035A4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3302563"/>
              </p:ext>
            </p:extLst>
          </p:nvPr>
        </p:nvGraphicFramePr>
        <p:xfrm>
          <a:off x="628651" y="1991154"/>
          <a:ext cx="7886698" cy="3742097"/>
        </p:xfrm>
        <a:graphic>
          <a:graphicData uri="http://schemas.openxmlformats.org/drawingml/2006/table">
            <a:tbl>
              <a:tblPr/>
              <a:tblGrid>
                <a:gridCol w="371326">
                  <a:extLst>
                    <a:ext uri="{9D8B030D-6E8A-4147-A177-3AD203B41FA5}">
                      <a16:colId xmlns="" xmlns:a16="http://schemas.microsoft.com/office/drawing/2014/main" val="2029447718"/>
                    </a:ext>
                  </a:extLst>
                </a:gridCol>
                <a:gridCol w="342762">
                  <a:extLst>
                    <a:ext uri="{9D8B030D-6E8A-4147-A177-3AD203B41FA5}">
                      <a16:colId xmlns="" xmlns:a16="http://schemas.microsoft.com/office/drawing/2014/main" val="3185852355"/>
                    </a:ext>
                  </a:extLst>
                </a:gridCol>
                <a:gridCol w="355457">
                  <a:extLst>
                    <a:ext uri="{9D8B030D-6E8A-4147-A177-3AD203B41FA5}">
                      <a16:colId xmlns="" xmlns:a16="http://schemas.microsoft.com/office/drawing/2014/main" val="4184690072"/>
                    </a:ext>
                  </a:extLst>
                </a:gridCol>
                <a:gridCol w="2246995">
                  <a:extLst>
                    <a:ext uri="{9D8B030D-6E8A-4147-A177-3AD203B41FA5}">
                      <a16:colId xmlns="" xmlns:a16="http://schemas.microsoft.com/office/drawing/2014/main" val="3076949066"/>
                    </a:ext>
                  </a:extLst>
                </a:gridCol>
                <a:gridCol w="761693">
                  <a:extLst>
                    <a:ext uri="{9D8B030D-6E8A-4147-A177-3AD203B41FA5}">
                      <a16:colId xmlns="" xmlns:a16="http://schemas.microsoft.com/office/drawing/2014/main" val="3113343512"/>
                    </a:ext>
                  </a:extLst>
                </a:gridCol>
                <a:gridCol w="761693">
                  <a:extLst>
                    <a:ext uri="{9D8B030D-6E8A-4147-A177-3AD203B41FA5}">
                      <a16:colId xmlns="" xmlns:a16="http://schemas.microsoft.com/office/drawing/2014/main" val="2446364795"/>
                    </a:ext>
                  </a:extLst>
                </a:gridCol>
                <a:gridCol w="761693">
                  <a:extLst>
                    <a:ext uri="{9D8B030D-6E8A-4147-A177-3AD203B41FA5}">
                      <a16:colId xmlns="" xmlns:a16="http://schemas.microsoft.com/office/drawing/2014/main" val="1885376126"/>
                    </a:ext>
                  </a:extLst>
                </a:gridCol>
                <a:gridCol w="761693">
                  <a:extLst>
                    <a:ext uri="{9D8B030D-6E8A-4147-A177-3AD203B41FA5}">
                      <a16:colId xmlns="" xmlns:a16="http://schemas.microsoft.com/office/drawing/2014/main" val="2951625008"/>
                    </a:ext>
                  </a:extLst>
                </a:gridCol>
                <a:gridCol w="761693">
                  <a:extLst>
                    <a:ext uri="{9D8B030D-6E8A-4147-A177-3AD203B41FA5}">
                      <a16:colId xmlns="" xmlns:a16="http://schemas.microsoft.com/office/drawing/2014/main" val="2679898949"/>
                    </a:ext>
                  </a:extLst>
                </a:gridCol>
                <a:gridCol w="761693">
                  <a:extLst>
                    <a:ext uri="{9D8B030D-6E8A-4147-A177-3AD203B41FA5}">
                      <a16:colId xmlns="" xmlns:a16="http://schemas.microsoft.com/office/drawing/2014/main" val="3878852835"/>
                    </a:ext>
                  </a:extLst>
                </a:gridCol>
              </a:tblGrid>
              <a:tr h="2011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85852133"/>
                  </a:ext>
                </a:extLst>
              </a:tr>
              <a:tr h="32190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56453090"/>
                  </a:ext>
                </a:extLst>
              </a:tr>
              <a:tr h="2011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34.744.727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37.556.165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2.811.438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19.321.870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02318290"/>
                  </a:ext>
                </a:extLst>
              </a:tr>
              <a:tr h="201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15.220.278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15.220.278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7.572.068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97592175"/>
                  </a:ext>
                </a:extLst>
              </a:tr>
              <a:tr h="201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18.625.944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18.625.944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8.789.545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65710537"/>
                  </a:ext>
                </a:extLst>
              </a:tr>
              <a:tr h="201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134.359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81794339"/>
                  </a:ext>
                </a:extLst>
              </a:tr>
              <a:tr h="201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134.359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67500555"/>
                  </a:ext>
                </a:extLst>
              </a:tr>
              <a:tr h="201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35115209"/>
                  </a:ext>
                </a:extLst>
              </a:tr>
              <a:tr h="201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89245570"/>
                  </a:ext>
                </a:extLst>
              </a:tr>
              <a:tr h="201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624641"/>
                  </a:ext>
                </a:extLst>
              </a:tr>
              <a:tr h="201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35808754"/>
                  </a:ext>
                </a:extLst>
              </a:tr>
              <a:tr h="201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703.901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703.901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18707381"/>
                  </a:ext>
                </a:extLst>
              </a:tr>
              <a:tr h="201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68.562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94399092"/>
                  </a:ext>
                </a:extLst>
              </a:tr>
              <a:tr h="201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468.084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468.084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41.230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06008748"/>
                  </a:ext>
                </a:extLst>
              </a:tr>
              <a:tr h="201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107.873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21951238"/>
                  </a:ext>
                </a:extLst>
              </a:tr>
              <a:tr h="201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82691100"/>
                  </a:ext>
                </a:extLst>
              </a:tr>
              <a:tr h="201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2.811.438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2.811.438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2.808.957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41538148"/>
                  </a:ext>
                </a:extLst>
              </a:tr>
              <a:tr h="2011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2.811.438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2.811.438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2.808.957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8699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9177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1" y="6165304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620688"/>
            <a:ext cx="828092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18. PROGRAMA 01: DIRECCIÓN GENERAL DE MOVILIZACIÓN NACIONAL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99591" y="1306612"/>
            <a:ext cx="727280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="" xmlns:a16="http://schemas.microsoft.com/office/drawing/2014/main" id="{064EA6F2-0559-4F34-AF14-B8F445FB803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06440" y="1600205"/>
          <a:ext cx="7331120" cy="4525953"/>
        </p:xfrm>
        <a:graphic>
          <a:graphicData uri="http://schemas.openxmlformats.org/drawingml/2006/table">
            <a:tbl>
              <a:tblPr/>
              <a:tblGrid>
                <a:gridCol w="344613">
                  <a:extLst>
                    <a:ext uri="{9D8B030D-6E8A-4147-A177-3AD203B41FA5}">
                      <a16:colId xmlns="" xmlns:a16="http://schemas.microsoft.com/office/drawing/2014/main" val="3405071656"/>
                    </a:ext>
                  </a:extLst>
                </a:gridCol>
                <a:gridCol w="318104">
                  <a:extLst>
                    <a:ext uri="{9D8B030D-6E8A-4147-A177-3AD203B41FA5}">
                      <a16:colId xmlns="" xmlns:a16="http://schemas.microsoft.com/office/drawing/2014/main" val="1932996109"/>
                    </a:ext>
                  </a:extLst>
                </a:gridCol>
                <a:gridCol w="329885">
                  <a:extLst>
                    <a:ext uri="{9D8B030D-6E8A-4147-A177-3AD203B41FA5}">
                      <a16:colId xmlns="" xmlns:a16="http://schemas.microsoft.com/office/drawing/2014/main" val="3884204320"/>
                    </a:ext>
                  </a:extLst>
                </a:gridCol>
                <a:gridCol w="2097130">
                  <a:extLst>
                    <a:ext uri="{9D8B030D-6E8A-4147-A177-3AD203B41FA5}">
                      <a16:colId xmlns="" xmlns:a16="http://schemas.microsoft.com/office/drawing/2014/main" val="3214360658"/>
                    </a:ext>
                  </a:extLst>
                </a:gridCol>
                <a:gridCol w="706898">
                  <a:extLst>
                    <a:ext uri="{9D8B030D-6E8A-4147-A177-3AD203B41FA5}">
                      <a16:colId xmlns="" xmlns:a16="http://schemas.microsoft.com/office/drawing/2014/main" val="2329179608"/>
                    </a:ext>
                  </a:extLst>
                </a:gridCol>
                <a:gridCol w="706898">
                  <a:extLst>
                    <a:ext uri="{9D8B030D-6E8A-4147-A177-3AD203B41FA5}">
                      <a16:colId xmlns="" xmlns:a16="http://schemas.microsoft.com/office/drawing/2014/main" val="2092487781"/>
                    </a:ext>
                  </a:extLst>
                </a:gridCol>
                <a:gridCol w="706898">
                  <a:extLst>
                    <a:ext uri="{9D8B030D-6E8A-4147-A177-3AD203B41FA5}">
                      <a16:colId xmlns="" xmlns:a16="http://schemas.microsoft.com/office/drawing/2014/main" val="969108978"/>
                    </a:ext>
                  </a:extLst>
                </a:gridCol>
                <a:gridCol w="706898">
                  <a:extLst>
                    <a:ext uri="{9D8B030D-6E8A-4147-A177-3AD203B41FA5}">
                      <a16:colId xmlns="" xmlns:a16="http://schemas.microsoft.com/office/drawing/2014/main" val="1614855604"/>
                    </a:ext>
                  </a:extLst>
                </a:gridCol>
                <a:gridCol w="706898">
                  <a:extLst>
                    <a:ext uri="{9D8B030D-6E8A-4147-A177-3AD203B41FA5}">
                      <a16:colId xmlns="" xmlns:a16="http://schemas.microsoft.com/office/drawing/2014/main" val="3861982754"/>
                    </a:ext>
                  </a:extLst>
                </a:gridCol>
                <a:gridCol w="706898">
                  <a:extLst>
                    <a:ext uri="{9D8B030D-6E8A-4147-A177-3AD203B41FA5}">
                      <a16:colId xmlns="" xmlns:a16="http://schemas.microsoft.com/office/drawing/2014/main" val="1872014618"/>
                    </a:ext>
                  </a:extLst>
                </a:gridCol>
              </a:tblGrid>
              <a:tr h="1767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43333176"/>
                  </a:ext>
                </a:extLst>
              </a:tr>
              <a:tr h="2828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29892993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6.635.637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6.790.252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154.615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2.479.218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37,4%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33549285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1.534.593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1.534.593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706.580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01788629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1.410.069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1.410.069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342.088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35502083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43.825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43.825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43.825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64160658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43.825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43.825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43.825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12789020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3.563.468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3.563.468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1.271.341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27835153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1.306.628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1.306.628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18.517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07180691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Incentivos Servicio Militar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1.306.628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1.306.628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18.517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21271717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2.220.175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2.220.175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1.234.494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78378850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63.884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63.884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63.884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35132636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2.156.291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2.156.291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1.170.610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54,3%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85650470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36.665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36.665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18.330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50169543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36.665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36.665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18.330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53454923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124.801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124.801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1.889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22581628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24.095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24.095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54278676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7.997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7.997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1.453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18,2%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83131791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55.494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55.494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6937878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37.215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37.215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90354409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2.706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2.706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2.706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72877453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2.706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2.706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2.706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93774506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2.706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2.706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2.706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82676730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110.790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110.790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110.789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76200159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110.790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110.790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110.789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35870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646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ACUMULADADE 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611560" y="1196752"/>
            <a:ext cx="800426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CL" sz="15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CL" sz="1200" dirty="0"/>
              <a:t>La ejecución del JUNIO totalizó en $137.912 millones, equivalente a un 7,7% respecto de la ley inicial de presupuestos. Este porcentaje es  inferior al 8,2% ejecutado en igual fecha del año anterior. 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CL" sz="12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CL" sz="1200" dirty="0"/>
              <a:t>Con ello, el comportamiento de la ejecución acumulada al mes de JUNIO, que suma $678.794 millones, equivalente a un 38% de avance, presenta una trayectoria similar al acumulado en el mismo mes del año anterior. Por otra parte, la ejecución en dólares acumuló un gasto de $63.277 miles, equivalente a  33,3%.  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CL" sz="12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CL" sz="1200" dirty="0"/>
              <a:t>En el mes de JUNIO, la modificación presupuestaria observada da cuenta de un incremento de $120 millones para Prestaciones de Seguridad Social, normalmente asociadas a retiros, $143 millones en Personal, $83 millones en Adquisición de Activos No Financieros y Servicio a la Deuda por $5.264 millones, que normalmente provienen de operaciones de años anteriores.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CL" sz="12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CL" sz="1200" dirty="0"/>
              <a:t>Además, se observó una disminución de $156 millones en Transferencias Corrientes y $148 millones en Bienes y Servicios de Consumo.</a:t>
            </a:r>
          </a:p>
          <a:p>
            <a:pPr algn="just"/>
            <a:endParaRPr lang="es-CL" sz="15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59" y="558924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764704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19. PROGRAMA 01: INSTITUTO GEOGRÁFICO MILITAR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78012" y="1783749"/>
            <a:ext cx="784887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="" xmlns:a16="http://schemas.microsoft.com/office/drawing/2014/main" id="{E045E309-6F92-4CF5-8CCF-BC55C9BB324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58799" y="2215356"/>
          <a:ext cx="8026402" cy="3295650"/>
        </p:xfrm>
        <a:graphic>
          <a:graphicData uri="http://schemas.openxmlformats.org/drawingml/2006/table">
            <a:tbl>
              <a:tblPr/>
              <a:tblGrid>
                <a:gridCol w="371181">
                  <a:extLst>
                    <a:ext uri="{9D8B030D-6E8A-4147-A177-3AD203B41FA5}">
                      <a16:colId xmlns="" xmlns:a16="http://schemas.microsoft.com/office/drawing/2014/main" val="775657207"/>
                    </a:ext>
                  </a:extLst>
                </a:gridCol>
                <a:gridCol w="342629">
                  <a:extLst>
                    <a:ext uri="{9D8B030D-6E8A-4147-A177-3AD203B41FA5}">
                      <a16:colId xmlns="" xmlns:a16="http://schemas.microsoft.com/office/drawing/2014/main" val="347215267"/>
                    </a:ext>
                  </a:extLst>
                </a:gridCol>
                <a:gridCol w="355319">
                  <a:extLst>
                    <a:ext uri="{9D8B030D-6E8A-4147-A177-3AD203B41FA5}">
                      <a16:colId xmlns="" xmlns:a16="http://schemas.microsoft.com/office/drawing/2014/main" val="999609823"/>
                    </a:ext>
                  </a:extLst>
                </a:gridCol>
                <a:gridCol w="2388885">
                  <a:extLst>
                    <a:ext uri="{9D8B030D-6E8A-4147-A177-3AD203B41FA5}">
                      <a16:colId xmlns="" xmlns:a16="http://schemas.microsoft.com/office/drawing/2014/main" val="2055801451"/>
                    </a:ext>
                  </a:extLst>
                </a:gridCol>
                <a:gridCol w="761398">
                  <a:extLst>
                    <a:ext uri="{9D8B030D-6E8A-4147-A177-3AD203B41FA5}">
                      <a16:colId xmlns="" xmlns:a16="http://schemas.microsoft.com/office/drawing/2014/main" val="266876221"/>
                    </a:ext>
                  </a:extLst>
                </a:gridCol>
                <a:gridCol w="761398">
                  <a:extLst>
                    <a:ext uri="{9D8B030D-6E8A-4147-A177-3AD203B41FA5}">
                      <a16:colId xmlns="" xmlns:a16="http://schemas.microsoft.com/office/drawing/2014/main" val="4063048921"/>
                    </a:ext>
                  </a:extLst>
                </a:gridCol>
                <a:gridCol w="761398">
                  <a:extLst>
                    <a:ext uri="{9D8B030D-6E8A-4147-A177-3AD203B41FA5}">
                      <a16:colId xmlns="" xmlns:a16="http://schemas.microsoft.com/office/drawing/2014/main" val="2888617747"/>
                    </a:ext>
                  </a:extLst>
                </a:gridCol>
                <a:gridCol w="761398">
                  <a:extLst>
                    <a:ext uri="{9D8B030D-6E8A-4147-A177-3AD203B41FA5}">
                      <a16:colId xmlns="" xmlns:a16="http://schemas.microsoft.com/office/drawing/2014/main" val="3459258999"/>
                    </a:ext>
                  </a:extLst>
                </a:gridCol>
                <a:gridCol w="761398">
                  <a:extLst>
                    <a:ext uri="{9D8B030D-6E8A-4147-A177-3AD203B41FA5}">
                      <a16:colId xmlns="" xmlns:a16="http://schemas.microsoft.com/office/drawing/2014/main" val="779936611"/>
                    </a:ext>
                  </a:extLst>
                </a:gridCol>
                <a:gridCol w="761398">
                  <a:extLst>
                    <a:ext uri="{9D8B030D-6E8A-4147-A177-3AD203B41FA5}">
                      <a16:colId xmlns="" xmlns:a16="http://schemas.microsoft.com/office/drawing/2014/main" val="1180336544"/>
                    </a:ext>
                  </a:extLst>
                </a:gridCol>
              </a:tblGrid>
              <a:tr h="3143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81967410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309156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4.423.230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4.423.230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1.873.715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80608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2.563.963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2.563.963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1.289.746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13154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1.456.708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1.456.708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456.512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086082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910076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488555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993175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092370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376.970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376.970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909727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8626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726873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27.702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37513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218.230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051048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914565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781209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2974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6017" y="558924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017" y="764704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20. PROGRAMA 01: SERVICIO HIDROGRÁFICO Y OCEANOGRÁFICO DE LA ARMADA DE CHILE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83318" y="1901545"/>
            <a:ext cx="806678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="" xmlns:a16="http://schemas.microsoft.com/office/drawing/2014/main" id="{1F47CE99-5B6B-42A3-B5EB-EF5EA171069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199" y="2294141"/>
          <a:ext cx="8229602" cy="3138081"/>
        </p:xfrm>
        <a:graphic>
          <a:graphicData uri="http://schemas.openxmlformats.org/drawingml/2006/table">
            <a:tbl>
              <a:tblPr/>
              <a:tblGrid>
                <a:gridCol w="368490">
                  <a:extLst>
                    <a:ext uri="{9D8B030D-6E8A-4147-A177-3AD203B41FA5}">
                      <a16:colId xmlns="" xmlns:a16="http://schemas.microsoft.com/office/drawing/2014/main" val="1212398802"/>
                    </a:ext>
                  </a:extLst>
                </a:gridCol>
                <a:gridCol w="340145">
                  <a:extLst>
                    <a:ext uri="{9D8B030D-6E8A-4147-A177-3AD203B41FA5}">
                      <a16:colId xmlns="" xmlns:a16="http://schemas.microsoft.com/office/drawing/2014/main" val="3905653840"/>
                    </a:ext>
                  </a:extLst>
                </a:gridCol>
                <a:gridCol w="352742">
                  <a:extLst>
                    <a:ext uri="{9D8B030D-6E8A-4147-A177-3AD203B41FA5}">
                      <a16:colId xmlns="" xmlns:a16="http://schemas.microsoft.com/office/drawing/2014/main" val="2087035865"/>
                    </a:ext>
                  </a:extLst>
                </a:gridCol>
                <a:gridCol w="2632969">
                  <a:extLst>
                    <a:ext uri="{9D8B030D-6E8A-4147-A177-3AD203B41FA5}">
                      <a16:colId xmlns="" xmlns:a16="http://schemas.microsoft.com/office/drawing/2014/main" val="3659671640"/>
                    </a:ext>
                  </a:extLst>
                </a:gridCol>
                <a:gridCol w="755876">
                  <a:extLst>
                    <a:ext uri="{9D8B030D-6E8A-4147-A177-3AD203B41FA5}">
                      <a16:colId xmlns="" xmlns:a16="http://schemas.microsoft.com/office/drawing/2014/main" val="2232607065"/>
                    </a:ext>
                  </a:extLst>
                </a:gridCol>
                <a:gridCol w="755876">
                  <a:extLst>
                    <a:ext uri="{9D8B030D-6E8A-4147-A177-3AD203B41FA5}">
                      <a16:colId xmlns="" xmlns:a16="http://schemas.microsoft.com/office/drawing/2014/main" val="3650198009"/>
                    </a:ext>
                  </a:extLst>
                </a:gridCol>
                <a:gridCol w="755876">
                  <a:extLst>
                    <a:ext uri="{9D8B030D-6E8A-4147-A177-3AD203B41FA5}">
                      <a16:colId xmlns="" xmlns:a16="http://schemas.microsoft.com/office/drawing/2014/main" val="1578082223"/>
                    </a:ext>
                  </a:extLst>
                </a:gridCol>
                <a:gridCol w="755876">
                  <a:extLst>
                    <a:ext uri="{9D8B030D-6E8A-4147-A177-3AD203B41FA5}">
                      <a16:colId xmlns="" xmlns:a16="http://schemas.microsoft.com/office/drawing/2014/main" val="888844619"/>
                    </a:ext>
                  </a:extLst>
                </a:gridCol>
                <a:gridCol w="755876">
                  <a:extLst>
                    <a:ext uri="{9D8B030D-6E8A-4147-A177-3AD203B41FA5}">
                      <a16:colId xmlns="" xmlns:a16="http://schemas.microsoft.com/office/drawing/2014/main" val="3044933997"/>
                    </a:ext>
                  </a:extLst>
                </a:gridCol>
                <a:gridCol w="755876">
                  <a:extLst>
                    <a:ext uri="{9D8B030D-6E8A-4147-A177-3AD203B41FA5}">
                      <a16:colId xmlns="" xmlns:a16="http://schemas.microsoft.com/office/drawing/2014/main" val="1676424443"/>
                    </a:ext>
                  </a:extLst>
                </a:gridCol>
              </a:tblGrid>
              <a:tr h="189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89073829"/>
                  </a:ext>
                </a:extLst>
              </a:tr>
              <a:tr h="3024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00834018"/>
                  </a:ext>
                </a:extLst>
              </a:tr>
              <a:tr h="189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6.454.146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6.454.146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3.067.743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48268859"/>
                  </a:ext>
                </a:extLst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2.781.083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2.781.083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1.328.315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72603635"/>
                  </a:ext>
                </a:extLst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2.120.633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2.120.633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1.042.126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49801212"/>
                  </a:ext>
                </a:extLst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2.436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2.436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53124047"/>
                  </a:ext>
                </a:extLst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2.436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2.436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64900712"/>
                  </a:ext>
                </a:extLst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2.436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2.436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61303340"/>
                  </a:ext>
                </a:extLst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10.557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10.557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5.465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55221179"/>
                  </a:ext>
                </a:extLst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10.557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10.557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5.465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26725580"/>
                  </a:ext>
                </a:extLst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1.539.437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1.539.437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689.401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83330328"/>
                  </a:ext>
                </a:extLst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56.430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56.430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43.460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60382917"/>
                  </a:ext>
                </a:extLst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29.721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29.721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5.292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30037111"/>
                  </a:ext>
                </a:extLst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828.027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828.027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350.810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08136127"/>
                  </a:ext>
                </a:extLst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94.643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94.643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32.175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09345069"/>
                  </a:ext>
                </a:extLst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530.616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530.616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257.664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359970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4713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1" y="6453336"/>
            <a:ext cx="7200800" cy="268139"/>
          </a:xfrm>
        </p:spPr>
        <p:txBody>
          <a:bodyPr/>
          <a:lstStyle/>
          <a:p>
            <a:r>
              <a:rPr lang="es-CL" sz="9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7166" y="53178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21. PROGRAMA 01: DIRECCIÓN GENERAL DE AERONÁUTICA CIVIL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99591" y="1137597"/>
            <a:ext cx="7560841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="" xmlns:a16="http://schemas.microsoft.com/office/drawing/2014/main" id="{3745651F-FB08-4DA8-B4B4-C577201DFE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6758835"/>
              </p:ext>
            </p:extLst>
          </p:nvPr>
        </p:nvGraphicFramePr>
        <p:xfrm>
          <a:off x="899592" y="1401552"/>
          <a:ext cx="7632850" cy="4979769"/>
        </p:xfrm>
        <a:graphic>
          <a:graphicData uri="http://schemas.openxmlformats.org/drawingml/2006/table">
            <a:tbl>
              <a:tblPr/>
              <a:tblGrid>
                <a:gridCol w="332109">
                  <a:extLst>
                    <a:ext uri="{9D8B030D-6E8A-4147-A177-3AD203B41FA5}">
                      <a16:colId xmlns="" xmlns:a16="http://schemas.microsoft.com/office/drawing/2014/main" val="163153355"/>
                    </a:ext>
                  </a:extLst>
                </a:gridCol>
                <a:gridCol w="306562">
                  <a:extLst>
                    <a:ext uri="{9D8B030D-6E8A-4147-A177-3AD203B41FA5}">
                      <a16:colId xmlns="" xmlns:a16="http://schemas.microsoft.com/office/drawing/2014/main" val="3209622222"/>
                    </a:ext>
                  </a:extLst>
                </a:gridCol>
                <a:gridCol w="317918">
                  <a:extLst>
                    <a:ext uri="{9D8B030D-6E8A-4147-A177-3AD203B41FA5}">
                      <a16:colId xmlns="" xmlns:a16="http://schemas.microsoft.com/office/drawing/2014/main" val="81482034"/>
                    </a:ext>
                  </a:extLst>
                </a:gridCol>
                <a:gridCol w="2588755">
                  <a:extLst>
                    <a:ext uri="{9D8B030D-6E8A-4147-A177-3AD203B41FA5}">
                      <a16:colId xmlns="" xmlns:a16="http://schemas.microsoft.com/office/drawing/2014/main" val="3641846264"/>
                    </a:ext>
                  </a:extLst>
                </a:gridCol>
                <a:gridCol w="681251">
                  <a:extLst>
                    <a:ext uri="{9D8B030D-6E8A-4147-A177-3AD203B41FA5}">
                      <a16:colId xmlns="" xmlns:a16="http://schemas.microsoft.com/office/drawing/2014/main" val="3519007590"/>
                    </a:ext>
                  </a:extLst>
                </a:gridCol>
                <a:gridCol w="681251">
                  <a:extLst>
                    <a:ext uri="{9D8B030D-6E8A-4147-A177-3AD203B41FA5}">
                      <a16:colId xmlns="" xmlns:a16="http://schemas.microsoft.com/office/drawing/2014/main" val="3291292413"/>
                    </a:ext>
                  </a:extLst>
                </a:gridCol>
                <a:gridCol w="681251">
                  <a:extLst>
                    <a:ext uri="{9D8B030D-6E8A-4147-A177-3AD203B41FA5}">
                      <a16:colId xmlns="" xmlns:a16="http://schemas.microsoft.com/office/drawing/2014/main" val="3116393251"/>
                    </a:ext>
                  </a:extLst>
                </a:gridCol>
                <a:gridCol w="681251">
                  <a:extLst>
                    <a:ext uri="{9D8B030D-6E8A-4147-A177-3AD203B41FA5}">
                      <a16:colId xmlns="" xmlns:a16="http://schemas.microsoft.com/office/drawing/2014/main" val="845831911"/>
                    </a:ext>
                  </a:extLst>
                </a:gridCol>
                <a:gridCol w="681251">
                  <a:extLst>
                    <a:ext uri="{9D8B030D-6E8A-4147-A177-3AD203B41FA5}">
                      <a16:colId xmlns="" xmlns:a16="http://schemas.microsoft.com/office/drawing/2014/main" val="1282391994"/>
                    </a:ext>
                  </a:extLst>
                </a:gridCol>
                <a:gridCol w="681251">
                  <a:extLst>
                    <a:ext uri="{9D8B030D-6E8A-4147-A177-3AD203B41FA5}">
                      <a16:colId xmlns="" xmlns:a16="http://schemas.microsoft.com/office/drawing/2014/main" val="4273794119"/>
                    </a:ext>
                  </a:extLst>
                </a:gridCol>
              </a:tblGrid>
              <a:tr h="1168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950874"/>
                  </a:ext>
                </a:extLst>
              </a:tr>
              <a:tr h="1870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00466799"/>
                  </a:ext>
                </a:extLst>
              </a:tr>
              <a:tr h="1168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299.415.685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304.020.737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4.605.052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106.593.633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03464297"/>
                  </a:ext>
                </a:extLst>
              </a:tr>
              <a:tr h="116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106.581.292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106.581.292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54.537.350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78539301"/>
                  </a:ext>
                </a:extLst>
              </a:tr>
              <a:tr h="116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26.087.663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26.087.663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8.571.988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75636810"/>
                  </a:ext>
                </a:extLst>
              </a:tr>
              <a:tr h="116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205.442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831.949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626.507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140.807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63835401"/>
                  </a:ext>
                </a:extLst>
              </a:tr>
              <a:tr h="116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205.442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123.492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-81.950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46.546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79511504"/>
                  </a:ext>
                </a:extLst>
              </a:tr>
              <a:tr h="116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708.457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708.457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94.261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37170106"/>
                  </a:ext>
                </a:extLst>
              </a:tr>
              <a:tr h="116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1.358.733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1.358.733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1.182.618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80524049"/>
                  </a:ext>
                </a:extLst>
              </a:tr>
              <a:tr h="116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1.121.377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1.121.377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1.025.061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4036017"/>
                  </a:ext>
                </a:extLst>
              </a:tr>
              <a:tr h="116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9.432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9.432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18151980"/>
                  </a:ext>
                </a:extLst>
              </a:tr>
              <a:tr h="116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1.025.005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1.025.005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1.025.005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88512101"/>
                  </a:ext>
                </a:extLst>
              </a:tr>
              <a:tr h="116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Clubes Aéreos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86.940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86.940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90465442"/>
                  </a:ext>
                </a:extLst>
              </a:tr>
              <a:tr h="116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70.753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70.753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70.753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30238092"/>
                  </a:ext>
                </a:extLst>
              </a:tr>
              <a:tr h="116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70.753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70.753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70.753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18182145"/>
                  </a:ext>
                </a:extLst>
              </a:tr>
              <a:tr h="116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166.603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166.603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86.804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23392394"/>
                  </a:ext>
                </a:extLst>
              </a:tr>
              <a:tr h="116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166.603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166.603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86.804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99042046"/>
                  </a:ext>
                </a:extLst>
              </a:tr>
              <a:tr h="116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73.013.694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73.013.694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11.336.710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76267419"/>
                  </a:ext>
                </a:extLst>
              </a:tr>
              <a:tr h="116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3.239.049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3.239.049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517.860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27305762"/>
                  </a:ext>
                </a:extLst>
              </a:tr>
              <a:tr h="116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69.774.645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69.774.645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10.818.850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38445409"/>
                  </a:ext>
                </a:extLst>
              </a:tr>
              <a:tr h="116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577.062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577.062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246.709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98454603"/>
                  </a:ext>
                </a:extLst>
              </a:tr>
              <a:tr h="116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85.917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85.917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40.641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48250995"/>
                  </a:ext>
                </a:extLst>
              </a:tr>
              <a:tr h="116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 Fondos de Terceros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491.145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491.145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206.068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78652976"/>
                  </a:ext>
                </a:extLst>
              </a:tr>
              <a:tr h="116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14.108.279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14.108.279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4.794.406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82875824"/>
                  </a:ext>
                </a:extLst>
              </a:tr>
              <a:tr h="116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652.901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652.901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62627957"/>
                  </a:ext>
                </a:extLst>
              </a:tr>
              <a:tr h="116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301.479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301.479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88.765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29,4%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03003459"/>
                  </a:ext>
                </a:extLst>
              </a:tr>
              <a:tr h="116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10.719.861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10.719.861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4.418.419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41,2%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31632401"/>
                  </a:ext>
                </a:extLst>
              </a:tr>
              <a:tr h="116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1.382.244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1.382.244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197.623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61004946"/>
                  </a:ext>
                </a:extLst>
              </a:tr>
              <a:tr h="116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1.051.794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1.051.794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89.599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82956450"/>
                  </a:ext>
                </a:extLst>
              </a:tr>
              <a:tr h="116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36.900.528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36.900.528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10721160"/>
                  </a:ext>
                </a:extLst>
              </a:tr>
              <a:tr h="116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193.351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193.351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47653554"/>
                  </a:ext>
                </a:extLst>
              </a:tr>
              <a:tr h="116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193.351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193.351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66873624"/>
                  </a:ext>
                </a:extLst>
              </a:tr>
              <a:tr h="116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74.883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74.883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41.600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34342158"/>
                  </a:ext>
                </a:extLst>
              </a:tr>
              <a:tr h="116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74.883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74.883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41.600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68539464"/>
                  </a:ext>
                </a:extLst>
              </a:tr>
              <a:tr h="116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40.314.758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40.314.758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21.820.628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61621046"/>
                  </a:ext>
                </a:extLst>
              </a:tr>
              <a:tr h="116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34.119.516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34.119.516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20.227.902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83797042"/>
                  </a:ext>
                </a:extLst>
              </a:tr>
              <a:tr h="116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 a concesionarios aeroportuarios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34.119.516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34.119.516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20.227.902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20865023"/>
                  </a:ext>
                </a:extLst>
              </a:tr>
              <a:tr h="116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6.195.242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6.195.242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1.592.726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83506959"/>
                  </a:ext>
                </a:extLst>
              </a:tr>
              <a:tr h="116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71.820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83514381"/>
                  </a:ext>
                </a:extLst>
              </a:tr>
              <a:tr h="116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 IVA concesiones -MOP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6.123.422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6.123.422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1.520.906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95623916"/>
                  </a:ext>
                </a:extLst>
              </a:tr>
              <a:tr h="116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3.978.545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3.978.545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3.920.817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53447198"/>
                  </a:ext>
                </a:extLst>
              </a:tr>
              <a:tr h="116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3.978.545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3.978.545 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3.920.817</a:t>
                      </a:r>
                    </a:p>
                  </a:txBody>
                  <a:tcPr marL="5312" marR="5312" marT="53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312" marR="5312" marT="53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10005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17746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2676" y="558924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856" y="676033"/>
            <a:ext cx="799477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22. PROGRAMA 01: SERVICIO AEROFOTOGRAMÉTRICO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89856" y="1841356"/>
            <a:ext cx="7994775" cy="2949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="" xmlns:a16="http://schemas.microsoft.com/office/drawing/2014/main" id="{0955CE2B-7B11-4EAB-AF0F-07EDEDC01FC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84199" y="2186781"/>
          <a:ext cx="7975601" cy="3352800"/>
        </p:xfrm>
        <a:graphic>
          <a:graphicData uri="http://schemas.openxmlformats.org/drawingml/2006/table">
            <a:tbl>
              <a:tblPr/>
              <a:tblGrid>
                <a:gridCol w="371327">
                  <a:extLst>
                    <a:ext uri="{9D8B030D-6E8A-4147-A177-3AD203B41FA5}">
                      <a16:colId xmlns="" xmlns:a16="http://schemas.microsoft.com/office/drawing/2014/main" val="100910235"/>
                    </a:ext>
                  </a:extLst>
                </a:gridCol>
                <a:gridCol w="342764">
                  <a:extLst>
                    <a:ext uri="{9D8B030D-6E8A-4147-A177-3AD203B41FA5}">
                      <a16:colId xmlns="" xmlns:a16="http://schemas.microsoft.com/office/drawing/2014/main" val="3813884660"/>
                    </a:ext>
                  </a:extLst>
                </a:gridCol>
                <a:gridCol w="355458">
                  <a:extLst>
                    <a:ext uri="{9D8B030D-6E8A-4147-A177-3AD203B41FA5}">
                      <a16:colId xmlns="" xmlns:a16="http://schemas.microsoft.com/office/drawing/2014/main" val="3527488563"/>
                    </a:ext>
                  </a:extLst>
                </a:gridCol>
                <a:gridCol w="2335870">
                  <a:extLst>
                    <a:ext uri="{9D8B030D-6E8A-4147-A177-3AD203B41FA5}">
                      <a16:colId xmlns="" xmlns:a16="http://schemas.microsoft.com/office/drawing/2014/main" val="1454679898"/>
                    </a:ext>
                  </a:extLst>
                </a:gridCol>
                <a:gridCol w="761697">
                  <a:extLst>
                    <a:ext uri="{9D8B030D-6E8A-4147-A177-3AD203B41FA5}">
                      <a16:colId xmlns="" xmlns:a16="http://schemas.microsoft.com/office/drawing/2014/main" val="2637131195"/>
                    </a:ext>
                  </a:extLst>
                </a:gridCol>
                <a:gridCol w="761697">
                  <a:extLst>
                    <a:ext uri="{9D8B030D-6E8A-4147-A177-3AD203B41FA5}">
                      <a16:colId xmlns="" xmlns:a16="http://schemas.microsoft.com/office/drawing/2014/main" val="1604564267"/>
                    </a:ext>
                  </a:extLst>
                </a:gridCol>
                <a:gridCol w="761697">
                  <a:extLst>
                    <a:ext uri="{9D8B030D-6E8A-4147-A177-3AD203B41FA5}">
                      <a16:colId xmlns="" xmlns:a16="http://schemas.microsoft.com/office/drawing/2014/main" val="334847388"/>
                    </a:ext>
                  </a:extLst>
                </a:gridCol>
                <a:gridCol w="761697">
                  <a:extLst>
                    <a:ext uri="{9D8B030D-6E8A-4147-A177-3AD203B41FA5}">
                      <a16:colId xmlns="" xmlns:a16="http://schemas.microsoft.com/office/drawing/2014/main" val="1073419132"/>
                    </a:ext>
                  </a:extLst>
                </a:gridCol>
                <a:gridCol w="761697">
                  <a:extLst>
                    <a:ext uri="{9D8B030D-6E8A-4147-A177-3AD203B41FA5}">
                      <a16:colId xmlns="" xmlns:a16="http://schemas.microsoft.com/office/drawing/2014/main" val="1599449241"/>
                    </a:ext>
                  </a:extLst>
                </a:gridCol>
                <a:gridCol w="761697">
                  <a:extLst>
                    <a:ext uri="{9D8B030D-6E8A-4147-A177-3AD203B41FA5}">
                      <a16:colId xmlns="" xmlns:a16="http://schemas.microsoft.com/office/drawing/2014/main" val="150339250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8593426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803579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2.896.840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2.896.840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832.561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132153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956.129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956.129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418.966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8235478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1.523.481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1.523.481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348.346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026126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0399492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019445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127322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777563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533624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789980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114704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004188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591864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208.003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208.003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556015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510915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102.333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102.333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111021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1605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59" y="6021288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1" y="661337"/>
            <a:ext cx="806678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23. PROGRAMA 01: SUBSECRETARÍA PARA LAS FUERZAS ARMADAS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466202"/>
            <a:ext cx="7994775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="" xmlns:a16="http://schemas.microsoft.com/office/drawing/2014/main" id="{72521A0D-167E-4A07-84C0-C1283B01F34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03251" y="1805781"/>
          <a:ext cx="7937498" cy="4114800"/>
        </p:xfrm>
        <a:graphic>
          <a:graphicData uri="http://schemas.openxmlformats.org/drawingml/2006/table">
            <a:tbl>
              <a:tblPr/>
              <a:tblGrid>
                <a:gridCol w="371326">
                  <a:extLst>
                    <a:ext uri="{9D8B030D-6E8A-4147-A177-3AD203B41FA5}">
                      <a16:colId xmlns="" xmlns:a16="http://schemas.microsoft.com/office/drawing/2014/main" val="2156784383"/>
                    </a:ext>
                  </a:extLst>
                </a:gridCol>
                <a:gridCol w="342763">
                  <a:extLst>
                    <a:ext uri="{9D8B030D-6E8A-4147-A177-3AD203B41FA5}">
                      <a16:colId xmlns="" xmlns:a16="http://schemas.microsoft.com/office/drawing/2014/main" val="367609728"/>
                    </a:ext>
                  </a:extLst>
                </a:gridCol>
                <a:gridCol w="355458">
                  <a:extLst>
                    <a:ext uri="{9D8B030D-6E8A-4147-A177-3AD203B41FA5}">
                      <a16:colId xmlns="" xmlns:a16="http://schemas.microsoft.com/office/drawing/2014/main" val="5750488"/>
                    </a:ext>
                  </a:extLst>
                </a:gridCol>
                <a:gridCol w="2297781">
                  <a:extLst>
                    <a:ext uri="{9D8B030D-6E8A-4147-A177-3AD203B41FA5}">
                      <a16:colId xmlns="" xmlns:a16="http://schemas.microsoft.com/office/drawing/2014/main" val="1358758712"/>
                    </a:ext>
                  </a:extLst>
                </a:gridCol>
                <a:gridCol w="761695">
                  <a:extLst>
                    <a:ext uri="{9D8B030D-6E8A-4147-A177-3AD203B41FA5}">
                      <a16:colId xmlns="" xmlns:a16="http://schemas.microsoft.com/office/drawing/2014/main" val="4212329815"/>
                    </a:ext>
                  </a:extLst>
                </a:gridCol>
                <a:gridCol w="761695">
                  <a:extLst>
                    <a:ext uri="{9D8B030D-6E8A-4147-A177-3AD203B41FA5}">
                      <a16:colId xmlns="" xmlns:a16="http://schemas.microsoft.com/office/drawing/2014/main" val="42139962"/>
                    </a:ext>
                  </a:extLst>
                </a:gridCol>
                <a:gridCol w="761695">
                  <a:extLst>
                    <a:ext uri="{9D8B030D-6E8A-4147-A177-3AD203B41FA5}">
                      <a16:colId xmlns="" xmlns:a16="http://schemas.microsoft.com/office/drawing/2014/main" val="3106644155"/>
                    </a:ext>
                  </a:extLst>
                </a:gridCol>
                <a:gridCol w="761695">
                  <a:extLst>
                    <a:ext uri="{9D8B030D-6E8A-4147-A177-3AD203B41FA5}">
                      <a16:colId xmlns="" xmlns:a16="http://schemas.microsoft.com/office/drawing/2014/main" val="788020041"/>
                    </a:ext>
                  </a:extLst>
                </a:gridCol>
                <a:gridCol w="761695">
                  <a:extLst>
                    <a:ext uri="{9D8B030D-6E8A-4147-A177-3AD203B41FA5}">
                      <a16:colId xmlns="" xmlns:a16="http://schemas.microsoft.com/office/drawing/2014/main" val="1846429417"/>
                    </a:ext>
                  </a:extLst>
                </a:gridCol>
                <a:gridCol w="761695">
                  <a:extLst>
                    <a:ext uri="{9D8B030D-6E8A-4147-A177-3AD203B41FA5}">
                      <a16:colId xmlns="" xmlns:a16="http://schemas.microsoft.com/office/drawing/2014/main" val="205323071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1395007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153475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14.925.121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15.001.778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5.917.534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112859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9.261.687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9.261.687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4.809.402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62378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2.347.539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2.347.539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773.836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297773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1.865.630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1.942.287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803748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1.865.630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1.865.630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80288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810418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1.055.761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1.055.761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202.590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876353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304.001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357264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795569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301.062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301.062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46.971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283155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460.673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460.673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890757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460.673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460.673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745208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291.087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291.087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155.619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423380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 Civil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291.087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291.087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155.619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649883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394.504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60166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54045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112596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76.831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757944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294.580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294.580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610464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0183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6356" y="5517232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694" y="795973"/>
            <a:ext cx="80327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24. PROGRAMA 01: SUBSECRETARÍA DE DEFENSA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03674" y="1916832"/>
            <a:ext cx="7994775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="" xmlns:a16="http://schemas.microsoft.com/office/drawing/2014/main" id="{0DA38CF0-F17F-40D3-B79F-6E921CEC096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77850" y="2329656"/>
          <a:ext cx="7988299" cy="3067050"/>
        </p:xfrm>
        <a:graphic>
          <a:graphicData uri="http://schemas.openxmlformats.org/drawingml/2006/table">
            <a:tbl>
              <a:tblPr/>
              <a:tblGrid>
                <a:gridCol w="371327">
                  <a:extLst>
                    <a:ext uri="{9D8B030D-6E8A-4147-A177-3AD203B41FA5}">
                      <a16:colId xmlns="" xmlns:a16="http://schemas.microsoft.com/office/drawing/2014/main" val="2057500883"/>
                    </a:ext>
                  </a:extLst>
                </a:gridCol>
                <a:gridCol w="342764">
                  <a:extLst>
                    <a:ext uri="{9D8B030D-6E8A-4147-A177-3AD203B41FA5}">
                      <a16:colId xmlns="" xmlns:a16="http://schemas.microsoft.com/office/drawing/2014/main" val="1106954271"/>
                    </a:ext>
                  </a:extLst>
                </a:gridCol>
                <a:gridCol w="355459">
                  <a:extLst>
                    <a:ext uri="{9D8B030D-6E8A-4147-A177-3AD203B41FA5}">
                      <a16:colId xmlns="" xmlns:a16="http://schemas.microsoft.com/office/drawing/2014/main" val="3329820787"/>
                    </a:ext>
                  </a:extLst>
                </a:gridCol>
                <a:gridCol w="2348567">
                  <a:extLst>
                    <a:ext uri="{9D8B030D-6E8A-4147-A177-3AD203B41FA5}">
                      <a16:colId xmlns="" xmlns:a16="http://schemas.microsoft.com/office/drawing/2014/main" val="1273047399"/>
                    </a:ext>
                  </a:extLst>
                </a:gridCol>
                <a:gridCol w="761697">
                  <a:extLst>
                    <a:ext uri="{9D8B030D-6E8A-4147-A177-3AD203B41FA5}">
                      <a16:colId xmlns="" xmlns:a16="http://schemas.microsoft.com/office/drawing/2014/main" val="813270555"/>
                    </a:ext>
                  </a:extLst>
                </a:gridCol>
                <a:gridCol w="761697">
                  <a:extLst>
                    <a:ext uri="{9D8B030D-6E8A-4147-A177-3AD203B41FA5}">
                      <a16:colId xmlns="" xmlns:a16="http://schemas.microsoft.com/office/drawing/2014/main" val="2862124267"/>
                    </a:ext>
                  </a:extLst>
                </a:gridCol>
                <a:gridCol w="761697">
                  <a:extLst>
                    <a:ext uri="{9D8B030D-6E8A-4147-A177-3AD203B41FA5}">
                      <a16:colId xmlns="" xmlns:a16="http://schemas.microsoft.com/office/drawing/2014/main" val="2916085352"/>
                    </a:ext>
                  </a:extLst>
                </a:gridCol>
                <a:gridCol w="761697">
                  <a:extLst>
                    <a:ext uri="{9D8B030D-6E8A-4147-A177-3AD203B41FA5}">
                      <a16:colId xmlns="" xmlns:a16="http://schemas.microsoft.com/office/drawing/2014/main" val="2429580022"/>
                    </a:ext>
                  </a:extLst>
                </a:gridCol>
                <a:gridCol w="761697">
                  <a:extLst>
                    <a:ext uri="{9D8B030D-6E8A-4147-A177-3AD203B41FA5}">
                      <a16:colId xmlns="" xmlns:a16="http://schemas.microsoft.com/office/drawing/2014/main" val="1317878916"/>
                    </a:ext>
                  </a:extLst>
                </a:gridCol>
                <a:gridCol w="761697">
                  <a:extLst>
                    <a:ext uri="{9D8B030D-6E8A-4147-A177-3AD203B41FA5}">
                      <a16:colId xmlns="" xmlns:a16="http://schemas.microsoft.com/office/drawing/2014/main" val="192669807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9237881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814184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4.436.675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4.358.790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-77.885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1.924.667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18921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2.866.077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2.788.192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-77.885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1.333.728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638930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608.056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608.056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196.299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607304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903.588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903.588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382.996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857591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118.222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7028129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118.222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561340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728.904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728.904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322.573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74132549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Nacional de Estudios Políticos y Estratégicos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728.904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728.904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322.573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225633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267744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UNASUR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7078163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891897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12386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033413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0372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6237312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27583" y="522838"/>
            <a:ext cx="7488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27584" y="1257437"/>
            <a:ext cx="7787208" cy="2993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="" xmlns:a16="http://schemas.microsoft.com/office/drawing/2014/main" id="{7883AA28-B493-4547-AB9D-93218E74AB2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17380" y="1600200"/>
          <a:ext cx="7509240" cy="4525963"/>
        </p:xfrm>
        <a:graphic>
          <a:graphicData uri="http://schemas.openxmlformats.org/drawingml/2006/table">
            <a:tbl>
              <a:tblPr/>
              <a:tblGrid>
                <a:gridCol w="331540">
                  <a:extLst>
                    <a:ext uri="{9D8B030D-6E8A-4147-A177-3AD203B41FA5}">
                      <a16:colId xmlns="" xmlns:a16="http://schemas.microsoft.com/office/drawing/2014/main" val="846092647"/>
                    </a:ext>
                  </a:extLst>
                </a:gridCol>
                <a:gridCol w="306037">
                  <a:extLst>
                    <a:ext uri="{9D8B030D-6E8A-4147-A177-3AD203B41FA5}">
                      <a16:colId xmlns="" xmlns:a16="http://schemas.microsoft.com/office/drawing/2014/main" val="2738837150"/>
                    </a:ext>
                  </a:extLst>
                </a:gridCol>
                <a:gridCol w="317372">
                  <a:extLst>
                    <a:ext uri="{9D8B030D-6E8A-4147-A177-3AD203B41FA5}">
                      <a16:colId xmlns="" xmlns:a16="http://schemas.microsoft.com/office/drawing/2014/main" val="3980408836"/>
                    </a:ext>
                  </a:extLst>
                </a:gridCol>
                <a:gridCol w="2473799">
                  <a:extLst>
                    <a:ext uri="{9D8B030D-6E8A-4147-A177-3AD203B41FA5}">
                      <a16:colId xmlns="" xmlns:a16="http://schemas.microsoft.com/office/drawing/2014/main" val="692850925"/>
                    </a:ext>
                  </a:extLst>
                </a:gridCol>
                <a:gridCol w="680082">
                  <a:extLst>
                    <a:ext uri="{9D8B030D-6E8A-4147-A177-3AD203B41FA5}">
                      <a16:colId xmlns="" xmlns:a16="http://schemas.microsoft.com/office/drawing/2014/main" val="704234888"/>
                    </a:ext>
                  </a:extLst>
                </a:gridCol>
                <a:gridCol w="680082">
                  <a:extLst>
                    <a:ext uri="{9D8B030D-6E8A-4147-A177-3AD203B41FA5}">
                      <a16:colId xmlns="" xmlns:a16="http://schemas.microsoft.com/office/drawing/2014/main" val="758535651"/>
                    </a:ext>
                  </a:extLst>
                </a:gridCol>
                <a:gridCol w="680082">
                  <a:extLst>
                    <a:ext uri="{9D8B030D-6E8A-4147-A177-3AD203B41FA5}">
                      <a16:colId xmlns="" xmlns:a16="http://schemas.microsoft.com/office/drawing/2014/main" val="4160090933"/>
                    </a:ext>
                  </a:extLst>
                </a:gridCol>
                <a:gridCol w="680082">
                  <a:extLst>
                    <a:ext uri="{9D8B030D-6E8A-4147-A177-3AD203B41FA5}">
                      <a16:colId xmlns="" xmlns:a16="http://schemas.microsoft.com/office/drawing/2014/main" val="2986924053"/>
                    </a:ext>
                  </a:extLst>
                </a:gridCol>
                <a:gridCol w="680082">
                  <a:extLst>
                    <a:ext uri="{9D8B030D-6E8A-4147-A177-3AD203B41FA5}">
                      <a16:colId xmlns="" xmlns:a16="http://schemas.microsoft.com/office/drawing/2014/main" val="945628518"/>
                    </a:ext>
                  </a:extLst>
                </a:gridCol>
                <a:gridCol w="680082">
                  <a:extLst>
                    <a:ext uri="{9D8B030D-6E8A-4147-A177-3AD203B41FA5}">
                      <a16:colId xmlns="" xmlns:a16="http://schemas.microsoft.com/office/drawing/2014/main" val="2568896034"/>
                    </a:ext>
                  </a:extLst>
                </a:gridCol>
              </a:tblGrid>
              <a:tr h="1701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9272839"/>
                  </a:ext>
                </a:extLst>
              </a:tr>
              <a:tr h="2722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24829321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14.295.883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14.268.019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-27.864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8.254.941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55823482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665.067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665.067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300.690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93956514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1.149.911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1.149.911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427.129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25728958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12.460.663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12.349.659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-111.004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7.507.125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12576775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5.438.083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5.510.949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72.866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5.437.778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48661255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169.830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253.836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84.006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124.195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48,9%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62321197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108.748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136.748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28.000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134.848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00954813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35.870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79.870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44.000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55.100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153,6%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00014609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 Ejército de Chile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1.147.249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827.983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-319.266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840.603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101,5%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6568359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1.849.683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1.411.643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-438.040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1.411.643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5864994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2.126.703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2.800.869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674.166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2.871.389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102,5%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952774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7.022.580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6.838.710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-183.870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2.069.347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29,5%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30,3%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99191594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Austral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264.999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264.999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126.503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47,7%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11218821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2.399.825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2.243.819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-156.006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427.314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7062084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4.061.207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4.033.343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-27.864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1.392.942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98526696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Norte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287.420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287.420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120.796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22881119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9.129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9.129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1.792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66670218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20.242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20.242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19.997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61027563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2.415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2.264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01720021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17.827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17.827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17.733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75488619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83.140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83.140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62743196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83.140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83.140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8505462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Antártico-Ejército de Chile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12.620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12.620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67637854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70.520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70.520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712152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1620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517232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8409" y="692696"/>
            <a:ext cx="82296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08409" y="1916832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2018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="" xmlns:a16="http://schemas.microsoft.com/office/drawing/2014/main" id="{63558EBE-A474-4347-8489-9806310067B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2313131"/>
          <a:ext cx="8229599" cy="3100100"/>
        </p:xfrm>
        <a:graphic>
          <a:graphicData uri="http://schemas.openxmlformats.org/drawingml/2006/table">
            <a:tbl>
              <a:tblPr/>
              <a:tblGrid>
                <a:gridCol w="364032">
                  <a:extLst>
                    <a:ext uri="{9D8B030D-6E8A-4147-A177-3AD203B41FA5}">
                      <a16:colId xmlns="" xmlns:a16="http://schemas.microsoft.com/office/drawing/2014/main" val="4241038026"/>
                    </a:ext>
                  </a:extLst>
                </a:gridCol>
                <a:gridCol w="336029">
                  <a:extLst>
                    <a:ext uri="{9D8B030D-6E8A-4147-A177-3AD203B41FA5}">
                      <a16:colId xmlns="" xmlns:a16="http://schemas.microsoft.com/office/drawing/2014/main" val="4183310849"/>
                    </a:ext>
                  </a:extLst>
                </a:gridCol>
                <a:gridCol w="348475">
                  <a:extLst>
                    <a:ext uri="{9D8B030D-6E8A-4147-A177-3AD203B41FA5}">
                      <a16:colId xmlns="" xmlns:a16="http://schemas.microsoft.com/office/drawing/2014/main" val="309509203"/>
                    </a:ext>
                  </a:extLst>
                </a:gridCol>
                <a:gridCol w="2700677">
                  <a:extLst>
                    <a:ext uri="{9D8B030D-6E8A-4147-A177-3AD203B41FA5}">
                      <a16:colId xmlns="" xmlns:a16="http://schemas.microsoft.com/office/drawing/2014/main" val="368182479"/>
                    </a:ext>
                  </a:extLst>
                </a:gridCol>
                <a:gridCol w="746731">
                  <a:extLst>
                    <a:ext uri="{9D8B030D-6E8A-4147-A177-3AD203B41FA5}">
                      <a16:colId xmlns="" xmlns:a16="http://schemas.microsoft.com/office/drawing/2014/main" val="845043776"/>
                    </a:ext>
                  </a:extLst>
                </a:gridCol>
                <a:gridCol w="746731">
                  <a:extLst>
                    <a:ext uri="{9D8B030D-6E8A-4147-A177-3AD203B41FA5}">
                      <a16:colId xmlns="" xmlns:a16="http://schemas.microsoft.com/office/drawing/2014/main" val="3701075329"/>
                    </a:ext>
                  </a:extLst>
                </a:gridCol>
                <a:gridCol w="746731">
                  <a:extLst>
                    <a:ext uri="{9D8B030D-6E8A-4147-A177-3AD203B41FA5}">
                      <a16:colId xmlns="" xmlns:a16="http://schemas.microsoft.com/office/drawing/2014/main" val="2526221765"/>
                    </a:ext>
                  </a:extLst>
                </a:gridCol>
                <a:gridCol w="746731">
                  <a:extLst>
                    <a:ext uri="{9D8B030D-6E8A-4147-A177-3AD203B41FA5}">
                      <a16:colId xmlns="" xmlns:a16="http://schemas.microsoft.com/office/drawing/2014/main" val="2524080350"/>
                    </a:ext>
                  </a:extLst>
                </a:gridCol>
                <a:gridCol w="746731">
                  <a:extLst>
                    <a:ext uri="{9D8B030D-6E8A-4147-A177-3AD203B41FA5}">
                      <a16:colId xmlns="" xmlns:a16="http://schemas.microsoft.com/office/drawing/2014/main" val="2901897310"/>
                    </a:ext>
                  </a:extLst>
                </a:gridCol>
                <a:gridCol w="746731">
                  <a:extLst>
                    <a:ext uri="{9D8B030D-6E8A-4147-A177-3AD203B41FA5}">
                      <a16:colId xmlns="" xmlns:a16="http://schemas.microsoft.com/office/drawing/2014/main" val="2128783940"/>
                    </a:ext>
                  </a:extLst>
                </a:gridCol>
              </a:tblGrid>
              <a:tr h="1867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78820681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36411967"/>
                  </a:ext>
                </a:extLst>
              </a:tr>
              <a:tr h="1867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13.485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13.530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231321"/>
                  </a:ext>
                </a:extLst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35552470"/>
                  </a:ext>
                </a:extLst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91041876"/>
                  </a:ext>
                </a:extLst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12.512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12.557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5.027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06593553"/>
                  </a:ext>
                </a:extLst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6.319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1.927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4.277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68553638"/>
                  </a:ext>
                </a:extLst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3.356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1.081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34296800"/>
                  </a:ext>
                </a:extLst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06044408"/>
                  </a:ext>
                </a:extLst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162,6%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84251513"/>
                  </a:ext>
                </a:extLst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8.117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6.234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-1.883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747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76480376"/>
                  </a:ext>
                </a:extLst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7.336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5.408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-1.928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41203620"/>
                  </a:ext>
                </a:extLst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18712"/>
                  </a:ext>
                </a:extLst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20546994"/>
                  </a:ext>
                </a:extLst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47373586"/>
                  </a:ext>
                </a:extLst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OTAN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494067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316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5262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9" name="4 Gráfico">
            <a:extLst>
              <a:ext uri="{FF2B5EF4-FFF2-40B4-BE49-F238E27FC236}">
                <a16:creationId xmlns="" xmlns:a16="http://schemas.microsoft.com/office/drawing/2014/main" id="{00000000-0008-0000-0000-000005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979175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9305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824633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1 Gráfico" title="Ejecución Mensual Acumulada">
            <a:extLst>
              <a:ext uri="{FF2B5EF4-FFF2-40B4-BE49-F238E27FC236}">
                <a16:creationId xmlns=""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770475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4969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55576" y="1052736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55577" y="5877272"/>
            <a:ext cx="7632848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6" y="1911996"/>
            <a:ext cx="7632848" cy="33372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66D227A0-BD34-4AC5-B124-66F4A4D7A6F2}"/>
              </a:ext>
            </a:extLst>
          </p:cNvPr>
          <p:cNvGraphicFramePr>
            <a:graphicFrameLocks noGrp="1"/>
          </p:cNvGraphicFramePr>
          <p:nvPr/>
        </p:nvGraphicFramePr>
        <p:xfrm>
          <a:off x="768350" y="2362041"/>
          <a:ext cx="7607299" cy="3278505"/>
        </p:xfrm>
        <a:graphic>
          <a:graphicData uri="http://schemas.openxmlformats.org/drawingml/2006/table">
            <a:tbl>
              <a:tblPr/>
              <a:tblGrid>
                <a:gridCol w="805444">
                  <a:extLst>
                    <a:ext uri="{9D8B030D-6E8A-4147-A177-3AD203B41FA5}">
                      <a16:colId xmlns="" xmlns:a16="http://schemas.microsoft.com/office/drawing/2014/main" val="1130374936"/>
                    </a:ext>
                  </a:extLst>
                </a:gridCol>
                <a:gridCol w="2297884">
                  <a:extLst>
                    <a:ext uri="{9D8B030D-6E8A-4147-A177-3AD203B41FA5}">
                      <a16:colId xmlns="" xmlns:a16="http://schemas.microsoft.com/office/drawing/2014/main" val="3832975383"/>
                    </a:ext>
                  </a:extLst>
                </a:gridCol>
                <a:gridCol w="808405">
                  <a:extLst>
                    <a:ext uri="{9D8B030D-6E8A-4147-A177-3AD203B41FA5}">
                      <a16:colId xmlns="" xmlns:a16="http://schemas.microsoft.com/office/drawing/2014/main" val="369254990"/>
                    </a:ext>
                  </a:extLst>
                </a:gridCol>
                <a:gridCol w="781754">
                  <a:extLst>
                    <a:ext uri="{9D8B030D-6E8A-4147-A177-3AD203B41FA5}">
                      <a16:colId xmlns="" xmlns:a16="http://schemas.microsoft.com/office/drawing/2014/main" val="3867339924"/>
                    </a:ext>
                  </a:extLst>
                </a:gridCol>
                <a:gridCol w="781754">
                  <a:extLst>
                    <a:ext uri="{9D8B030D-6E8A-4147-A177-3AD203B41FA5}">
                      <a16:colId xmlns="" xmlns:a16="http://schemas.microsoft.com/office/drawing/2014/main" val="2370804891"/>
                    </a:ext>
                  </a:extLst>
                </a:gridCol>
                <a:gridCol w="710686">
                  <a:extLst>
                    <a:ext uri="{9D8B030D-6E8A-4147-A177-3AD203B41FA5}">
                      <a16:colId xmlns="" xmlns:a16="http://schemas.microsoft.com/office/drawing/2014/main" val="2612300496"/>
                    </a:ext>
                  </a:extLst>
                </a:gridCol>
                <a:gridCol w="710686">
                  <a:extLst>
                    <a:ext uri="{9D8B030D-6E8A-4147-A177-3AD203B41FA5}">
                      <a16:colId xmlns="" xmlns:a16="http://schemas.microsoft.com/office/drawing/2014/main" val="3640637236"/>
                    </a:ext>
                  </a:extLst>
                </a:gridCol>
                <a:gridCol w="710686">
                  <a:extLst>
                    <a:ext uri="{9D8B030D-6E8A-4147-A177-3AD203B41FA5}">
                      <a16:colId xmlns="" xmlns:a16="http://schemas.microsoft.com/office/drawing/2014/main" val="1836229009"/>
                    </a:ext>
                  </a:extLst>
                </a:gridCol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41356152"/>
                  </a:ext>
                </a:extLst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296662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1.785.462.028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1.794.179.166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8.717.138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822.325.150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099192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1.192.791.572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1.192.934.730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143.158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608.678.845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5591855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328.388.800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328.240.623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-148.177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123.452.021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9061496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3.391.635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4.138.624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746.989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937.954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808469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22.865.724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22.681.854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-183.870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13.578.326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64075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73.751.563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73.751.563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11.643.544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586185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618.798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618.798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305.921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26201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27.873.687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27.956.827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7.802.546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718503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67.742.999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67.742.999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329919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4.177.030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4.177.030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1.169.382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525808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3.020.677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3.020.677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1.867.061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7668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41.455.415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41.455.415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21.748.938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422023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8.023.294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16.099.192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8.075.898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31.140.612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199482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11.360.834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11.360.834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99506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949950"/>
            <a:ext cx="734481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9" y="4653136"/>
            <a:ext cx="7344816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900305"/>
            <a:ext cx="734481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2018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="" xmlns:a16="http://schemas.microsoft.com/office/drawing/2014/main" id="{72045642-49DB-483F-A3B9-FB3752D68C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459262"/>
              </p:ext>
            </p:extLst>
          </p:nvPr>
        </p:nvGraphicFramePr>
        <p:xfrm>
          <a:off x="683568" y="2361247"/>
          <a:ext cx="7365999" cy="2135505"/>
        </p:xfrm>
        <a:graphic>
          <a:graphicData uri="http://schemas.openxmlformats.org/drawingml/2006/table">
            <a:tbl>
              <a:tblPr/>
              <a:tblGrid>
                <a:gridCol w="718634">
                  <a:extLst>
                    <a:ext uri="{9D8B030D-6E8A-4147-A177-3AD203B41FA5}">
                      <a16:colId xmlns="" xmlns:a16="http://schemas.microsoft.com/office/drawing/2014/main" val="293029240"/>
                    </a:ext>
                  </a:extLst>
                </a:gridCol>
                <a:gridCol w="2335561">
                  <a:extLst>
                    <a:ext uri="{9D8B030D-6E8A-4147-A177-3AD203B41FA5}">
                      <a16:colId xmlns="" xmlns:a16="http://schemas.microsoft.com/office/drawing/2014/main" val="72829262"/>
                    </a:ext>
                  </a:extLst>
                </a:gridCol>
                <a:gridCol w="718634">
                  <a:extLst>
                    <a:ext uri="{9D8B030D-6E8A-4147-A177-3AD203B41FA5}">
                      <a16:colId xmlns="" xmlns:a16="http://schemas.microsoft.com/office/drawing/2014/main" val="2019627290"/>
                    </a:ext>
                  </a:extLst>
                </a:gridCol>
                <a:gridCol w="718634">
                  <a:extLst>
                    <a:ext uri="{9D8B030D-6E8A-4147-A177-3AD203B41FA5}">
                      <a16:colId xmlns="" xmlns:a16="http://schemas.microsoft.com/office/drawing/2014/main" val="3656976420"/>
                    </a:ext>
                  </a:extLst>
                </a:gridCol>
                <a:gridCol w="718634">
                  <a:extLst>
                    <a:ext uri="{9D8B030D-6E8A-4147-A177-3AD203B41FA5}">
                      <a16:colId xmlns="" xmlns:a16="http://schemas.microsoft.com/office/drawing/2014/main" val="1035926648"/>
                    </a:ext>
                  </a:extLst>
                </a:gridCol>
                <a:gridCol w="718634">
                  <a:extLst>
                    <a:ext uri="{9D8B030D-6E8A-4147-A177-3AD203B41FA5}">
                      <a16:colId xmlns="" xmlns:a16="http://schemas.microsoft.com/office/drawing/2014/main" val="858006257"/>
                    </a:ext>
                  </a:extLst>
                </a:gridCol>
                <a:gridCol w="718634">
                  <a:extLst>
                    <a:ext uri="{9D8B030D-6E8A-4147-A177-3AD203B41FA5}">
                      <a16:colId xmlns="" xmlns:a16="http://schemas.microsoft.com/office/drawing/2014/main" val="2356502882"/>
                    </a:ext>
                  </a:extLst>
                </a:gridCol>
                <a:gridCol w="718634">
                  <a:extLst>
                    <a:ext uri="{9D8B030D-6E8A-4147-A177-3AD203B41FA5}">
                      <a16:colId xmlns="" xmlns:a16="http://schemas.microsoft.com/office/drawing/2014/main" val="3245311788"/>
                    </a:ext>
                  </a:extLst>
                </a:gridCol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60624237"/>
                  </a:ext>
                </a:extLst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243717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190.168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193.071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73.369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357181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50.745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52.701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09978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124.827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124.927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44.578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446813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667652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566297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804689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495496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416034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5012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73" y="620688"/>
            <a:ext cx="770674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50419" y="5661248"/>
            <a:ext cx="762198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68183" y="1387369"/>
            <a:ext cx="7748233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0307546"/>
              </p:ext>
            </p:extLst>
          </p:nvPr>
        </p:nvGraphicFramePr>
        <p:xfrm>
          <a:off x="626479" y="1718763"/>
          <a:ext cx="7721601" cy="3733800"/>
        </p:xfrm>
        <a:graphic>
          <a:graphicData uri="http://schemas.openxmlformats.org/drawingml/2006/table">
            <a:tbl>
              <a:tblPr/>
              <a:tblGrid>
                <a:gridCol w="599828"/>
                <a:gridCol w="761687"/>
                <a:gridCol w="1789964"/>
                <a:gridCol w="761687"/>
                <a:gridCol w="761687"/>
                <a:gridCol w="761687"/>
                <a:gridCol w="761687"/>
                <a:gridCol w="761687"/>
                <a:gridCol w="761687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Ejército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548.337.334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548.114.694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-222.640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274.966.844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Organismos de Salud del Ejército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76.727.622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76.727.622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40.993.830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Organismos de la Industria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5.359.351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5.359.351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2.074.515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Armada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376.268.278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375.858.238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-410.040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189.759.197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General de Territorio Marítimo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105.227.436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105.322.586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95.150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26.329.860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de Sanidad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75.237.802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75.237.802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39.545.616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Fuerza Aerea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220.497.394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222.366.055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1.868.661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108.335.532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Organismo de Salud de la FACH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34.744.727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37.556.165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2.811.438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19.321.870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General de Movilización Nacional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6.635.637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6.790.252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154.615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2.479.218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Instituto Geográfico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4.423.230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4.423.230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1.873.715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SHOA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6.454.146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6.454.146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3.067.743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Dirección General de Aeronáutica Civil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299.415.685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304.020.737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4.605.052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106.593.633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Aerofotogramétrico de la FACH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2.896.840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2.896.840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832.561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de las FFAA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14.925.121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15.001.778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76.657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5.917.534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Subsecretaría de Defensa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4.436.675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4.358.790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-77.885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1.924.667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Estado Mayor Conjunto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14.295.883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14.268.019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-27.864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8.254.941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MINISTERIO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1.795.883.161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1.804.756.305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8.873.144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824.285.597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5" y="5949280"/>
            <a:ext cx="7623360" cy="293117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05025" y="476142"/>
            <a:ext cx="769536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11.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5" y="103645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619401A3-86B2-4BCA-A864-4E87C51F7F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3404605"/>
              </p:ext>
            </p:extLst>
          </p:nvPr>
        </p:nvGraphicFramePr>
        <p:xfrm>
          <a:off x="405026" y="1319312"/>
          <a:ext cx="7695367" cy="4590772"/>
        </p:xfrm>
        <a:graphic>
          <a:graphicData uri="http://schemas.openxmlformats.org/drawingml/2006/table">
            <a:tbl>
              <a:tblPr/>
              <a:tblGrid>
                <a:gridCol w="325667">
                  <a:extLst>
                    <a:ext uri="{9D8B030D-6E8A-4147-A177-3AD203B41FA5}">
                      <a16:colId xmlns="" xmlns:a16="http://schemas.microsoft.com/office/drawing/2014/main" val="3891382464"/>
                    </a:ext>
                  </a:extLst>
                </a:gridCol>
                <a:gridCol w="385975">
                  <a:extLst>
                    <a:ext uri="{9D8B030D-6E8A-4147-A177-3AD203B41FA5}">
                      <a16:colId xmlns="" xmlns:a16="http://schemas.microsoft.com/office/drawing/2014/main" val="3275439330"/>
                    </a:ext>
                  </a:extLst>
                </a:gridCol>
                <a:gridCol w="349789">
                  <a:extLst>
                    <a:ext uri="{9D8B030D-6E8A-4147-A177-3AD203B41FA5}">
                      <a16:colId xmlns="" xmlns:a16="http://schemas.microsoft.com/office/drawing/2014/main" val="2008243012"/>
                    </a:ext>
                  </a:extLst>
                </a:gridCol>
                <a:gridCol w="2291724">
                  <a:extLst>
                    <a:ext uri="{9D8B030D-6E8A-4147-A177-3AD203B41FA5}">
                      <a16:colId xmlns="" xmlns:a16="http://schemas.microsoft.com/office/drawing/2014/main" val="2265355203"/>
                    </a:ext>
                  </a:extLst>
                </a:gridCol>
                <a:gridCol w="723702">
                  <a:extLst>
                    <a:ext uri="{9D8B030D-6E8A-4147-A177-3AD203B41FA5}">
                      <a16:colId xmlns="" xmlns:a16="http://schemas.microsoft.com/office/drawing/2014/main" val="3538674733"/>
                    </a:ext>
                  </a:extLst>
                </a:gridCol>
                <a:gridCol w="687517">
                  <a:extLst>
                    <a:ext uri="{9D8B030D-6E8A-4147-A177-3AD203B41FA5}">
                      <a16:colId xmlns="" xmlns:a16="http://schemas.microsoft.com/office/drawing/2014/main" val="3260311301"/>
                    </a:ext>
                  </a:extLst>
                </a:gridCol>
                <a:gridCol w="759887">
                  <a:extLst>
                    <a:ext uri="{9D8B030D-6E8A-4147-A177-3AD203B41FA5}">
                      <a16:colId xmlns="" xmlns:a16="http://schemas.microsoft.com/office/drawing/2014/main" val="2068161185"/>
                    </a:ext>
                  </a:extLst>
                </a:gridCol>
                <a:gridCol w="723702">
                  <a:extLst>
                    <a:ext uri="{9D8B030D-6E8A-4147-A177-3AD203B41FA5}">
                      <a16:colId xmlns="" xmlns:a16="http://schemas.microsoft.com/office/drawing/2014/main" val="143271422"/>
                    </a:ext>
                  </a:extLst>
                </a:gridCol>
                <a:gridCol w="723702">
                  <a:extLst>
                    <a:ext uri="{9D8B030D-6E8A-4147-A177-3AD203B41FA5}">
                      <a16:colId xmlns="" xmlns:a16="http://schemas.microsoft.com/office/drawing/2014/main" val="3989635696"/>
                    </a:ext>
                  </a:extLst>
                </a:gridCol>
                <a:gridCol w="723702">
                  <a:extLst>
                    <a:ext uri="{9D8B030D-6E8A-4147-A177-3AD203B41FA5}">
                      <a16:colId xmlns="" xmlns:a16="http://schemas.microsoft.com/office/drawing/2014/main" val="1969087889"/>
                    </a:ext>
                  </a:extLst>
                </a:gridCol>
              </a:tblGrid>
              <a:tr h="1328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70294391"/>
                  </a:ext>
                </a:extLst>
              </a:tr>
              <a:tr h="2125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99738074"/>
                  </a:ext>
                </a:extLst>
              </a:tr>
              <a:tr h="1328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548.337.334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548.114.694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-222.640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274.966.844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50,1%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40737934"/>
                  </a:ext>
                </a:extLst>
              </a:tr>
              <a:tr h="132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467.091.944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467.200.280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108.336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239.966.199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51,4%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30397112"/>
                  </a:ext>
                </a:extLst>
              </a:tr>
              <a:tr h="132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73.316.119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72.972.523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-343.596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24.373.504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33,2%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40215071"/>
                  </a:ext>
                </a:extLst>
              </a:tr>
              <a:tr h="132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544.843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544.843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347.744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21966667"/>
                  </a:ext>
                </a:extLst>
              </a:tr>
              <a:tr h="132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544.843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544.843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347.744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94235401"/>
                  </a:ext>
                </a:extLst>
              </a:tr>
              <a:tr h="132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4.657.325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4.657.325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3.862.906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12426729"/>
                  </a:ext>
                </a:extLst>
              </a:tr>
              <a:tr h="132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968.162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968.162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199.339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41876342"/>
                  </a:ext>
                </a:extLst>
              </a:tr>
              <a:tr h="132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81.190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81.190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68542445"/>
                  </a:ext>
                </a:extLst>
              </a:tr>
              <a:tr h="132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65.009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65.009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72207349"/>
                  </a:ext>
                </a:extLst>
              </a:tr>
              <a:tr h="132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821.963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821.963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199.339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91854759"/>
                  </a:ext>
                </a:extLst>
              </a:tr>
              <a:tr h="132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1.609.160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1.609.160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1.608.011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11825754"/>
                  </a:ext>
                </a:extLst>
              </a:tr>
              <a:tr h="132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1.363.900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1.363.900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1.363.900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74795988"/>
                  </a:ext>
                </a:extLst>
              </a:tr>
              <a:tr h="132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54.446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54.446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54.446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6935949"/>
                  </a:ext>
                </a:extLst>
              </a:tr>
              <a:tr h="132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1.149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00661349"/>
                  </a:ext>
                </a:extLst>
              </a:tr>
              <a:tr h="996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19.684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19.684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19.684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63746419"/>
                  </a:ext>
                </a:extLst>
              </a:tr>
              <a:tr h="1328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104.644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104.644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104.644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95832654"/>
                  </a:ext>
                </a:extLst>
              </a:tr>
              <a:tr h="996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8.961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8.961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8.961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86302740"/>
                  </a:ext>
                </a:extLst>
              </a:tr>
              <a:tr h="996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29.625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29.625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29.625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77831928"/>
                  </a:ext>
                </a:extLst>
              </a:tr>
              <a:tr h="996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26.751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26.751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26.751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41930360"/>
                  </a:ext>
                </a:extLst>
              </a:tr>
              <a:tr h="996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48.001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48.001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23.554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48653263"/>
                  </a:ext>
                </a:extLst>
              </a:tr>
              <a:tr h="996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48.001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48.001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23.554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49,1%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14025413"/>
                  </a:ext>
                </a:extLst>
              </a:tr>
              <a:tr h="996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2.032.002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2.032.002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2.032.002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29973080"/>
                  </a:ext>
                </a:extLst>
              </a:tr>
              <a:tr h="996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2.032.002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2.032.002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2.032.002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309621719"/>
                  </a:ext>
                </a:extLst>
              </a:tr>
              <a:tr h="106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1.418.783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1.431.403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12.620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139.350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56109641"/>
                  </a:ext>
                </a:extLst>
              </a:tr>
              <a:tr h="106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293.459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293.459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74328092"/>
                  </a:ext>
                </a:extLst>
              </a:tr>
              <a:tr h="996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595.343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595.343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9.542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21961541"/>
                  </a:ext>
                </a:extLst>
              </a:tr>
              <a:tr h="106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99.234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111.854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12.620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15.546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71706511"/>
                  </a:ext>
                </a:extLst>
              </a:tr>
              <a:tr h="996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126.084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126.084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61.752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63339304"/>
                  </a:ext>
                </a:extLst>
              </a:tr>
              <a:tr h="106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157.317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157.317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52.510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61830341"/>
                  </a:ext>
                </a:extLst>
              </a:tr>
              <a:tr h="996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147.346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147.346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69077704"/>
                  </a:ext>
                </a:extLst>
              </a:tr>
              <a:tr h="106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1.302.677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1.302.677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773.649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71766066"/>
                  </a:ext>
                </a:extLst>
              </a:tr>
              <a:tr h="996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1.302.677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1.302.677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773.649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02439188"/>
                  </a:ext>
                </a:extLst>
              </a:tr>
              <a:tr h="106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5.643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5.643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73255750"/>
                  </a:ext>
                </a:extLst>
              </a:tr>
              <a:tr h="996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5.643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5.643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87712674"/>
                  </a:ext>
                </a:extLst>
              </a:tr>
              <a:tr h="106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5.643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5.643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22592885"/>
                  </a:ext>
                </a:extLst>
              </a:tr>
              <a:tr h="106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5.503.362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65731922"/>
                  </a:ext>
                </a:extLst>
              </a:tr>
              <a:tr h="1062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5.503.362</a:t>
                      </a:r>
                    </a:p>
                  </a:txBody>
                  <a:tcPr marL="6297" marR="6297" marT="62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97" marR="6297" marT="62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836467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300" y="5733256"/>
            <a:ext cx="786024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620688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ACUMULADA DE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11.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01.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412776"/>
            <a:ext cx="7860248" cy="25883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2018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="" xmlns:a16="http://schemas.microsoft.com/office/drawing/2014/main" id="{EF6B4183-DF5A-42A0-82F8-79B327CD17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121801"/>
              </p:ext>
            </p:extLst>
          </p:nvPr>
        </p:nvGraphicFramePr>
        <p:xfrm>
          <a:off x="567074" y="1725558"/>
          <a:ext cx="7886698" cy="3881744"/>
        </p:xfrm>
        <a:graphic>
          <a:graphicData uri="http://schemas.openxmlformats.org/drawingml/2006/table">
            <a:tbl>
              <a:tblPr/>
              <a:tblGrid>
                <a:gridCol w="360306">
                  <a:extLst>
                    <a:ext uri="{9D8B030D-6E8A-4147-A177-3AD203B41FA5}">
                      <a16:colId xmlns="" xmlns:a16="http://schemas.microsoft.com/office/drawing/2014/main" val="4278296385"/>
                    </a:ext>
                  </a:extLst>
                </a:gridCol>
                <a:gridCol w="332590">
                  <a:extLst>
                    <a:ext uri="{9D8B030D-6E8A-4147-A177-3AD203B41FA5}">
                      <a16:colId xmlns="" xmlns:a16="http://schemas.microsoft.com/office/drawing/2014/main" val="2297907848"/>
                    </a:ext>
                  </a:extLst>
                </a:gridCol>
                <a:gridCol w="344908">
                  <a:extLst>
                    <a:ext uri="{9D8B030D-6E8A-4147-A177-3AD203B41FA5}">
                      <a16:colId xmlns="" xmlns:a16="http://schemas.microsoft.com/office/drawing/2014/main" val="642312017"/>
                    </a:ext>
                  </a:extLst>
                </a:gridCol>
                <a:gridCol w="2414360">
                  <a:extLst>
                    <a:ext uri="{9D8B030D-6E8A-4147-A177-3AD203B41FA5}">
                      <a16:colId xmlns="" xmlns:a16="http://schemas.microsoft.com/office/drawing/2014/main" val="2487342803"/>
                    </a:ext>
                  </a:extLst>
                </a:gridCol>
                <a:gridCol w="739089">
                  <a:extLst>
                    <a:ext uri="{9D8B030D-6E8A-4147-A177-3AD203B41FA5}">
                      <a16:colId xmlns="" xmlns:a16="http://schemas.microsoft.com/office/drawing/2014/main" val="2576748201"/>
                    </a:ext>
                  </a:extLst>
                </a:gridCol>
                <a:gridCol w="739089">
                  <a:extLst>
                    <a:ext uri="{9D8B030D-6E8A-4147-A177-3AD203B41FA5}">
                      <a16:colId xmlns="" xmlns:a16="http://schemas.microsoft.com/office/drawing/2014/main" val="2793882883"/>
                    </a:ext>
                  </a:extLst>
                </a:gridCol>
                <a:gridCol w="739089">
                  <a:extLst>
                    <a:ext uri="{9D8B030D-6E8A-4147-A177-3AD203B41FA5}">
                      <a16:colId xmlns="" xmlns:a16="http://schemas.microsoft.com/office/drawing/2014/main" val="2491542437"/>
                    </a:ext>
                  </a:extLst>
                </a:gridCol>
                <a:gridCol w="739089">
                  <a:extLst>
                    <a:ext uri="{9D8B030D-6E8A-4147-A177-3AD203B41FA5}">
                      <a16:colId xmlns="" xmlns:a16="http://schemas.microsoft.com/office/drawing/2014/main" val="4041506926"/>
                    </a:ext>
                  </a:extLst>
                </a:gridCol>
                <a:gridCol w="739089">
                  <a:extLst>
                    <a:ext uri="{9D8B030D-6E8A-4147-A177-3AD203B41FA5}">
                      <a16:colId xmlns="" xmlns:a16="http://schemas.microsoft.com/office/drawing/2014/main" val="40454268"/>
                    </a:ext>
                  </a:extLst>
                </a:gridCol>
                <a:gridCol w="739089">
                  <a:extLst>
                    <a:ext uri="{9D8B030D-6E8A-4147-A177-3AD203B41FA5}">
                      <a16:colId xmlns="" xmlns:a16="http://schemas.microsoft.com/office/drawing/2014/main" val="198633646"/>
                    </a:ext>
                  </a:extLst>
                </a:gridCol>
              </a:tblGrid>
              <a:tr h="1848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75479520"/>
                  </a:ext>
                </a:extLst>
              </a:tr>
              <a:tr h="2957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5610203"/>
                  </a:ext>
                </a:extLst>
              </a:tr>
              <a:tr h="1848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27.760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28.970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1.210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13.070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25193549"/>
                  </a:ext>
                </a:extLst>
              </a:tr>
              <a:tr h="184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16.715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17.865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1.150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8.043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48,1%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66154312"/>
                  </a:ext>
                </a:extLst>
              </a:tr>
              <a:tr h="184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9.113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9.173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3.272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10188853"/>
                  </a:ext>
                </a:extLst>
              </a:tr>
              <a:tr h="184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85614864"/>
                  </a:ext>
                </a:extLst>
              </a:tr>
              <a:tr h="184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65534720"/>
                  </a:ext>
                </a:extLst>
              </a:tr>
              <a:tr h="184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671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67919267"/>
                  </a:ext>
                </a:extLst>
              </a:tr>
              <a:tr h="184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10785235"/>
                  </a:ext>
                </a:extLst>
              </a:tr>
              <a:tr h="184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01378008"/>
                  </a:ext>
                </a:extLst>
              </a:tr>
              <a:tr h="184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20756143"/>
                  </a:ext>
                </a:extLst>
              </a:tr>
              <a:tr h="184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04629591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89918837"/>
                  </a:ext>
                </a:extLst>
              </a:tr>
              <a:tr h="184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02227475"/>
                  </a:ext>
                </a:extLst>
              </a:tr>
              <a:tr h="184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06261645"/>
                  </a:ext>
                </a:extLst>
              </a:tr>
              <a:tr h="184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75267165"/>
                  </a:ext>
                </a:extLst>
              </a:tr>
              <a:tr h="184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73658561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95363724"/>
                  </a:ext>
                </a:extLst>
              </a:tr>
              <a:tr h="184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91762535"/>
                  </a:ext>
                </a:extLst>
              </a:tr>
              <a:tr h="147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03954585"/>
                  </a:ext>
                </a:extLst>
              </a:tr>
              <a:tr h="1848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</a:t>
                      </a:r>
                    </a:p>
                  </a:txBody>
                  <a:tcPr marL="9242" marR="9242" marT="92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42" marR="9242" marT="92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32482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2639</TotalTime>
  <Words>7557</Words>
  <Application>Microsoft Office PowerPoint</Application>
  <PresentationFormat>Presentación en pantalla (4:3)</PresentationFormat>
  <Paragraphs>4786</Paragraphs>
  <Slides>27</Slides>
  <Notes>2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0" baseType="lpstr">
      <vt:lpstr>1_Tema de Office</vt:lpstr>
      <vt:lpstr>Tema de Office</vt:lpstr>
      <vt:lpstr>Imagen de mapa de bits</vt:lpstr>
      <vt:lpstr>EJECUCIÓN PRESUPUESTARIA DE GASTOS ACUMULADA JUNIO 2018 PARTIDA 11: MINISTERIO DE DEFENSA NACIONAL</vt:lpstr>
      <vt:lpstr>EJECUCIÓN ACUMULADADE GASTOS A JUNIO DE 2018  PARTIDA 11 MINISTERIO DE DEFENSA NACIONAL</vt:lpstr>
      <vt:lpstr>COMPORTAMIENTO DE LA EJECUCIÓN MENSUAL DE GASTOS A JUNIO DE 2018  PARTIDA 11 MINISTERIO DE DEFENSA NACIONAL</vt:lpstr>
      <vt:lpstr>COMPORTAMIENTO DE LA EJECUCIÓN ACUMULADA DE GASTOS A JUNIO DE 2018  PARTIDA 11 MINISTERIO DE DEFENSA NACIONAL</vt:lpstr>
      <vt:lpstr>EJECUCIÓN ACUMULADA DE GASTOS A JUNIO 2018  PARTIDA 11 MINISTERIO DE DEFENSA NACIONAL</vt:lpstr>
      <vt:lpstr>EJECUCIÓN ACUMULADA DE GASTOS A JUNIO 2018  PARTIDA 11 MINISTERIO DE DEFENSA NACIONAL</vt:lpstr>
      <vt:lpstr>EJECUCIÓN ACUMULADA DE GASTOS A JUNIO 2018  PARTIDA 11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214</cp:revision>
  <cp:lastPrinted>2016-07-14T20:27:16Z</cp:lastPrinted>
  <dcterms:created xsi:type="dcterms:W3CDTF">2016-06-23T13:38:47Z</dcterms:created>
  <dcterms:modified xsi:type="dcterms:W3CDTF">2018-12-28T13:11:07Z</dcterms:modified>
</cp:coreProperties>
</file>