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299" r:id="rId5"/>
    <p:sldId id="303" r:id="rId6"/>
    <p:sldId id="264" r:id="rId7"/>
    <p:sldId id="263" r:id="rId8"/>
    <p:sldId id="265" r:id="rId9"/>
    <p:sldId id="300" r:id="rId10"/>
    <p:sldId id="268" r:id="rId11"/>
    <p:sldId id="269" r:id="rId12"/>
    <p:sldId id="271" r:id="rId13"/>
    <p:sldId id="273" r:id="rId14"/>
    <p:sldId id="302" r:id="rId15"/>
    <p:sldId id="274" r:id="rId16"/>
    <p:sldId id="275" r:id="rId17"/>
    <p:sldId id="276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0" name="Picture 18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</a:t>
            </a:r>
            <a:r>
              <a:rPr lang="es-CL" sz="2000" b="1" dirty="0" smtClean="0">
                <a:latin typeface="+mn-lt"/>
              </a:rPr>
              <a:t>PRESUPUESTARIOS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J</a:t>
            </a:r>
            <a:r>
              <a:rPr lang="es-CL" sz="2000" b="1" cap="all" dirty="0" smtClean="0">
                <a:latin typeface="+mn-lt"/>
              </a:rPr>
              <a:t>unio</a:t>
            </a:r>
            <a:r>
              <a:rPr lang="es-CL" sz="2000" b="1" dirty="0" smtClean="0">
                <a:latin typeface="+mn-lt"/>
              </a:rPr>
              <a:t> 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10: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JUSTICIA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agosto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28486"/>
            <a:ext cx="4891663" cy="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00809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97492"/>
              </p:ext>
            </p:extLst>
          </p:nvPr>
        </p:nvGraphicFramePr>
        <p:xfrm>
          <a:off x="414337" y="1700808"/>
          <a:ext cx="8334128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Hoja de cálculo" r:id="rId4" imgW="8734357" imgH="3228975" progId="Excel.Sheet.8">
                  <p:embed/>
                </p:oleObj>
              </mc:Choice>
              <mc:Fallback>
                <p:oleObj name="Hoja de cálculo" r:id="rId4" imgW="87343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334128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03.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SERVICIO MÉDICO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LEGAL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88996"/>
              </p:ext>
            </p:extLst>
          </p:nvPr>
        </p:nvGraphicFramePr>
        <p:xfrm>
          <a:off x="386224" y="1772816"/>
          <a:ext cx="8238911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Hoja de cálculo" r:id="rId4" imgW="8734357" imgH="3228975" progId="Excel.Sheet.8">
                  <p:embed/>
                </p:oleObj>
              </mc:Choice>
              <mc:Fallback>
                <p:oleObj name="Hoja de cálculo" r:id="rId4" imgW="87343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38911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GENDARMERÍA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707677"/>
              </p:ext>
            </p:extLst>
          </p:nvPr>
        </p:nvGraphicFramePr>
        <p:xfrm>
          <a:off x="414336" y="1901610"/>
          <a:ext cx="8201488" cy="447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Hoja de cálculo" r:id="rId4" imgW="8734357" imgH="4752885" progId="Excel.Sheet.8">
                  <p:embed/>
                </p:oleObj>
              </mc:Choice>
              <mc:Fallback>
                <p:oleObj name="Hoja de cálculo" r:id="rId4" imgW="8734357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901610"/>
                        <a:ext cx="8201488" cy="4479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REHABILITACIÓN Y REINSERCIÓN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63218"/>
              </p:ext>
            </p:extLst>
          </p:nvPr>
        </p:nvGraphicFramePr>
        <p:xfrm>
          <a:off x="386224" y="1916832"/>
          <a:ext cx="8238911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Hoja de cálculo" r:id="rId4" imgW="8734357" imgH="2162265" progId="Excel.Sheet.8">
                  <p:embed/>
                </p:oleObj>
              </mc:Choice>
              <mc:Fallback>
                <p:oleObj name="Hoja de cálculo" r:id="rId4" imgW="8734357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916832"/>
                        <a:ext cx="8238911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06.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SUBSECRETARÍA DE DERECHOS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HUMANOS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74227"/>
              </p:ext>
            </p:extLst>
          </p:nvPr>
        </p:nvGraphicFramePr>
        <p:xfrm>
          <a:off x="395537" y="1772816"/>
          <a:ext cx="828092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Hoja de cálculo" r:id="rId4" imgW="8734357" imgH="2476590" progId="Excel.Sheet.8">
                  <p:embed/>
                </p:oleObj>
              </mc:Choice>
              <mc:Fallback>
                <p:oleObj name="Hoja de cálculo" r:id="rId4" imgW="87343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7" y="1772816"/>
                        <a:ext cx="8280920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SERVICIO NACIONAL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MENORES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815547"/>
              </p:ext>
            </p:extLst>
          </p:nvPr>
        </p:nvGraphicFramePr>
        <p:xfrm>
          <a:off x="386224" y="2060848"/>
          <a:ext cx="8238911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Hoja de cálculo" r:id="rId4" imgW="8734357" imgH="2314575" progId="Excel.Sheet.8">
                  <p:embed/>
                </p:oleObj>
              </mc:Choice>
              <mc:Fallback>
                <p:oleObj name="Hoja de cálculo" r:id="rId4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2060848"/>
                        <a:ext cx="8238911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ADMINISTRACIÓN DIRECTA Y PROYECTOS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NACIONALES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94419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6571" y="125863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664138"/>
              </p:ext>
            </p:extLst>
          </p:nvPr>
        </p:nvGraphicFramePr>
        <p:xfrm>
          <a:off x="414336" y="1661889"/>
          <a:ext cx="8210799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Hoja de cálculo" r:id="rId4" imgW="8734357" imgH="4143375" progId="Excel.Sheet.8">
                  <p:embed/>
                </p:oleObj>
              </mc:Choice>
              <mc:Fallback>
                <p:oleObj name="Hoja de cálculo" r:id="rId4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61889"/>
                        <a:ext cx="8210799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09.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DEFENSORÍA PENAL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/>
              <a:t>La</a:t>
            </a:r>
            <a:r>
              <a:rPr lang="es-CL" sz="1200" b="1" dirty="0"/>
              <a:t> ejecución acumulada al </a:t>
            </a:r>
            <a:r>
              <a:rPr lang="es-CL" sz="1200" b="1" dirty="0" smtClean="0"/>
              <a:t>mes de junio de 2018</a:t>
            </a:r>
            <a:r>
              <a:rPr lang="es-CL" sz="1200" dirty="0" smtClean="0"/>
              <a:t> </a:t>
            </a:r>
            <a:r>
              <a:rPr lang="es-CL" sz="1200" dirty="0"/>
              <a:t>de la Partida </a:t>
            </a:r>
            <a:r>
              <a:rPr lang="es-CL" sz="1200" dirty="0" smtClean="0"/>
              <a:t>10 </a:t>
            </a:r>
            <a:r>
              <a:rPr lang="es-CL" sz="1200" dirty="0"/>
              <a:t>Ministerio de </a:t>
            </a:r>
            <a:r>
              <a:rPr lang="es-CL" sz="1200" dirty="0" smtClean="0"/>
              <a:t>Justicia y Derechos Humanos, </a:t>
            </a:r>
            <a:r>
              <a:rPr lang="es-CL" sz="1200" dirty="0"/>
              <a:t>finalizó en </a:t>
            </a:r>
            <a:r>
              <a:rPr lang="es-CL" sz="1200" dirty="0" smtClean="0"/>
              <a:t>$587.073 </a:t>
            </a:r>
            <a:r>
              <a:rPr lang="es-CL" sz="1200" dirty="0"/>
              <a:t>millones, </a:t>
            </a:r>
            <a:r>
              <a:rPr lang="es-CL" sz="1200" b="1" dirty="0"/>
              <a:t>equivalentes a un </a:t>
            </a:r>
            <a:r>
              <a:rPr lang="es-CL" sz="1200" b="1" dirty="0" smtClean="0"/>
              <a:t>49% </a:t>
            </a:r>
            <a:r>
              <a:rPr lang="es-CL" sz="1200" b="1" dirty="0"/>
              <a:t>del Presupuesto </a:t>
            </a:r>
            <a:r>
              <a:rPr lang="es-CL" sz="1200" b="1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la </a:t>
            </a:r>
            <a:r>
              <a:rPr lang="es-CL" sz="1200" b="1" dirty="0" smtClean="0"/>
              <a:t>Deuda Flotante</a:t>
            </a:r>
            <a:r>
              <a:rPr lang="es-CL" sz="1200" dirty="0" smtClean="0"/>
              <a:t>, que corresponden a obligaciones contraídas en el ejercicio presupuestario anterior, se observa un aumento de recursos por $7.828 millones</a:t>
            </a:r>
            <a:r>
              <a:rPr lang="es-CL" sz="1200" b="1" dirty="0" smtClean="0"/>
              <a:t>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</a:t>
            </a:r>
            <a:r>
              <a:rPr lang="es-CL" sz="1200" b="1" dirty="0"/>
              <a:t>Gendarmería de Chile</a:t>
            </a:r>
            <a:r>
              <a:rPr lang="es-CL" sz="1200" dirty="0"/>
              <a:t>, </a:t>
            </a:r>
            <a:r>
              <a:rPr lang="es-ES" sz="1200" dirty="0"/>
              <a:t>las iniciativas de inversión, que inicialmente presentaron recursos por </a:t>
            </a:r>
            <a:r>
              <a:rPr lang="es-ES" sz="1200" dirty="0" smtClean="0"/>
              <a:t>$3.476 </a:t>
            </a:r>
            <a:r>
              <a:rPr lang="es-ES" sz="1200" dirty="0"/>
              <a:t>millones, compuesto </a:t>
            </a:r>
            <a:r>
              <a:rPr lang="es-ES" sz="1200" dirty="0" smtClean="0"/>
              <a:t>$488 millones del </a:t>
            </a:r>
            <a:r>
              <a:rPr lang="es-ES" sz="1200" dirty="0"/>
              <a:t>Fondo de Emergencia y por </a:t>
            </a:r>
            <a:r>
              <a:rPr lang="es-ES" sz="1200" dirty="0" smtClean="0"/>
              <a:t>$2.988 </a:t>
            </a:r>
            <a:r>
              <a:rPr lang="es-ES" sz="1200" dirty="0"/>
              <a:t>millones </a:t>
            </a:r>
            <a:r>
              <a:rPr lang="es-CL" sz="1200" dirty="0"/>
              <a:t>para la ejecución e implementación de Redes contra incendio en </a:t>
            </a:r>
            <a:r>
              <a:rPr lang="es-CL" sz="1200" dirty="0" smtClean="0"/>
              <a:t>unidades </a:t>
            </a:r>
            <a:r>
              <a:rPr lang="es-CL" sz="1200" dirty="0"/>
              <a:t>penales del país (Iniciativas de Inversión ejecutadas en el programa </a:t>
            </a:r>
            <a:r>
              <a:rPr lang="es-CL" sz="1200" dirty="0" smtClean="0"/>
              <a:t>GENCHI); </a:t>
            </a:r>
            <a:r>
              <a:rPr lang="es-CL" sz="1200" b="1" dirty="0"/>
              <a:t>ejecutaron un </a:t>
            </a:r>
            <a:r>
              <a:rPr lang="es-CL" sz="1200" b="1" dirty="0" smtClean="0"/>
              <a:t>18% </a:t>
            </a:r>
            <a:r>
              <a:rPr lang="es-CL" sz="1200" b="1" dirty="0"/>
              <a:t>de su disponibilidad al mes de </a:t>
            </a:r>
            <a:r>
              <a:rPr lang="es-CL" sz="1200" b="1" dirty="0" smtClean="0"/>
              <a:t>junio, con un gasto total de $649 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</a:t>
            </a:r>
            <a:r>
              <a:rPr lang="es-CL" sz="1200" dirty="0"/>
              <a:t>el </a:t>
            </a:r>
            <a:r>
              <a:rPr lang="es-CL" sz="1200" b="1" dirty="0"/>
              <a:t>Registro Civil</a:t>
            </a:r>
            <a:r>
              <a:rPr lang="es-CL" sz="1200" dirty="0"/>
              <a:t>, </a:t>
            </a:r>
            <a:r>
              <a:rPr lang="es-ES" sz="1200" dirty="0"/>
              <a:t>las iniciativas de </a:t>
            </a:r>
            <a:r>
              <a:rPr lang="es-ES" sz="1200" dirty="0" smtClean="0"/>
              <a:t>inversión incluyen la </a:t>
            </a:r>
            <a:r>
              <a:rPr lang="es-CL" sz="1200" dirty="0" smtClean="0"/>
              <a:t>construcción de la Oficina de </a:t>
            </a:r>
            <a:r>
              <a:rPr lang="es-CL" sz="1200" dirty="0"/>
              <a:t>Servicio </a:t>
            </a:r>
            <a:r>
              <a:rPr lang="es-CL" sz="1200" dirty="0" smtClean="0"/>
              <a:t>del </a:t>
            </a:r>
            <a:r>
              <a:rPr lang="es-CL" sz="1200" dirty="0"/>
              <a:t>Registro Civil De </a:t>
            </a:r>
            <a:r>
              <a:rPr lang="es-CL" sz="1200" dirty="0" smtClean="0"/>
              <a:t>Linares ($160 millones); la reposición </a:t>
            </a:r>
            <a:r>
              <a:rPr lang="es-CL" sz="1200" dirty="0"/>
              <a:t>Oficina </a:t>
            </a:r>
            <a:r>
              <a:rPr lang="es-CL" sz="1200" dirty="0" smtClean="0"/>
              <a:t>de Curicó ($ 159 </a:t>
            </a:r>
            <a:r>
              <a:rPr lang="es-CL" sz="1200" dirty="0"/>
              <a:t>millones</a:t>
            </a:r>
            <a:r>
              <a:rPr lang="es-CL" sz="1200" dirty="0" smtClean="0"/>
              <a:t>); la reposición </a:t>
            </a:r>
            <a:r>
              <a:rPr lang="es-CL" sz="1200" dirty="0"/>
              <a:t>Oficina </a:t>
            </a:r>
            <a:r>
              <a:rPr lang="es-CL" sz="1200" dirty="0" smtClean="0"/>
              <a:t>de </a:t>
            </a:r>
            <a:r>
              <a:rPr lang="es-CL" sz="1200" dirty="0" err="1"/>
              <a:t>Mulchén</a:t>
            </a:r>
            <a:r>
              <a:rPr lang="es-CL" sz="1200" dirty="0"/>
              <a:t> </a:t>
            </a:r>
            <a:r>
              <a:rPr lang="es-CL" sz="1200" dirty="0" smtClean="0"/>
              <a:t>($108 </a:t>
            </a:r>
            <a:r>
              <a:rPr lang="es-CL" sz="1200" dirty="0"/>
              <a:t>millones</a:t>
            </a:r>
            <a:r>
              <a:rPr lang="es-CL" sz="1200" dirty="0" smtClean="0"/>
              <a:t>); la reposición </a:t>
            </a:r>
            <a:r>
              <a:rPr lang="es-CL" sz="1200" dirty="0"/>
              <a:t>de La Dirección Regional del Maule y Oficina </a:t>
            </a:r>
            <a:r>
              <a:rPr lang="es-CL" sz="1200" dirty="0" smtClean="0"/>
              <a:t>de Talca ($615 </a:t>
            </a:r>
            <a:r>
              <a:rPr lang="es-CL" sz="1200" dirty="0"/>
              <a:t>millones</a:t>
            </a:r>
            <a:r>
              <a:rPr lang="es-CL" sz="1200" dirty="0" smtClean="0"/>
              <a:t>); y la reposición </a:t>
            </a:r>
            <a:r>
              <a:rPr lang="es-CL" sz="1200" dirty="0"/>
              <a:t>Oficina </a:t>
            </a:r>
            <a:r>
              <a:rPr lang="es-CL" sz="1200" dirty="0" smtClean="0"/>
              <a:t>de </a:t>
            </a:r>
            <a:r>
              <a:rPr lang="es-CL" sz="1200" dirty="0" err="1" smtClean="0"/>
              <a:t>Pelluhue</a:t>
            </a:r>
            <a:r>
              <a:rPr lang="es-CL" sz="1200" dirty="0" smtClean="0"/>
              <a:t> </a:t>
            </a:r>
            <a:r>
              <a:rPr lang="es-CL" sz="1200" dirty="0"/>
              <a:t>(Ex - </a:t>
            </a:r>
            <a:r>
              <a:rPr lang="es-CL" sz="1200" dirty="0" err="1" smtClean="0"/>
              <a:t>Curanipe</a:t>
            </a:r>
            <a:r>
              <a:rPr lang="es-CL" sz="1200" dirty="0" smtClean="0"/>
              <a:t>) ($11 </a:t>
            </a:r>
            <a:r>
              <a:rPr lang="es-CL" sz="1200" dirty="0"/>
              <a:t>millones</a:t>
            </a:r>
            <a:r>
              <a:rPr lang="es-CL" sz="1200" dirty="0" smtClean="0"/>
              <a:t>)</a:t>
            </a:r>
            <a:r>
              <a:rPr lang="es-ES" sz="1200" dirty="0" smtClean="0"/>
              <a:t>, </a:t>
            </a:r>
            <a:r>
              <a:rPr lang="es-ES" sz="1200" b="1" dirty="0"/>
              <a:t>ejecutaron un </a:t>
            </a:r>
            <a:r>
              <a:rPr lang="es-ES" sz="1200" b="1" dirty="0" smtClean="0"/>
              <a:t>89% sus recursos.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/>
              <a:t>En el </a:t>
            </a:r>
            <a:r>
              <a:rPr lang="es-ES" sz="1200" b="1" dirty="0"/>
              <a:t>Servicio Nacional de Menores</a:t>
            </a:r>
            <a:r>
              <a:rPr lang="es-ES" sz="1200" dirty="0"/>
              <a:t>, las iniciativas de inversión incluyen el Fondo de Emergencia ($</a:t>
            </a:r>
            <a:r>
              <a:rPr lang="es-ES" sz="1200" dirty="0" smtClean="0"/>
              <a:t>221 </a:t>
            </a:r>
            <a:r>
              <a:rPr lang="es-ES" sz="1200" dirty="0"/>
              <a:t>millones) y </a:t>
            </a:r>
            <a:r>
              <a:rPr lang="es-ES" sz="1200" dirty="0" smtClean="0"/>
              <a:t>la </a:t>
            </a:r>
            <a:r>
              <a:rPr lang="es-CL" sz="1200" dirty="0" smtClean="0"/>
              <a:t>Etapa 2018 del </a:t>
            </a:r>
            <a:r>
              <a:rPr lang="es-CL" sz="1200" dirty="0"/>
              <a:t>Programa </a:t>
            </a:r>
            <a:r>
              <a:rPr lang="es-CL" sz="1200" dirty="0" smtClean="0"/>
              <a:t>de Mejoramiento </a:t>
            </a:r>
            <a:r>
              <a:rPr lang="es-CL" sz="1200" dirty="0"/>
              <a:t>y </a:t>
            </a:r>
            <a:r>
              <a:rPr lang="es-CL" sz="1200" dirty="0" smtClean="0"/>
              <a:t>Normalización </a:t>
            </a:r>
            <a:r>
              <a:rPr lang="es-CL" sz="1200" dirty="0"/>
              <a:t>de los Centros de Administración Directa </a:t>
            </a:r>
            <a:r>
              <a:rPr lang="es-ES" sz="1200" dirty="0" smtClean="0"/>
              <a:t>($792 millones). </a:t>
            </a:r>
            <a:r>
              <a:rPr lang="es-CL" sz="1200" b="1" dirty="0" smtClean="0"/>
              <a:t>Su </a:t>
            </a:r>
            <a:r>
              <a:rPr lang="es-ES" sz="1200" b="1" dirty="0" smtClean="0"/>
              <a:t>ejecución alcanzó un 9%.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 smtClean="0"/>
              <a:t>En </a:t>
            </a:r>
            <a:r>
              <a:rPr lang="es-CL" sz="1200" dirty="0"/>
              <a:t>la </a:t>
            </a:r>
            <a:r>
              <a:rPr lang="es-CL" sz="1200" b="1" dirty="0"/>
              <a:t>Subsecretaría de Justicia</a:t>
            </a:r>
            <a:r>
              <a:rPr lang="es-CL" sz="1200" dirty="0"/>
              <a:t>, </a:t>
            </a:r>
            <a:r>
              <a:rPr lang="es-ES" sz="1200" dirty="0"/>
              <a:t>las </a:t>
            </a:r>
            <a:r>
              <a:rPr lang="es-ES" sz="1200" b="1" dirty="0"/>
              <a:t>“Iniciativas de Inversión”</a:t>
            </a:r>
            <a:r>
              <a:rPr lang="es-ES" sz="1200" dirty="0"/>
              <a:t>, que contemplan recursos para proyectos en </a:t>
            </a:r>
            <a:r>
              <a:rPr lang="es-ES" sz="1200" dirty="0" smtClean="0"/>
              <a:t>cárceles ($28.461 millones), </a:t>
            </a:r>
            <a:r>
              <a:rPr lang="es-ES" sz="1200" dirty="0"/>
              <a:t>centros de </a:t>
            </a:r>
            <a:r>
              <a:rPr lang="es-ES" sz="1200" dirty="0" smtClean="0"/>
              <a:t>menores ($5.312 millones), </a:t>
            </a:r>
            <a:r>
              <a:rPr lang="es-ES" sz="1200" dirty="0"/>
              <a:t>para el Servicio Médico Legal </a:t>
            </a:r>
            <a:r>
              <a:rPr lang="es-ES" sz="1200" dirty="0" smtClean="0"/>
              <a:t>($2.228 millones) y </a:t>
            </a:r>
            <a:r>
              <a:rPr lang="es-ES" sz="1200" dirty="0"/>
              <a:t>para proyectos de la </a:t>
            </a:r>
            <a:r>
              <a:rPr lang="es-ES" sz="1200" dirty="0" smtClean="0"/>
              <a:t>Subsecretaría ($1.402 millones), </a:t>
            </a:r>
            <a:r>
              <a:rPr lang="es-ES" sz="1200" b="1" dirty="0"/>
              <a:t>mostró un avance de </a:t>
            </a:r>
            <a:r>
              <a:rPr lang="es-ES" sz="1200" b="1" dirty="0" smtClean="0"/>
              <a:t>29%, con un gasto total de $10.860 millones</a:t>
            </a:r>
            <a:r>
              <a:rPr lang="es-CL" sz="12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 smtClean="0"/>
              <a:t>En </a:t>
            </a:r>
            <a:r>
              <a:rPr lang="es-ES" sz="1200" dirty="0"/>
              <a:t>los </a:t>
            </a:r>
            <a:r>
              <a:rPr lang="es-ES" sz="1200" b="1" dirty="0"/>
              <a:t>Programas de Rehabilitación y Reinserción Social,</a:t>
            </a:r>
            <a:r>
              <a:rPr lang="es-ES" sz="1200" dirty="0"/>
              <a:t> se contemplaron 9 asignaciones programáticas que </a:t>
            </a:r>
            <a:r>
              <a:rPr lang="es-ES" sz="1200" b="1" dirty="0"/>
              <a:t>totalizaron un gasto de </a:t>
            </a:r>
            <a:r>
              <a:rPr lang="es-ES" sz="1200" b="1" dirty="0" smtClean="0"/>
              <a:t>$2.367 millones (23% de avance presupuestario).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 smtClean="0"/>
              <a:t>El </a:t>
            </a:r>
            <a:r>
              <a:rPr lang="es-CL" sz="1200" b="1" dirty="0" smtClean="0"/>
              <a:t>Sistema </a:t>
            </a:r>
            <a:r>
              <a:rPr lang="es-CL" sz="1200" b="1" dirty="0"/>
              <a:t>Nacional de </a:t>
            </a:r>
            <a:r>
              <a:rPr lang="es-CL" sz="1200" b="1" dirty="0" smtClean="0"/>
              <a:t>Mediación</a:t>
            </a:r>
            <a:r>
              <a:rPr lang="es-CL" sz="1200" dirty="0" smtClean="0"/>
              <a:t> contempla dos asignaciones programáticas: el </a:t>
            </a:r>
            <a:r>
              <a:rPr lang="es-CL" sz="1200" dirty="0"/>
              <a:t>Programa de Licitaciones Sistema Nacional de </a:t>
            </a:r>
            <a:r>
              <a:rPr lang="es-CL" sz="1200" dirty="0" smtClean="0"/>
              <a:t>Mediación, con una ejecución del 40% ($4.232 millones)  </a:t>
            </a:r>
            <a:r>
              <a:rPr lang="es-CL" sz="1200" dirty="0"/>
              <a:t>y </a:t>
            </a:r>
            <a:r>
              <a:rPr lang="es-CL" sz="1200" dirty="0" smtClean="0"/>
              <a:t>la </a:t>
            </a:r>
            <a:r>
              <a:rPr lang="es-CL" sz="1200" dirty="0"/>
              <a:t>asignación </a:t>
            </a:r>
            <a:r>
              <a:rPr lang="es-CL" sz="1200" dirty="0" smtClean="0"/>
              <a:t>Auditorías </a:t>
            </a:r>
            <a:r>
              <a:rPr lang="es-CL" sz="1200" dirty="0"/>
              <a:t>Externas Sistema Nacional de </a:t>
            </a:r>
            <a:r>
              <a:rPr lang="es-CL" sz="1200" dirty="0" smtClean="0"/>
              <a:t>Mediación, un 33% de avance con un gasto total de $39.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/>
              <a:t>En el </a:t>
            </a:r>
            <a:r>
              <a:rPr lang="es-CL" sz="1200" b="1" dirty="0"/>
              <a:t>Servicio Nacional de Menores</a:t>
            </a:r>
            <a:r>
              <a:rPr lang="es-CL" sz="1200" dirty="0"/>
              <a:t>, la “Subvención Proyectos Área Protección a Menores”, en </a:t>
            </a:r>
            <a:r>
              <a:rPr lang="es-CL" sz="1200" dirty="0" smtClean="0"/>
              <a:t>Junio </a:t>
            </a:r>
            <a:r>
              <a:rPr lang="es-CL" sz="1200" dirty="0"/>
              <a:t>ejecutó un gasto total de </a:t>
            </a:r>
            <a:r>
              <a:rPr lang="es-CL" sz="1200" dirty="0" smtClean="0"/>
              <a:t>$88.203 </a:t>
            </a:r>
            <a:r>
              <a:rPr lang="es-CL" sz="1200" dirty="0"/>
              <a:t>millones </a:t>
            </a:r>
            <a:r>
              <a:rPr lang="es-CL" sz="1200" dirty="0" smtClean="0"/>
              <a:t>(50%) </a:t>
            </a:r>
            <a:r>
              <a:rPr lang="es-CL" sz="1200" dirty="0"/>
              <a:t>y la “Subvención Proyectos Área Justicia Juvenil”, ejecutó un total de </a:t>
            </a:r>
            <a:r>
              <a:rPr lang="es-CL" sz="1200" dirty="0" smtClean="0"/>
              <a:t>$9.846 </a:t>
            </a:r>
            <a:r>
              <a:rPr lang="es-CL" sz="1200" dirty="0"/>
              <a:t>millones </a:t>
            </a:r>
            <a:r>
              <a:rPr lang="es-CL" sz="1200" dirty="0" smtClean="0"/>
              <a:t>(41% </a:t>
            </a:r>
            <a:r>
              <a:rPr lang="es-CL" sz="1200" dirty="0"/>
              <a:t>de ejecución presupuestaria respecto al presupuesto vigente a </a:t>
            </a:r>
            <a:r>
              <a:rPr lang="es-CL" sz="1200" dirty="0" smtClean="0"/>
              <a:t>Junio </a:t>
            </a:r>
            <a:r>
              <a:rPr lang="es-CL" sz="1200" dirty="0"/>
              <a:t>de 2018</a:t>
            </a:r>
            <a:r>
              <a:rPr lang="es-CL" sz="1200" dirty="0" smtClean="0"/>
              <a:t>). </a:t>
            </a:r>
            <a:endParaRPr lang="es-CL" sz="12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9" y="1974850"/>
            <a:ext cx="4120213" cy="242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16" y="1978661"/>
            <a:ext cx="4098748" cy="242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160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92672"/>
              </p:ext>
            </p:extLst>
          </p:nvPr>
        </p:nvGraphicFramePr>
        <p:xfrm>
          <a:off x="386224" y="1834505"/>
          <a:ext cx="8290232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Hoja de cálculo" r:id="rId4" imgW="8105843" imgH="2314575" progId="Excel.Sheet.8">
                  <p:embed/>
                </p:oleObj>
              </mc:Choice>
              <mc:Fallback>
                <p:oleObj name="Hoja de cálculo" r:id="rId4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834505"/>
                        <a:ext cx="8290232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000984"/>
              </p:ext>
            </p:extLst>
          </p:nvPr>
        </p:nvGraphicFramePr>
        <p:xfrm>
          <a:off x="414337" y="1700808"/>
          <a:ext cx="820148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Hoja de cálculo" r:id="rId5" imgW="7658100" imgH="2448015" progId="Excel.Sheet.8">
                  <p:embed/>
                </p:oleObj>
              </mc:Choice>
              <mc:Fallback>
                <p:oleObj name="Hoja de cálculo" r:id="rId5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01487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18952"/>
              </p:ext>
            </p:extLst>
          </p:nvPr>
        </p:nvGraphicFramePr>
        <p:xfrm>
          <a:off x="373905" y="1628800"/>
          <a:ext cx="8251229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Hoja de cálculo" r:id="rId4" imgW="8724900" imgH="4924335" progId="Excel.Sheet.8">
                  <p:embed/>
                </p:oleObj>
              </mc:Choice>
              <mc:Fallback>
                <p:oleObj name="Hoja de cálculo" r:id="rId4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905" y="1628800"/>
                        <a:ext cx="8251229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SECRETARÍA Y ADMINISTRACIÓN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1409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31438"/>
              </p:ext>
            </p:extLst>
          </p:nvPr>
        </p:nvGraphicFramePr>
        <p:xfrm>
          <a:off x="395535" y="2060848"/>
          <a:ext cx="8280921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Hoja de cálculo" r:id="rId4" imgW="8734357" imgH="942975" progId="Excel.Sheet.8">
                  <p:embed/>
                </p:oleObj>
              </mc:Choice>
              <mc:Fallback>
                <p:oleObj name="Hoja de cálculo" r:id="rId4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2060848"/>
                        <a:ext cx="8280921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5" y="692696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CONCESIONES DEL MINISTERIO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450021"/>
              </p:ext>
            </p:extLst>
          </p:nvPr>
        </p:nvGraphicFramePr>
        <p:xfrm>
          <a:off x="386224" y="1844824"/>
          <a:ext cx="8238911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Hoja de cálculo" r:id="rId4" imgW="8734357" imgH="3514725" progId="Excel.Sheet.8">
                  <p:embed/>
                </p:oleObj>
              </mc:Choice>
              <mc:Fallback>
                <p:oleObj name="Hoja de cálculo" r:id="rId4" imgW="87343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844824"/>
                        <a:ext cx="8238911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1012" y="69269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02. PROGRAMA 01: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SERVICIO REGISTRO CIVIL 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IDENTIFICACIÓN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862</Words>
  <Application>Microsoft Office PowerPoint</Application>
  <PresentationFormat>Presentación en pantalla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</vt:lpstr>
      <vt:lpstr>EJECUCIÓN ACUMULADA DE GASTOS PRESUPUESTARIOS AL MES DE Junio DE 2018 PARTIDA 10: MINISTERIO DE JUSTICIA</vt:lpstr>
      <vt:lpstr>EJECUCIÓN ACUMULADA DE GASTOS A JUNIO DE 2018  PARTIDA 10 MINISTERIO DE JUSTICIA</vt:lpstr>
      <vt:lpstr>EJECUCIÓN ACUMULADA DE GASTOS A JUNIO DE 2018  PARTIDA 10 MINISTERIO DE JUSTICIA</vt:lpstr>
      <vt:lpstr>Presentación de PowerPoint</vt:lpstr>
      <vt:lpstr>EJECUCIÓN ACUMULADA DE GASTOS A JUNIO DE 2018  PARTIDA 10 MINISTERIO DE JUSTICIA</vt:lpstr>
      <vt:lpstr>EJECUCIÓN ACUMULADA DE GASTOS A JUNIO DE 2018  PARTIDA 10 RESUMEN POR CAPÍTULOS</vt:lpstr>
      <vt:lpstr>EJECUCIÓN ACUMULADA DE GASTOS A JUNIO DE 2018  PARTIDA 10. CAPÍTULO 01. PROGRAMA 01:  SECRETARÍA Y ADMINISTRACIÓN GENERAL</vt:lpstr>
      <vt:lpstr>EJECUCIÓN ACUMULADA DE GASTOS A JUNIO DE 2018  PARTIDA 10. CAPÍTULO 01. PROGRAMA 02:  PROGRAMA DE CONCESIONES DEL MINISTERIO DE JUSTICIA</vt:lpstr>
      <vt:lpstr>EJECUCIÓN ACUMULADA DE GASTOS A JUNIO DE 2018  PARTIDA 10. CAPÍTULO 02. PROGRAMA 01: SERVICIO REGISTRO CIVIL E IDENTIFICACIÓN</vt:lpstr>
      <vt:lpstr>EJECUCIÓN ACUMULADA DE GASTOS A JUNIO DE 2018  PARTIDA 10. CAPÍTULO 03. PROGRAMA 01:  SERVICIO MÉDICO LEGAL</vt:lpstr>
      <vt:lpstr>EJECUCIÓN ACUMULADA DE GASTOS A JUNIO DE 2018  PARTIDA 10. CAPÍTULO 04. PROGRAMA 01:  GENDARMERÍA DE CHILE</vt:lpstr>
      <vt:lpstr>EJECUCIÓN ACUMULADA DE GASTOS A JUNIO DE 2018  PARTIDA 10. CAPÍTULO 04. PROGRAMA 02:  PROGRAMA DE REHABILITACIÓN Y REINSERCIÓN SOCIAL</vt:lpstr>
      <vt:lpstr>EJECUCIÓN ACUMULADA DE GASTOS A JUNIO DE 2018  PARTIDA 10. CAPÍTULO 06. PROGRAMA 01:  SUBSECRETARÍA DE DERECHOS HUMANOS</vt:lpstr>
      <vt:lpstr>EJECUCIÓN ACUMULADA DE GASTOS A JUNIO DE 2018  PARTIDA 10. CAPÍTULO 07. PROGRAMA 01:  SERVICIO NACIONAL DE MENORES</vt:lpstr>
      <vt:lpstr>EJECUCIÓN ACUMULADA DE GASTOS A JUNIO DE 2018  PARTIDA 10. CAPÍTULO 07. PROGRAMA 02:  PROGRAMA DE ADMINISTRACIÓN DIRECTA Y PROYECTOS NACIONALES</vt:lpstr>
      <vt:lpstr>EJECUCIÓN ACUMULADA DE GASTOS A JUNIO DE 2018  PARTIDA 10. CAPÍTULO 09. PROGRAMA 01:  DEFENSORÍA PENAL PÚBLICA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RCATALAN</cp:lastModifiedBy>
  <cp:revision>173</cp:revision>
  <cp:lastPrinted>2016-10-20T14:15:11Z</cp:lastPrinted>
  <dcterms:created xsi:type="dcterms:W3CDTF">2016-06-23T13:38:47Z</dcterms:created>
  <dcterms:modified xsi:type="dcterms:W3CDTF">2018-08-27T21:07:39Z</dcterms:modified>
</cp:coreProperties>
</file>