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0"/>
  </p:notesMasterIdLst>
  <p:handoutMasterIdLst>
    <p:handoutMasterId r:id="rId61"/>
  </p:handoutMasterIdLst>
  <p:sldIdLst>
    <p:sldId id="256" r:id="rId3"/>
    <p:sldId id="298" r:id="rId4"/>
    <p:sldId id="339" r:id="rId5"/>
    <p:sldId id="299" r:id="rId6"/>
    <p:sldId id="264" r:id="rId7"/>
    <p:sldId id="263" r:id="rId8"/>
    <p:sldId id="330" r:id="rId9"/>
    <p:sldId id="347" r:id="rId10"/>
    <p:sldId id="265" r:id="rId11"/>
    <p:sldId id="331" r:id="rId12"/>
    <p:sldId id="268" r:id="rId13"/>
    <p:sldId id="271" r:id="rId14"/>
    <p:sldId id="301" r:id="rId15"/>
    <p:sldId id="302" r:id="rId16"/>
    <p:sldId id="304" r:id="rId17"/>
    <p:sldId id="306" r:id="rId18"/>
    <p:sldId id="307" r:id="rId19"/>
    <p:sldId id="332" r:id="rId20"/>
    <p:sldId id="333" r:id="rId21"/>
    <p:sldId id="308" r:id="rId22"/>
    <p:sldId id="309" r:id="rId23"/>
    <p:sldId id="310" r:id="rId24"/>
    <p:sldId id="334" r:id="rId25"/>
    <p:sldId id="311" r:id="rId26"/>
    <p:sldId id="312" r:id="rId27"/>
    <p:sldId id="313" r:id="rId28"/>
    <p:sldId id="314" r:id="rId29"/>
    <p:sldId id="340" r:id="rId30"/>
    <p:sldId id="345" r:id="rId31"/>
    <p:sldId id="341" r:id="rId32"/>
    <p:sldId id="342" r:id="rId33"/>
    <p:sldId id="315" r:id="rId34"/>
    <p:sldId id="335" r:id="rId35"/>
    <p:sldId id="316" r:id="rId36"/>
    <p:sldId id="336" r:id="rId37"/>
    <p:sldId id="317" r:id="rId38"/>
    <p:sldId id="318" r:id="rId39"/>
    <p:sldId id="337" r:id="rId40"/>
    <p:sldId id="319" r:id="rId41"/>
    <p:sldId id="338" r:id="rId42"/>
    <p:sldId id="320" r:id="rId43"/>
    <p:sldId id="321" r:id="rId44"/>
    <p:sldId id="322" r:id="rId45"/>
    <p:sldId id="343" r:id="rId46"/>
    <p:sldId id="346" r:id="rId47"/>
    <p:sldId id="344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48" r:id="rId56"/>
    <p:sldId id="349" r:id="rId57"/>
    <p:sldId id="350" r:id="rId58"/>
    <p:sldId id="351" r:id="rId5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6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659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09: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MINISTERIO </a:t>
            </a:r>
            <a:r>
              <a:rPr lang="es-CL" sz="2000" b="1" dirty="0">
                <a:latin typeface="+mn-lt"/>
              </a:rPr>
              <a:t>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38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FBEAE1B7-9F34-4BD3-9DF4-7B935D596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580887"/>
              </p:ext>
            </p:extLst>
          </p:nvPr>
        </p:nvGraphicFramePr>
        <p:xfrm>
          <a:off x="414336" y="1926007"/>
          <a:ext cx="8192742" cy="2617711"/>
        </p:xfrm>
        <a:graphic>
          <a:graphicData uri="http://schemas.openxmlformats.org/drawingml/2006/table">
            <a:tbl>
              <a:tblPr/>
              <a:tblGrid>
                <a:gridCol w="339791">
                  <a:extLst>
                    <a:ext uri="{9D8B030D-6E8A-4147-A177-3AD203B41FA5}">
                      <a16:colId xmlns="" xmlns:a16="http://schemas.microsoft.com/office/drawing/2014/main" val="1809037902"/>
                    </a:ext>
                  </a:extLst>
                </a:gridCol>
                <a:gridCol w="313652">
                  <a:extLst>
                    <a:ext uri="{9D8B030D-6E8A-4147-A177-3AD203B41FA5}">
                      <a16:colId xmlns="" xmlns:a16="http://schemas.microsoft.com/office/drawing/2014/main" val="4249011881"/>
                    </a:ext>
                  </a:extLst>
                </a:gridCol>
                <a:gridCol w="325270">
                  <a:extLst>
                    <a:ext uri="{9D8B030D-6E8A-4147-A177-3AD203B41FA5}">
                      <a16:colId xmlns="" xmlns:a16="http://schemas.microsoft.com/office/drawing/2014/main" val="1494381955"/>
                    </a:ext>
                  </a:extLst>
                </a:gridCol>
                <a:gridCol w="3031981">
                  <a:extLst>
                    <a:ext uri="{9D8B030D-6E8A-4147-A177-3AD203B41FA5}">
                      <a16:colId xmlns="" xmlns:a16="http://schemas.microsoft.com/office/drawing/2014/main" val="951533450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4205669841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1006346804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1426227631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2559633533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163943045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154903223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8615732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51239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3.483.219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3.483.219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510.087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619679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271589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38.749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88512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1.232.580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1.232.580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337044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923.400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923.400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310.564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658128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1.143.538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1.143.538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1732931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359327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7.549.833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271637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42701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673068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Suplementario por Costo de Capital Adicional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42101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0335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312.361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7430299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SUBSECRETARÍA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5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7D34740-5263-4AF3-B858-6C0BFAF08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63619"/>
              </p:ext>
            </p:extLst>
          </p:nvPr>
        </p:nvGraphicFramePr>
        <p:xfrm>
          <a:off x="414336" y="1886257"/>
          <a:ext cx="8210799" cy="1110693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="" xmlns:a16="http://schemas.microsoft.com/office/drawing/2014/main" val="453054075"/>
                    </a:ext>
                  </a:extLst>
                </a:gridCol>
                <a:gridCol w="314344">
                  <a:extLst>
                    <a:ext uri="{9D8B030D-6E8A-4147-A177-3AD203B41FA5}">
                      <a16:colId xmlns="" xmlns:a16="http://schemas.microsoft.com/office/drawing/2014/main" val="509164191"/>
                    </a:ext>
                  </a:extLst>
                </a:gridCol>
                <a:gridCol w="325987">
                  <a:extLst>
                    <a:ext uri="{9D8B030D-6E8A-4147-A177-3AD203B41FA5}">
                      <a16:colId xmlns="" xmlns:a16="http://schemas.microsoft.com/office/drawing/2014/main" val="829429011"/>
                    </a:ext>
                  </a:extLst>
                </a:gridCol>
                <a:gridCol w="3038664">
                  <a:extLst>
                    <a:ext uri="{9D8B030D-6E8A-4147-A177-3AD203B41FA5}">
                      <a16:colId xmlns="" xmlns:a16="http://schemas.microsoft.com/office/drawing/2014/main" val="330303222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501970106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989720455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3103208603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49310761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85126645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554881609"/>
                    </a:ext>
                  </a:extLst>
                </a:gridCol>
              </a:tblGrid>
              <a:tr h="198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3302568"/>
                  </a:ext>
                </a:extLst>
              </a:tr>
              <a:tr h="3173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2707386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7124031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6786974"/>
                  </a:ext>
                </a:extLst>
              </a:tr>
              <a:tr h="198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714769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INFRAESTRUCTURA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20B14A77-3E75-4141-8E9A-B9C157F04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858461"/>
              </p:ext>
            </p:extLst>
          </p:nvPr>
        </p:nvGraphicFramePr>
        <p:xfrm>
          <a:off x="539551" y="1910376"/>
          <a:ext cx="8085582" cy="4087766"/>
        </p:xfrm>
        <a:graphic>
          <a:graphicData uri="http://schemas.openxmlformats.org/drawingml/2006/table">
            <a:tbl>
              <a:tblPr/>
              <a:tblGrid>
                <a:gridCol w="335346">
                  <a:extLst>
                    <a:ext uri="{9D8B030D-6E8A-4147-A177-3AD203B41FA5}">
                      <a16:colId xmlns="" xmlns:a16="http://schemas.microsoft.com/office/drawing/2014/main" val="760610254"/>
                    </a:ext>
                  </a:extLst>
                </a:gridCol>
                <a:gridCol w="309550">
                  <a:extLst>
                    <a:ext uri="{9D8B030D-6E8A-4147-A177-3AD203B41FA5}">
                      <a16:colId xmlns="" xmlns:a16="http://schemas.microsoft.com/office/drawing/2014/main" val="1463828176"/>
                    </a:ext>
                  </a:extLst>
                </a:gridCol>
                <a:gridCol w="321016">
                  <a:extLst>
                    <a:ext uri="{9D8B030D-6E8A-4147-A177-3AD203B41FA5}">
                      <a16:colId xmlns="" xmlns:a16="http://schemas.microsoft.com/office/drawing/2014/main" val="928691548"/>
                    </a:ext>
                  </a:extLst>
                </a:gridCol>
                <a:gridCol w="2992324">
                  <a:extLst>
                    <a:ext uri="{9D8B030D-6E8A-4147-A177-3AD203B41FA5}">
                      <a16:colId xmlns="" xmlns:a16="http://schemas.microsoft.com/office/drawing/2014/main" val="1397120849"/>
                    </a:ext>
                  </a:extLst>
                </a:gridCol>
                <a:gridCol w="687891">
                  <a:extLst>
                    <a:ext uri="{9D8B030D-6E8A-4147-A177-3AD203B41FA5}">
                      <a16:colId xmlns="" xmlns:a16="http://schemas.microsoft.com/office/drawing/2014/main" val="2054587344"/>
                    </a:ext>
                  </a:extLst>
                </a:gridCol>
                <a:gridCol w="687891">
                  <a:extLst>
                    <a:ext uri="{9D8B030D-6E8A-4147-A177-3AD203B41FA5}">
                      <a16:colId xmlns="" xmlns:a16="http://schemas.microsoft.com/office/drawing/2014/main" val="1329416688"/>
                    </a:ext>
                  </a:extLst>
                </a:gridCol>
                <a:gridCol w="687891">
                  <a:extLst>
                    <a:ext uri="{9D8B030D-6E8A-4147-A177-3AD203B41FA5}">
                      <a16:colId xmlns="" xmlns:a16="http://schemas.microsoft.com/office/drawing/2014/main" val="3014732421"/>
                    </a:ext>
                  </a:extLst>
                </a:gridCol>
                <a:gridCol w="687891">
                  <a:extLst>
                    <a:ext uri="{9D8B030D-6E8A-4147-A177-3AD203B41FA5}">
                      <a16:colId xmlns="" xmlns:a16="http://schemas.microsoft.com/office/drawing/2014/main" val="996926507"/>
                    </a:ext>
                  </a:extLst>
                </a:gridCol>
                <a:gridCol w="687891">
                  <a:extLst>
                    <a:ext uri="{9D8B030D-6E8A-4147-A177-3AD203B41FA5}">
                      <a16:colId xmlns="" xmlns:a16="http://schemas.microsoft.com/office/drawing/2014/main" val="1353296194"/>
                    </a:ext>
                  </a:extLst>
                </a:gridCol>
                <a:gridCol w="687891">
                  <a:extLst>
                    <a:ext uri="{9D8B030D-6E8A-4147-A177-3AD203B41FA5}">
                      <a16:colId xmlns="" xmlns:a16="http://schemas.microsoft.com/office/drawing/2014/main" val="3652321381"/>
                    </a:ext>
                  </a:extLst>
                </a:gridCol>
              </a:tblGrid>
              <a:tr h="171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7428518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8070210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57.161.063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29.767.606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9.006.142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7083446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56.319.388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28.927.932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8.165.468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4320838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27.391.456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56.319.388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28.927.932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8.165.468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6370917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16.743.389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16.743.389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3328919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9.996.562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9.996.562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1.490.694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7630570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Técnico Profesional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2.187.981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2.187.981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8734752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 Curricular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1.807.512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1.807.512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3266434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Estándares de Aprendizaje Indicativos y de Gestión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183.563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3354674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Intercultural Bilingüe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3.544.164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3.544.164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538.711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4539492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Aprendizaje del Inglés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2.462.581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2.462.581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649.466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3707197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Supervisión Técnico Pedagógica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1.431.270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1.431.270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143.937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3040841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para el Mejoramiento de la Calidad de la Educación y Fomento de la Participación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1.268.136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1.568.136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319.879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6675975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Técnico Profesional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2.197.081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1.897.081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316.895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4596303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898.541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898.541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75.494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5148710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de Adultos y Reinserción Escolar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10.390.626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10.390.626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3.985.406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871951"/>
                  </a:ext>
                </a:extLst>
              </a:tr>
              <a:tr h="274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Transversalidad Educativa, Convivencia Escolar y Prevención del Consumo de Drogas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1.547.260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1.547.260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78.296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130092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Escolar Rural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1.556.446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1.556.446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419534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104.276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5167141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839.674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83983,4%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2954499"/>
                  </a:ext>
                </a:extLst>
              </a:tr>
              <a:tr h="171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839.674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83983,4%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532367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MEJORAMIENTO DE LA CALIDAD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4262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4E317B6B-3CC6-4AA0-88E5-A76487058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212887"/>
              </p:ext>
            </p:extLst>
          </p:nvPr>
        </p:nvGraphicFramePr>
        <p:xfrm>
          <a:off x="411254" y="1936361"/>
          <a:ext cx="8210799" cy="3495408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="" xmlns:a16="http://schemas.microsoft.com/office/drawing/2014/main" val="1748936096"/>
                    </a:ext>
                  </a:extLst>
                </a:gridCol>
                <a:gridCol w="314344">
                  <a:extLst>
                    <a:ext uri="{9D8B030D-6E8A-4147-A177-3AD203B41FA5}">
                      <a16:colId xmlns="" xmlns:a16="http://schemas.microsoft.com/office/drawing/2014/main" val="643317207"/>
                    </a:ext>
                  </a:extLst>
                </a:gridCol>
                <a:gridCol w="325987">
                  <a:extLst>
                    <a:ext uri="{9D8B030D-6E8A-4147-A177-3AD203B41FA5}">
                      <a16:colId xmlns="" xmlns:a16="http://schemas.microsoft.com/office/drawing/2014/main" val="2207427329"/>
                    </a:ext>
                  </a:extLst>
                </a:gridCol>
                <a:gridCol w="3038664">
                  <a:extLst>
                    <a:ext uri="{9D8B030D-6E8A-4147-A177-3AD203B41FA5}">
                      <a16:colId xmlns="" xmlns:a16="http://schemas.microsoft.com/office/drawing/2014/main" val="1262498696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1357662512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3497261755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1782298054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1421111652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272594328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3176556878"/>
                    </a:ext>
                  </a:extLst>
                </a:gridCol>
              </a:tblGrid>
              <a:tr h="170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91366835"/>
                  </a:ext>
                </a:extLst>
              </a:tr>
              <a:tr h="272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3848013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29.903.926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6.953.115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7.575.193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028420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26.505.869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1462347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22.574.293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26.505.869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9765180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3.931.576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34.293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0207395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2.657.615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2.657.615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194.071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2479821"/>
                  </a:ext>
                </a:extLst>
              </a:tr>
              <a:tr h="147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Adicional, Red de Maestros de Maestros, Art.17, Ley 19.715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681.066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681.066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585498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 Docente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6.619.698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-1.235.900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2843019"/>
                  </a:ext>
                </a:extLst>
              </a:tr>
              <a:tr h="195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Bonificación, por Aplicación letra g) Art. 72, DFL(Ed.) N° 1, de 1996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66054847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Calidad de la Formación Inicial de Docentes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887.313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2024373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Formación de Directores y Liderazgo Educativo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1.627.072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1.627.072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8953058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Liderazgo Educativo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923.400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7620086"/>
                  </a:ext>
                </a:extLst>
              </a:tr>
              <a:tr h="220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y Promoción del Desarrollo Profesional Docente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4.196.340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5.432.240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1.235.900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1.883.546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0039839"/>
                  </a:ext>
                </a:extLst>
              </a:tr>
              <a:tr h="27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Inducción al Ejercicio Profesional Docente y Mentoría a Docentes Principiantes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2.703.445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2.703.445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9075155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3396563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374.490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5166654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3.021.539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294023,9%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3954973"/>
                  </a:ext>
                </a:extLst>
              </a:tr>
              <a:tr h="170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3.021.539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3.022.566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294023,9%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723698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DESARROLLO CURRICULAR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EVALUACIÓN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CCE94FDA-1476-4CE4-A690-7CAD5DF8D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57706"/>
              </p:ext>
            </p:extLst>
          </p:nvPr>
        </p:nvGraphicFramePr>
        <p:xfrm>
          <a:off x="414335" y="1872609"/>
          <a:ext cx="8210799" cy="1124345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="" xmlns:a16="http://schemas.microsoft.com/office/drawing/2014/main" val="2724227608"/>
                    </a:ext>
                  </a:extLst>
                </a:gridCol>
                <a:gridCol w="314344">
                  <a:extLst>
                    <a:ext uri="{9D8B030D-6E8A-4147-A177-3AD203B41FA5}">
                      <a16:colId xmlns="" xmlns:a16="http://schemas.microsoft.com/office/drawing/2014/main" val="364328334"/>
                    </a:ext>
                  </a:extLst>
                </a:gridCol>
                <a:gridCol w="325987">
                  <a:extLst>
                    <a:ext uri="{9D8B030D-6E8A-4147-A177-3AD203B41FA5}">
                      <a16:colId xmlns="" xmlns:a16="http://schemas.microsoft.com/office/drawing/2014/main" val="937896348"/>
                    </a:ext>
                  </a:extLst>
                </a:gridCol>
                <a:gridCol w="3038664">
                  <a:extLst>
                    <a:ext uri="{9D8B030D-6E8A-4147-A177-3AD203B41FA5}">
                      <a16:colId xmlns="" xmlns:a16="http://schemas.microsoft.com/office/drawing/2014/main" val="3523615161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533998780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819602197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674937889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701973018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1419978539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589978684"/>
                    </a:ext>
                  </a:extLst>
                </a:gridCol>
              </a:tblGrid>
              <a:tr h="2007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7136233"/>
                  </a:ext>
                </a:extLst>
              </a:tr>
              <a:tr h="3212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9158538"/>
                  </a:ext>
                </a:extLst>
              </a:tr>
              <a:tr h="2007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9354128"/>
                  </a:ext>
                </a:extLst>
              </a:tr>
              <a:tr h="200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8204224"/>
                  </a:ext>
                </a:extLst>
              </a:tr>
              <a:tr h="200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228985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6" y="569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APOYO Y SUPERVISIÓN DE ESTABLECIMIENTOS EDUCACIONALES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SUBVENCIONADOS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148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8A86FC5-EA19-4F12-8CE5-36D07E57E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54265"/>
              </p:ext>
            </p:extLst>
          </p:nvPr>
        </p:nvGraphicFramePr>
        <p:xfrm>
          <a:off x="413694" y="1856829"/>
          <a:ext cx="8210799" cy="3144345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="" xmlns:a16="http://schemas.microsoft.com/office/drawing/2014/main" val="2362031186"/>
                    </a:ext>
                  </a:extLst>
                </a:gridCol>
                <a:gridCol w="314344">
                  <a:extLst>
                    <a:ext uri="{9D8B030D-6E8A-4147-A177-3AD203B41FA5}">
                      <a16:colId xmlns="" xmlns:a16="http://schemas.microsoft.com/office/drawing/2014/main" val="4275312970"/>
                    </a:ext>
                  </a:extLst>
                </a:gridCol>
                <a:gridCol w="325987">
                  <a:extLst>
                    <a:ext uri="{9D8B030D-6E8A-4147-A177-3AD203B41FA5}">
                      <a16:colId xmlns="" xmlns:a16="http://schemas.microsoft.com/office/drawing/2014/main" val="3501803881"/>
                    </a:ext>
                  </a:extLst>
                </a:gridCol>
                <a:gridCol w="3038664">
                  <a:extLst>
                    <a:ext uri="{9D8B030D-6E8A-4147-A177-3AD203B41FA5}">
                      <a16:colId xmlns="" xmlns:a16="http://schemas.microsoft.com/office/drawing/2014/main" val="278642184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4091422290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3546117419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3274990055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143373585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1792100846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4268757311"/>
                    </a:ext>
                  </a:extLst>
                </a:gridCol>
              </a:tblGrid>
              <a:tr h="178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6981042"/>
                  </a:ext>
                </a:extLst>
              </a:tr>
              <a:tr h="2858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2328159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53.371.916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3.192.539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33.247.198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4963303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45.586.122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27.491.358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5935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43.213.946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45.586.122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27.491.358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9266454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7746885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Recursos de Aprendizaje (Bibliotecas CRA)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5.521.676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5.521.676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158.412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0063688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Textos para la Educación Escolar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35.314.920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35.314.920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26.959.810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0901571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2.102.018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2.102.018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331.616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0486006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275.332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8505288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6.963.431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6.963.431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4.934.477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4263816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485132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4.546.944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9022524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0021336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387.533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4872004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82136,3%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9534588"/>
                  </a:ext>
                </a:extLst>
              </a:tr>
              <a:tr h="178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820.363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821.363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82136,3%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838664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RECURSOS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3329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A15FD08-6FE0-4CEA-B509-C9450AE63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33603"/>
              </p:ext>
            </p:extLst>
          </p:nvPr>
        </p:nvGraphicFramePr>
        <p:xfrm>
          <a:off x="443329" y="1886257"/>
          <a:ext cx="8181804" cy="1038688"/>
        </p:xfrm>
        <a:graphic>
          <a:graphicData uri="http://schemas.openxmlformats.org/drawingml/2006/table">
            <a:tbl>
              <a:tblPr/>
              <a:tblGrid>
                <a:gridCol w="339337">
                  <a:extLst>
                    <a:ext uri="{9D8B030D-6E8A-4147-A177-3AD203B41FA5}">
                      <a16:colId xmlns="" xmlns:a16="http://schemas.microsoft.com/office/drawing/2014/main" val="4088518667"/>
                    </a:ext>
                  </a:extLst>
                </a:gridCol>
                <a:gridCol w="313234">
                  <a:extLst>
                    <a:ext uri="{9D8B030D-6E8A-4147-A177-3AD203B41FA5}">
                      <a16:colId xmlns="" xmlns:a16="http://schemas.microsoft.com/office/drawing/2014/main" val="826861098"/>
                    </a:ext>
                  </a:extLst>
                </a:gridCol>
                <a:gridCol w="324836">
                  <a:extLst>
                    <a:ext uri="{9D8B030D-6E8A-4147-A177-3AD203B41FA5}">
                      <a16:colId xmlns="" xmlns:a16="http://schemas.microsoft.com/office/drawing/2014/main" val="1750200075"/>
                    </a:ext>
                  </a:extLst>
                </a:gridCol>
                <a:gridCol w="3027935">
                  <a:extLst>
                    <a:ext uri="{9D8B030D-6E8A-4147-A177-3AD203B41FA5}">
                      <a16:colId xmlns="" xmlns:a16="http://schemas.microsoft.com/office/drawing/2014/main" val="851341768"/>
                    </a:ext>
                  </a:extLst>
                </a:gridCol>
                <a:gridCol w="696077">
                  <a:extLst>
                    <a:ext uri="{9D8B030D-6E8A-4147-A177-3AD203B41FA5}">
                      <a16:colId xmlns="" xmlns:a16="http://schemas.microsoft.com/office/drawing/2014/main" val="117163579"/>
                    </a:ext>
                  </a:extLst>
                </a:gridCol>
                <a:gridCol w="696077">
                  <a:extLst>
                    <a:ext uri="{9D8B030D-6E8A-4147-A177-3AD203B41FA5}">
                      <a16:colId xmlns="" xmlns:a16="http://schemas.microsoft.com/office/drawing/2014/main" val="501900035"/>
                    </a:ext>
                  </a:extLst>
                </a:gridCol>
                <a:gridCol w="696077">
                  <a:extLst>
                    <a:ext uri="{9D8B030D-6E8A-4147-A177-3AD203B41FA5}">
                      <a16:colId xmlns="" xmlns:a16="http://schemas.microsoft.com/office/drawing/2014/main" val="782746958"/>
                    </a:ext>
                  </a:extLst>
                </a:gridCol>
                <a:gridCol w="696077">
                  <a:extLst>
                    <a:ext uri="{9D8B030D-6E8A-4147-A177-3AD203B41FA5}">
                      <a16:colId xmlns="" xmlns:a16="http://schemas.microsoft.com/office/drawing/2014/main" val="950993244"/>
                    </a:ext>
                  </a:extLst>
                </a:gridCol>
                <a:gridCol w="696077">
                  <a:extLst>
                    <a:ext uri="{9D8B030D-6E8A-4147-A177-3AD203B41FA5}">
                      <a16:colId xmlns="" xmlns:a16="http://schemas.microsoft.com/office/drawing/2014/main" val="1530034058"/>
                    </a:ext>
                  </a:extLst>
                </a:gridCol>
                <a:gridCol w="696077">
                  <a:extLst>
                    <a:ext uri="{9D8B030D-6E8A-4147-A177-3AD203B41FA5}">
                      <a16:colId xmlns="" xmlns:a16="http://schemas.microsoft.com/office/drawing/2014/main" val="1278954"/>
                    </a:ext>
                  </a:extLst>
                </a:gridCol>
              </a:tblGrid>
              <a:tr h="185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832622"/>
                  </a:ext>
                </a:extLst>
              </a:tr>
              <a:tr h="2967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5317909"/>
                  </a:ext>
                </a:extLst>
              </a:tr>
              <a:tr h="185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7075814"/>
                  </a:ext>
                </a:extLst>
              </a:tr>
              <a:tr h="18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4152298"/>
                  </a:ext>
                </a:extLst>
              </a:tr>
              <a:tr h="18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774190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5262" y="44589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FORTALECIMIENTO DE LA EDUCACIÓN ESCOLAR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63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BEF80294-F026-4402-BED9-D0FB2A833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80574"/>
              </p:ext>
            </p:extLst>
          </p:nvPr>
        </p:nvGraphicFramePr>
        <p:xfrm>
          <a:off x="435791" y="1910375"/>
          <a:ext cx="8189346" cy="3492585"/>
        </p:xfrm>
        <a:graphic>
          <a:graphicData uri="http://schemas.openxmlformats.org/drawingml/2006/table">
            <a:tbl>
              <a:tblPr/>
              <a:tblGrid>
                <a:gridCol w="339650">
                  <a:extLst>
                    <a:ext uri="{9D8B030D-6E8A-4147-A177-3AD203B41FA5}">
                      <a16:colId xmlns="" xmlns:a16="http://schemas.microsoft.com/office/drawing/2014/main" val="1799353587"/>
                    </a:ext>
                  </a:extLst>
                </a:gridCol>
                <a:gridCol w="313522">
                  <a:extLst>
                    <a:ext uri="{9D8B030D-6E8A-4147-A177-3AD203B41FA5}">
                      <a16:colId xmlns="" xmlns:a16="http://schemas.microsoft.com/office/drawing/2014/main" val="3965876324"/>
                    </a:ext>
                  </a:extLst>
                </a:gridCol>
                <a:gridCol w="325136">
                  <a:extLst>
                    <a:ext uri="{9D8B030D-6E8A-4147-A177-3AD203B41FA5}">
                      <a16:colId xmlns="" xmlns:a16="http://schemas.microsoft.com/office/drawing/2014/main" val="1268419750"/>
                    </a:ext>
                  </a:extLst>
                </a:gridCol>
                <a:gridCol w="3030724">
                  <a:extLst>
                    <a:ext uri="{9D8B030D-6E8A-4147-A177-3AD203B41FA5}">
                      <a16:colId xmlns="" xmlns:a16="http://schemas.microsoft.com/office/drawing/2014/main" val="816531052"/>
                    </a:ext>
                  </a:extLst>
                </a:gridCol>
                <a:gridCol w="696719">
                  <a:extLst>
                    <a:ext uri="{9D8B030D-6E8A-4147-A177-3AD203B41FA5}">
                      <a16:colId xmlns="" xmlns:a16="http://schemas.microsoft.com/office/drawing/2014/main" val="2290272946"/>
                    </a:ext>
                  </a:extLst>
                </a:gridCol>
                <a:gridCol w="696719">
                  <a:extLst>
                    <a:ext uri="{9D8B030D-6E8A-4147-A177-3AD203B41FA5}">
                      <a16:colId xmlns="" xmlns:a16="http://schemas.microsoft.com/office/drawing/2014/main" val="3240322437"/>
                    </a:ext>
                  </a:extLst>
                </a:gridCol>
                <a:gridCol w="696719">
                  <a:extLst>
                    <a:ext uri="{9D8B030D-6E8A-4147-A177-3AD203B41FA5}">
                      <a16:colId xmlns="" xmlns:a16="http://schemas.microsoft.com/office/drawing/2014/main" val="1013451740"/>
                    </a:ext>
                  </a:extLst>
                </a:gridCol>
                <a:gridCol w="696719">
                  <a:extLst>
                    <a:ext uri="{9D8B030D-6E8A-4147-A177-3AD203B41FA5}">
                      <a16:colId xmlns="" xmlns:a16="http://schemas.microsoft.com/office/drawing/2014/main" val="1202088738"/>
                    </a:ext>
                  </a:extLst>
                </a:gridCol>
                <a:gridCol w="696719">
                  <a:extLst>
                    <a:ext uri="{9D8B030D-6E8A-4147-A177-3AD203B41FA5}">
                      <a16:colId xmlns="" xmlns:a16="http://schemas.microsoft.com/office/drawing/2014/main" val="2269374206"/>
                    </a:ext>
                  </a:extLst>
                </a:gridCol>
                <a:gridCol w="696719">
                  <a:extLst>
                    <a:ext uri="{9D8B030D-6E8A-4147-A177-3AD203B41FA5}">
                      <a16:colId xmlns="" xmlns:a16="http://schemas.microsoft.com/office/drawing/2014/main" val="2532763116"/>
                    </a:ext>
                  </a:extLst>
                </a:gridCol>
              </a:tblGrid>
              <a:tr h="180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1228678"/>
                  </a:ext>
                </a:extLst>
              </a:tr>
              <a:tr h="2889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4211892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5.537.402.745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29.613.833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2.746.158.160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758272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5.463.942.339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5.474.702.704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10.760.365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2.685.472.553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6010450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4.783.420.284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4.756.874.535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-26.545.749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2.372.615.086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2101359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D.L. 3.166/80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60.330.606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60.330.606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51.526.167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8936766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Escolaridad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3.314.911.189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3.301.999.468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-12.911.721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1.658.337.593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8621981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Internado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19.508.023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19.282.029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-225.994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6.156.572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8437642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Ruralidad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78.599.502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77.799.248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-800.254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35.455.222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7358518"/>
                  </a:ext>
                </a:extLst>
              </a:tr>
              <a:tr h="210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Refuerzo Educativo, Art.39, D.F.L.(Ed) N°2, de 1998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795.715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795.715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8896073"/>
                  </a:ext>
                </a:extLst>
              </a:tr>
              <a:tr h="232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1° y 2° art. 5 transitorio, D.F.L.(Ed.) N°2, de 1998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34.628.205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34.496.141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-132.064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16.994.274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7287284"/>
                  </a:ext>
                </a:extLst>
              </a:tr>
              <a:tr h="232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3°  art. 5° transitorio D.F.L. (Ed.) N° 2, de 1998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380.905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1139014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Proretención, Ley  N° 19.873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40.465.981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40.465.981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35.094.038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5560216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Escolar Preferencial, Ley N° 20.248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786.099.272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782.269.678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-3.829.594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378.417.960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9271144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por Concentración, Art.16 de la ley N°20.248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145.520.928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144.791.482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-729.446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71.623.024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7346840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por Gratuidad, Art.49 bis, D.F.L.(Ed.)N°2, de 1998.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302.175.401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294.263.282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-7.912.119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118.886.669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5206000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80.548.890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23.332.901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20.545.866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6780465"/>
                  </a:ext>
                </a:extLst>
              </a:tr>
              <a:tr h="180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57.215.989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80.548.890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23.332.901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20.545.866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399424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SUBVENCIONES A LOS ESTABLECIMIENTOS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6202332-2F33-4013-8126-8E0B3E93C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762830"/>
              </p:ext>
            </p:extLst>
          </p:nvPr>
        </p:nvGraphicFramePr>
        <p:xfrm>
          <a:off x="486343" y="1825624"/>
          <a:ext cx="8046097" cy="4035742"/>
        </p:xfrm>
        <a:graphic>
          <a:graphicData uri="http://schemas.openxmlformats.org/drawingml/2006/table">
            <a:tbl>
              <a:tblPr/>
              <a:tblGrid>
                <a:gridCol w="333708">
                  <a:extLst>
                    <a:ext uri="{9D8B030D-6E8A-4147-A177-3AD203B41FA5}">
                      <a16:colId xmlns="" xmlns:a16="http://schemas.microsoft.com/office/drawing/2014/main" val="2345621024"/>
                    </a:ext>
                  </a:extLst>
                </a:gridCol>
                <a:gridCol w="308038">
                  <a:extLst>
                    <a:ext uri="{9D8B030D-6E8A-4147-A177-3AD203B41FA5}">
                      <a16:colId xmlns="" xmlns:a16="http://schemas.microsoft.com/office/drawing/2014/main" val="2548815029"/>
                    </a:ext>
                  </a:extLst>
                </a:gridCol>
                <a:gridCol w="319448">
                  <a:extLst>
                    <a:ext uri="{9D8B030D-6E8A-4147-A177-3AD203B41FA5}">
                      <a16:colId xmlns="" xmlns:a16="http://schemas.microsoft.com/office/drawing/2014/main" val="762298987"/>
                    </a:ext>
                  </a:extLst>
                </a:gridCol>
                <a:gridCol w="2977711">
                  <a:extLst>
                    <a:ext uri="{9D8B030D-6E8A-4147-A177-3AD203B41FA5}">
                      <a16:colId xmlns="" xmlns:a16="http://schemas.microsoft.com/office/drawing/2014/main" val="30389461"/>
                    </a:ext>
                  </a:extLst>
                </a:gridCol>
                <a:gridCol w="684532">
                  <a:extLst>
                    <a:ext uri="{9D8B030D-6E8A-4147-A177-3AD203B41FA5}">
                      <a16:colId xmlns="" xmlns:a16="http://schemas.microsoft.com/office/drawing/2014/main" val="1595512610"/>
                    </a:ext>
                  </a:extLst>
                </a:gridCol>
                <a:gridCol w="684532">
                  <a:extLst>
                    <a:ext uri="{9D8B030D-6E8A-4147-A177-3AD203B41FA5}">
                      <a16:colId xmlns="" xmlns:a16="http://schemas.microsoft.com/office/drawing/2014/main" val="1105543104"/>
                    </a:ext>
                  </a:extLst>
                </a:gridCol>
                <a:gridCol w="684532">
                  <a:extLst>
                    <a:ext uri="{9D8B030D-6E8A-4147-A177-3AD203B41FA5}">
                      <a16:colId xmlns="" xmlns:a16="http://schemas.microsoft.com/office/drawing/2014/main" val="910649224"/>
                    </a:ext>
                  </a:extLst>
                </a:gridCol>
                <a:gridCol w="684532">
                  <a:extLst>
                    <a:ext uri="{9D8B030D-6E8A-4147-A177-3AD203B41FA5}">
                      <a16:colId xmlns="" xmlns:a16="http://schemas.microsoft.com/office/drawing/2014/main" val="1812276427"/>
                    </a:ext>
                  </a:extLst>
                </a:gridCol>
                <a:gridCol w="684532">
                  <a:extLst>
                    <a:ext uri="{9D8B030D-6E8A-4147-A177-3AD203B41FA5}">
                      <a16:colId xmlns="" xmlns:a16="http://schemas.microsoft.com/office/drawing/2014/main" val="239886502"/>
                    </a:ext>
                  </a:extLst>
                </a:gridCol>
                <a:gridCol w="684532">
                  <a:extLst>
                    <a:ext uri="{9D8B030D-6E8A-4147-A177-3AD203B41FA5}">
                      <a16:colId xmlns="" xmlns:a16="http://schemas.microsoft.com/office/drawing/2014/main" val="3602226713"/>
                    </a:ext>
                  </a:extLst>
                </a:gridCol>
              </a:tblGrid>
              <a:tr h="1477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227203"/>
                  </a:ext>
                </a:extLst>
              </a:tr>
              <a:tr h="236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0783180"/>
                  </a:ext>
                </a:extLst>
              </a:tr>
              <a:tr h="1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623.306.066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637.279.279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13.973.213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292.311.601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8955107"/>
                  </a:ext>
                </a:extLst>
              </a:tr>
              <a:tr h="1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Desempeño Díficil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12.284.363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18.949.791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6.665.428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10.558.069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6121694"/>
                  </a:ext>
                </a:extLst>
              </a:tr>
              <a:tr h="1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Compensatoria, Art.3°,Ley N° 19.200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2.045.308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2.036.975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1.085.866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6349149"/>
                  </a:ext>
                </a:extLst>
              </a:tr>
              <a:tr h="199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Art.41 Ley N° 21.050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10.656.686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10.656.686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3851154"/>
                  </a:ext>
                </a:extLst>
              </a:tr>
              <a:tr h="251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Adicional Especial, Art.41,D.F.L .(Ed) N°2, de 1998 e  inciso final del Art. cuadragésimo octavo transitorio de la Ley N°20.903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61.736.562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61.736.562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30.652.004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5751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Desempeño de Excelencia, Art.40,D.F.L.(Ed) N°2, de 1998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60.777.073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60.777.073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28.407.509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9574650"/>
                  </a:ext>
                </a:extLst>
              </a:tr>
              <a:tr h="1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Profesores Encargados, Ley N°19.715, Art.13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3.752.202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3.696.751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-55.451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1.470.448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0014286"/>
                  </a:ext>
                </a:extLst>
              </a:tr>
              <a:tr h="23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Excelencia Pedagógica, ley N°19.715 y Art. octavo transitorio de la Ley N°20.903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2.091.199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2.091.199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1.022.075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1019254"/>
                  </a:ext>
                </a:extLst>
              </a:tr>
              <a:tr h="23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Variable de Desempeño Individual Art.17, ley N°19.933 y Art. octavo transitorio de la Ley N° 20.903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2.788.351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2.788.351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445.681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8492288"/>
                  </a:ext>
                </a:extLst>
              </a:tr>
              <a:tr h="1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por Desempeño Colectivo, Art.18, Ley N°19.933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4.719.800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4.719.800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71.371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2141069"/>
                  </a:ext>
                </a:extLst>
              </a:tr>
              <a:tr h="23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Reconocimiento Profesional,  Art. 54 del D.F.L. (Ed.)N°1, de 1996 y la Ley N° 20.158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323.762.865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321.532.155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-2.230.710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159.626.175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6743627"/>
                  </a:ext>
                </a:extLst>
              </a:tr>
              <a:tr h="18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Desempeño de Excelencia, Asistentes de la Educación, Ley N° 20.244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4.269.171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4.269.171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1.961.133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6234793"/>
                  </a:ext>
                </a:extLst>
              </a:tr>
              <a:tr h="1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Especial para Docentes Jubilados, Art.4°, Ley N°20.501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3621659"/>
                  </a:ext>
                </a:extLst>
              </a:tr>
              <a:tr h="1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Adicional por Antigüedad, Art.7°, Ley N°20.964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10.400.907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10.400.907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1529294"/>
                  </a:ext>
                </a:extLst>
              </a:tr>
              <a:tr h="150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Extraordinario, Art. 6° y 7° de la  Ley N°20.822 y Ley N° 20.976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6.213.270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6.213.270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571.894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2970608"/>
                  </a:ext>
                </a:extLst>
              </a:tr>
              <a:tr h="1486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Complementario, Art. 6° de la Ley N° 20.822 y la Ley N° 20.976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7.258.245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7.258.245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659.438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3585135"/>
                  </a:ext>
                </a:extLst>
              </a:tr>
              <a:tr h="23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Tramo de Desarrollo Profesional, artículos 49 y 63 del D.F.L. (Ed.) N°1, de 1996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56.953.692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56.621.203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-332.489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25.846.102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0227316"/>
                  </a:ext>
                </a:extLst>
              </a:tr>
              <a:tr h="283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Docencia en Establecimientos de Alta Concentración de  Alumnos Prioritarios, artículos 50 y 63 del D.F.L.(Ed.) N°1,de 1996.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61.402.628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60.712.495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-690.133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28.833.266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3366480"/>
                  </a:ext>
                </a:extLst>
              </a:tr>
              <a:tr h="236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Personal Asistente de la Educación, Art.59 de la Ley N° 20.883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2.788.870 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2.757.085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-31.785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1.089.070</a:t>
                      </a:r>
                    </a:p>
                  </a:txBody>
                  <a:tcPr marL="7157" marR="7157" marT="7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310242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SUBVENCIONES A LOS ESTABLECIMIENTOS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FF68CD1-8711-4084-8B5C-2610A7A0C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558"/>
              </p:ext>
            </p:extLst>
          </p:nvPr>
        </p:nvGraphicFramePr>
        <p:xfrm>
          <a:off x="414336" y="1861658"/>
          <a:ext cx="8118105" cy="1711356"/>
        </p:xfrm>
        <a:graphic>
          <a:graphicData uri="http://schemas.openxmlformats.org/drawingml/2006/table">
            <a:tbl>
              <a:tblPr/>
              <a:tblGrid>
                <a:gridCol w="336695">
                  <a:extLst>
                    <a:ext uri="{9D8B030D-6E8A-4147-A177-3AD203B41FA5}">
                      <a16:colId xmlns="" xmlns:a16="http://schemas.microsoft.com/office/drawing/2014/main" val="1768712984"/>
                    </a:ext>
                  </a:extLst>
                </a:gridCol>
                <a:gridCol w="310795">
                  <a:extLst>
                    <a:ext uri="{9D8B030D-6E8A-4147-A177-3AD203B41FA5}">
                      <a16:colId xmlns="" xmlns:a16="http://schemas.microsoft.com/office/drawing/2014/main" val="3582531551"/>
                    </a:ext>
                  </a:extLst>
                </a:gridCol>
                <a:gridCol w="322307">
                  <a:extLst>
                    <a:ext uri="{9D8B030D-6E8A-4147-A177-3AD203B41FA5}">
                      <a16:colId xmlns="" xmlns:a16="http://schemas.microsoft.com/office/drawing/2014/main" val="1760333758"/>
                    </a:ext>
                  </a:extLst>
                </a:gridCol>
                <a:gridCol w="3004360">
                  <a:extLst>
                    <a:ext uri="{9D8B030D-6E8A-4147-A177-3AD203B41FA5}">
                      <a16:colId xmlns="" xmlns:a16="http://schemas.microsoft.com/office/drawing/2014/main" val="435189565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927266947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135087578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2304977937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780300939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121487354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1102854384"/>
                    </a:ext>
                  </a:extLst>
                </a:gridCol>
              </a:tblGrid>
              <a:tr h="186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2023477"/>
                  </a:ext>
                </a:extLst>
              </a:tr>
              <a:tr h="297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5340837"/>
                  </a:ext>
                </a:extLst>
              </a:tr>
              <a:tr h="186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43.836.573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43.836.573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41.846.669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0009328"/>
                  </a:ext>
                </a:extLst>
              </a:tr>
              <a:tr h="186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43.835.573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41.846.669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5294977"/>
                  </a:ext>
                </a:extLst>
              </a:tr>
              <a:tr h="297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Anual de Apoyo al Mantenimiento, Art. 37, DFL(Ed) N°2, de 1998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43.378.271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43.835.573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41.846.669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9480007"/>
                  </a:ext>
                </a:extLst>
              </a:tr>
              <a:tr h="186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9977760"/>
                  </a:ext>
                </a:extLst>
              </a:tr>
              <a:tr h="186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458.302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9016584"/>
                  </a:ext>
                </a:extLst>
              </a:tr>
              <a:tr h="186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18.853.468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18.853.468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18.838.938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1028839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SUBVENCIONES A LOS ESTABLECIMIENTOS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85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Del presupuesto aprobado al Ministerio de Educación (</a:t>
            </a:r>
            <a:r>
              <a:rPr lang="es-CL" sz="1400" b="1" dirty="0"/>
              <a:t>$11.062.790 millones)</a:t>
            </a:r>
            <a:r>
              <a:rPr lang="es-CL" sz="1400" dirty="0"/>
              <a:t> un 89% se destina a transferencias corrientes y adquisición de activos financieros, recursos que al mes de junio registraron erogaciones del 46% y 19,4%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junio ascendió a </a:t>
            </a:r>
            <a:r>
              <a:rPr lang="es-CL" sz="1400" b="1" dirty="0"/>
              <a:t>$1.106.631 millones</a:t>
            </a:r>
            <a:r>
              <a:rPr lang="es-CL" sz="1400" dirty="0"/>
              <a:t>, es decir, un </a:t>
            </a:r>
            <a:r>
              <a:rPr lang="es-CL" sz="1400" b="1" dirty="0"/>
              <a:t>10%</a:t>
            </a:r>
            <a:r>
              <a:rPr lang="es-CL" sz="1400" dirty="0"/>
              <a:t> respecto de la ley inicial, que comparado a igual mes de 2017, significó un gasto mayor en 1,6 puntos porcentuales.  Respecto a la ejecución presupuestaria acumulada, el Ministerio en su conjunto acumuló un 45,2% respecto del presupuesto inicial y un 44,7% del presupuesto vigente. La diferencia se explica por el incremento consolidado de $120.033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En cuanto a los programas, un 83% del presupuesto vigente, se concentra en la Subsecretaría de Educación y en la Junta Nacional de Auxilio Escolar y Becas, que al mes de junio alcanzaron niveles de ejecución del 45% y 51% respectivamente, calculados respecto al presupuesto vigente.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D29173F-7CEB-45BA-9508-F6F44CA13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62637"/>
              </p:ext>
            </p:extLst>
          </p:nvPr>
        </p:nvGraphicFramePr>
        <p:xfrm>
          <a:off x="414336" y="1864035"/>
          <a:ext cx="8118105" cy="1564967"/>
        </p:xfrm>
        <a:graphic>
          <a:graphicData uri="http://schemas.openxmlformats.org/drawingml/2006/table">
            <a:tbl>
              <a:tblPr/>
              <a:tblGrid>
                <a:gridCol w="336695">
                  <a:extLst>
                    <a:ext uri="{9D8B030D-6E8A-4147-A177-3AD203B41FA5}">
                      <a16:colId xmlns="" xmlns:a16="http://schemas.microsoft.com/office/drawing/2014/main" val="3149875965"/>
                    </a:ext>
                  </a:extLst>
                </a:gridCol>
                <a:gridCol w="310795">
                  <a:extLst>
                    <a:ext uri="{9D8B030D-6E8A-4147-A177-3AD203B41FA5}">
                      <a16:colId xmlns="" xmlns:a16="http://schemas.microsoft.com/office/drawing/2014/main" val="2761486161"/>
                    </a:ext>
                  </a:extLst>
                </a:gridCol>
                <a:gridCol w="322307">
                  <a:extLst>
                    <a:ext uri="{9D8B030D-6E8A-4147-A177-3AD203B41FA5}">
                      <a16:colId xmlns="" xmlns:a16="http://schemas.microsoft.com/office/drawing/2014/main" val="77606770"/>
                    </a:ext>
                  </a:extLst>
                </a:gridCol>
                <a:gridCol w="3004360">
                  <a:extLst>
                    <a:ext uri="{9D8B030D-6E8A-4147-A177-3AD203B41FA5}">
                      <a16:colId xmlns="" xmlns:a16="http://schemas.microsoft.com/office/drawing/2014/main" val="1732131234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884634074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1693570361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1835295199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2732121124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2507505711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938678946"/>
                    </a:ext>
                  </a:extLst>
                </a:gridCol>
              </a:tblGrid>
              <a:tr h="181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9559057"/>
                  </a:ext>
                </a:extLst>
              </a:tr>
              <a:tr h="291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2249901"/>
                  </a:ext>
                </a:extLst>
              </a:tr>
              <a:tr h="181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2.193.815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8104091"/>
                  </a:ext>
                </a:extLst>
              </a:tr>
              <a:tr h="181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4.061.091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4.061.091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2.008.782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2407370"/>
                  </a:ext>
                </a:extLst>
              </a:tr>
              <a:tr h="181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225.721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7388885"/>
                  </a:ext>
                </a:extLst>
              </a:tr>
              <a:tr h="181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0404909"/>
                  </a:ext>
                </a:extLst>
              </a:tr>
              <a:tr h="181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7870626"/>
                  </a:ext>
                </a:extLst>
              </a:tr>
              <a:tr h="181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155967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034" y="141246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58FBB27-A381-430F-AE24-96DF6C322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680181"/>
              </p:ext>
            </p:extLst>
          </p:nvPr>
        </p:nvGraphicFramePr>
        <p:xfrm>
          <a:off x="498365" y="1772999"/>
          <a:ext cx="8126771" cy="4186895"/>
        </p:xfrm>
        <a:graphic>
          <a:graphicData uri="http://schemas.openxmlformats.org/drawingml/2006/table">
            <a:tbl>
              <a:tblPr/>
              <a:tblGrid>
                <a:gridCol w="337054">
                  <a:extLst>
                    <a:ext uri="{9D8B030D-6E8A-4147-A177-3AD203B41FA5}">
                      <a16:colId xmlns="" xmlns:a16="http://schemas.microsoft.com/office/drawing/2014/main" val="2512351671"/>
                    </a:ext>
                  </a:extLst>
                </a:gridCol>
                <a:gridCol w="311128">
                  <a:extLst>
                    <a:ext uri="{9D8B030D-6E8A-4147-A177-3AD203B41FA5}">
                      <a16:colId xmlns="" xmlns:a16="http://schemas.microsoft.com/office/drawing/2014/main" val="484714352"/>
                    </a:ext>
                  </a:extLst>
                </a:gridCol>
                <a:gridCol w="322651">
                  <a:extLst>
                    <a:ext uri="{9D8B030D-6E8A-4147-A177-3AD203B41FA5}">
                      <a16:colId xmlns="" xmlns:a16="http://schemas.microsoft.com/office/drawing/2014/main" val="3375104959"/>
                    </a:ext>
                  </a:extLst>
                </a:gridCol>
                <a:gridCol w="3007568">
                  <a:extLst>
                    <a:ext uri="{9D8B030D-6E8A-4147-A177-3AD203B41FA5}">
                      <a16:colId xmlns="" xmlns:a16="http://schemas.microsoft.com/office/drawing/2014/main" val="1390408848"/>
                    </a:ext>
                  </a:extLst>
                </a:gridCol>
                <a:gridCol w="691395">
                  <a:extLst>
                    <a:ext uri="{9D8B030D-6E8A-4147-A177-3AD203B41FA5}">
                      <a16:colId xmlns="" xmlns:a16="http://schemas.microsoft.com/office/drawing/2014/main" val="1008875513"/>
                    </a:ext>
                  </a:extLst>
                </a:gridCol>
                <a:gridCol w="691395">
                  <a:extLst>
                    <a:ext uri="{9D8B030D-6E8A-4147-A177-3AD203B41FA5}">
                      <a16:colId xmlns="" xmlns:a16="http://schemas.microsoft.com/office/drawing/2014/main" val="4280863544"/>
                    </a:ext>
                  </a:extLst>
                </a:gridCol>
                <a:gridCol w="691395">
                  <a:extLst>
                    <a:ext uri="{9D8B030D-6E8A-4147-A177-3AD203B41FA5}">
                      <a16:colId xmlns="" xmlns:a16="http://schemas.microsoft.com/office/drawing/2014/main" val="1547906618"/>
                    </a:ext>
                  </a:extLst>
                </a:gridCol>
                <a:gridCol w="691395">
                  <a:extLst>
                    <a:ext uri="{9D8B030D-6E8A-4147-A177-3AD203B41FA5}">
                      <a16:colId xmlns="" xmlns:a16="http://schemas.microsoft.com/office/drawing/2014/main" val="1127374062"/>
                    </a:ext>
                  </a:extLst>
                </a:gridCol>
                <a:gridCol w="691395">
                  <a:extLst>
                    <a:ext uri="{9D8B030D-6E8A-4147-A177-3AD203B41FA5}">
                      <a16:colId xmlns="" xmlns:a16="http://schemas.microsoft.com/office/drawing/2014/main" val="3324070286"/>
                    </a:ext>
                  </a:extLst>
                </a:gridCol>
                <a:gridCol w="691395">
                  <a:extLst>
                    <a:ext uri="{9D8B030D-6E8A-4147-A177-3AD203B41FA5}">
                      <a16:colId xmlns="" xmlns:a16="http://schemas.microsoft.com/office/drawing/2014/main" val="1427467105"/>
                    </a:ext>
                  </a:extLst>
                </a:gridCol>
              </a:tblGrid>
              <a:tr h="138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26594826"/>
                  </a:ext>
                </a:extLst>
              </a:tr>
              <a:tr h="221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537806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282.616.177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11.524.085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123.076.618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7120466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218.950.113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-1.225.678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103.718.804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082363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220.175.791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218.950.113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-1.225.678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103.718.804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8977074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137.948.148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138.562.291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614.143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84.484.180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2070380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5.508.376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5.508.376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265.340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953406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10.202.282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10.202.282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5.101.141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3983947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20.374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2.971.128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2.971.128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1.484.112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6066812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3.358.026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1.267.064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-2.090.962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8936025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4.351.399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4.351.399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66008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8.822.061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8.822.061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231517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Marco Universidades Estatales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37.602.668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37.602.668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10.918.194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4870024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1134660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20.807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31.362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2178349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N°20.910, CFT Estatales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5.258.414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5.258.414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1.183.334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9886977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45, Ley N°20.883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251.141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251.141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251.141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5489628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20.996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2.511.689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2.511.689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9852619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51.220.063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444.972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6.912.813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7597181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50.775.091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51.220.063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444.972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6.912.813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46120"/>
                  </a:ext>
                </a:extLst>
              </a:tr>
              <a:tr h="169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2.569.650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2.569.650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650703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121.854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871.854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55.637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7990310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621.804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621.804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4627332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494.991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189.963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-305.028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6584642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Marco Universidades Estatales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23.471.392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23.471.392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6.815.080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9804809"/>
                  </a:ext>
                </a:extLst>
              </a:tr>
              <a:tr h="165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20.842, Universidades O´Higgins y Aysén-Infraestructura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7077731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20.910, CFT Estatales, Infraestructura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9497640"/>
                  </a:ext>
                </a:extLst>
              </a:tr>
              <a:tr h="16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Estatales-Infraestructura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0015601"/>
                  </a:ext>
                </a:extLst>
              </a:tr>
              <a:tr h="138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140.210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12.445.001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12.304.791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12.445.001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8876,0%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238515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FORTALECIMIENTO DE LA EDUCACIÓN SUPERIOR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595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9D2F4CB7-6D25-42C4-9071-212CD0B92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763573"/>
              </p:ext>
            </p:extLst>
          </p:nvPr>
        </p:nvGraphicFramePr>
        <p:xfrm>
          <a:off x="414336" y="1861293"/>
          <a:ext cx="8118105" cy="3942671"/>
        </p:xfrm>
        <a:graphic>
          <a:graphicData uri="http://schemas.openxmlformats.org/drawingml/2006/table">
            <a:tbl>
              <a:tblPr/>
              <a:tblGrid>
                <a:gridCol w="336695">
                  <a:extLst>
                    <a:ext uri="{9D8B030D-6E8A-4147-A177-3AD203B41FA5}">
                      <a16:colId xmlns="" xmlns:a16="http://schemas.microsoft.com/office/drawing/2014/main" val="3290284300"/>
                    </a:ext>
                  </a:extLst>
                </a:gridCol>
                <a:gridCol w="310795">
                  <a:extLst>
                    <a:ext uri="{9D8B030D-6E8A-4147-A177-3AD203B41FA5}">
                      <a16:colId xmlns="" xmlns:a16="http://schemas.microsoft.com/office/drawing/2014/main" val="2780299305"/>
                    </a:ext>
                  </a:extLst>
                </a:gridCol>
                <a:gridCol w="322307">
                  <a:extLst>
                    <a:ext uri="{9D8B030D-6E8A-4147-A177-3AD203B41FA5}">
                      <a16:colId xmlns="" xmlns:a16="http://schemas.microsoft.com/office/drawing/2014/main" val="1346570892"/>
                    </a:ext>
                  </a:extLst>
                </a:gridCol>
                <a:gridCol w="3004360">
                  <a:extLst>
                    <a:ext uri="{9D8B030D-6E8A-4147-A177-3AD203B41FA5}">
                      <a16:colId xmlns="" xmlns:a16="http://schemas.microsoft.com/office/drawing/2014/main" val="2643191741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340648804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452629062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107710617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2365182049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958918795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175925862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1641704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689766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2.078.286.882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5.148.809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695.281.422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68128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1.398.930.060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1.497.403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635.602.334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298159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1.397.432.657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1.398.930.060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1.497.403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635.602.334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52194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96.049.203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95.435.060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-614.143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58.214.237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25045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3°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16675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del acceso gratuito a las Universidades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680.992.458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665.673.940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-15.318.518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314.209.539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63012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del acceso gratuito a Institutos Profesionales y Centros de Formación Técnica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311.980.662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287.133.737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-24.846.925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128.898.360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01676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Educación Superior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229.789.634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266.991.773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37.202.139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111.111.436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420197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1.129.829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1.114.717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372.178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55331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Pasantías Técnicos Nivel Superior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3.489.445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3.489.445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595.346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4111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443.162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2.534.124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2.090.962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626422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955.752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955.752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49971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D.F.L. (Ed.) N° 4, de 1981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1.426.653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9209982"/>
                  </a:ext>
                </a:extLst>
              </a:tr>
              <a:tr h="217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29.675.500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29.675.500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11.870.198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809781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en el Extranjero Beca Vocación de Profesor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83.956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619218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186.480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38675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183.937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10446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20.634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30.873.956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30.873.956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9.537.709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12558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003634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Fomento de Investigación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7.093.764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7.093.764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709.375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399758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5CEEF223-F155-4249-86E4-43CFCBBA5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68314"/>
              </p:ext>
            </p:extLst>
          </p:nvPr>
        </p:nvGraphicFramePr>
        <p:xfrm>
          <a:off x="414336" y="1901962"/>
          <a:ext cx="8118105" cy="3109914"/>
        </p:xfrm>
        <a:graphic>
          <a:graphicData uri="http://schemas.openxmlformats.org/drawingml/2006/table">
            <a:tbl>
              <a:tblPr/>
              <a:tblGrid>
                <a:gridCol w="336695">
                  <a:extLst>
                    <a:ext uri="{9D8B030D-6E8A-4147-A177-3AD203B41FA5}">
                      <a16:colId xmlns="" xmlns:a16="http://schemas.microsoft.com/office/drawing/2014/main" val="1019410667"/>
                    </a:ext>
                  </a:extLst>
                </a:gridCol>
                <a:gridCol w="310795">
                  <a:extLst>
                    <a:ext uri="{9D8B030D-6E8A-4147-A177-3AD203B41FA5}">
                      <a16:colId xmlns="" xmlns:a16="http://schemas.microsoft.com/office/drawing/2014/main" val="835730192"/>
                    </a:ext>
                  </a:extLst>
                </a:gridCol>
                <a:gridCol w="322307">
                  <a:extLst>
                    <a:ext uri="{9D8B030D-6E8A-4147-A177-3AD203B41FA5}">
                      <a16:colId xmlns="" xmlns:a16="http://schemas.microsoft.com/office/drawing/2014/main" val="2081087547"/>
                    </a:ext>
                  </a:extLst>
                </a:gridCol>
                <a:gridCol w="3004360">
                  <a:extLst>
                    <a:ext uri="{9D8B030D-6E8A-4147-A177-3AD203B41FA5}">
                      <a16:colId xmlns="" xmlns:a16="http://schemas.microsoft.com/office/drawing/2014/main" val="2223792323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956925780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386321355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4046313491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1805696836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946903894"/>
                    </a:ext>
                  </a:extLst>
                </a:gridCol>
                <a:gridCol w="690658">
                  <a:extLst>
                    <a:ext uri="{9D8B030D-6E8A-4147-A177-3AD203B41FA5}">
                      <a16:colId xmlns="" xmlns:a16="http://schemas.microsoft.com/office/drawing/2014/main" val="172988259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03195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398739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7.994.915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38440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7.994.915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78911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11.937.785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2.518.332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5.026.459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14513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9.419.453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11.937.785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2.518.332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5.026.459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24554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1.006.964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1.006.964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41644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483.835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2.697.139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2.213.304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1.947.139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001460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155.451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155.451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372237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379.926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305.028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500695"/>
                  </a:ext>
                </a:extLst>
              </a:tr>
              <a:tr h="223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7.698.305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7.698.305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3.079.320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53606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147.528.521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148.661.595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46.657.714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507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122.407.701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122.407.701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36.267.707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986620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7.683.883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7.683.883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3.720.032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467052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17.078.418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17.078.418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5.182.037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15302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357.519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357.519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353.865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9343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1.134.074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1.134.073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113407,3%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36810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8F105873-A583-41BF-BF60-0FBFC787D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48627"/>
              </p:ext>
            </p:extLst>
          </p:nvPr>
        </p:nvGraphicFramePr>
        <p:xfrm>
          <a:off x="414335" y="1861659"/>
          <a:ext cx="8210799" cy="2114305"/>
        </p:xfrm>
        <a:graphic>
          <a:graphicData uri="http://schemas.openxmlformats.org/drawingml/2006/table">
            <a:tbl>
              <a:tblPr/>
              <a:tblGrid>
                <a:gridCol w="340540">
                  <a:extLst>
                    <a:ext uri="{9D8B030D-6E8A-4147-A177-3AD203B41FA5}">
                      <a16:colId xmlns="" xmlns:a16="http://schemas.microsoft.com/office/drawing/2014/main" val="3258593548"/>
                    </a:ext>
                  </a:extLst>
                </a:gridCol>
                <a:gridCol w="314344">
                  <a:extLst>
                    <a:ext uri="{9D8B030D-6E8A-4147-A177-3AD203B41FA5}">
                      <a16:colId xmlns="" xmlns:a16="http://schemas.microsoft.com/office/drawing/2014/main" val="2663369907"/>
                    </a:ext>
                  </a:extLst>
                </a:gridCol>
                <a:gridCol w="325987">
                  <a:extLst>
                    <a:ext uri="{9D8B030D-6E8A-4147-A177-3AD203B41FA5}">
                      <a16:colId xmlns="" xmlns:a16="http://schemas.microsoft.com/office/drawing/2014/main" val="1881774053"/>
                    </a:ext>
                  </a:extLst>
                </a:gridCol>
                <a:gridCol w="3038664">
                  <a:extLst>
                    <a:ext uri="{9D8B030D-6E8A-4147-A177-3AD203B41FA5}">
                      <a16:colId xmlns="" xmlns:a16="http://schemas.microsoft.com/office/drawing/2014/main" val="344475953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870283252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849447791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1408813232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2278243911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990565115"/>
                    </a:ext>
                  </a:extLst>
                </a:gridCol>
                <a:gridCol w="698544">
                  <a:extLst>
                    <a:ext uri="{9D8B030D-6E8A-4147-A177-3AD203B41FA5}">
                      <a16:colId xmlns="" xmlns:a16="http://schemas.microsoft.com/office/drawing/2014/main" val="1302669903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2281022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625413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6.882.566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4.685.871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17050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3.848.461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3.863.573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1.858.859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963739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362.160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362.160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171.179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48716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587387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86916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2.520.355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430494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20.129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2.256.557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2.256.557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2.256.557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144281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Ley N° 20.027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263.798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263.798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263.798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642724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41637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65669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DE OPERACIÓN DE EDUCACIÓN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8F0171CE-67DF-4DFD-86BF-F6F1FB04B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55242"/>
              </p:ext>
            </p:extLst>
          </p:nvPr>
        </p:nvGraphicFramePr>
        <p:xfrm>
          <a:off x="414336" y="1885739"/>
          <a:ext cx="8118101" cy="2408912"/>
        </p:xfrm>
        <a:graphic>
          <a:graphicData uri="http://schemas.openxmlformats.org/drawingml/2006/table">
            <a:tbl>
              <a:tblPr/>
              <a:tblGrid>
                <a:gridCol w="283058">
                  <a:extLst>
                    <a:ext uri="{9D8B030D-6E8A-4147-A177-3AD203B41FA5}">
                      <a16:colId xmlns="" xmlns:a16="http://schemas.microsoft.com/office/drawing/2014/main" val="3717634659"/>
                    </a:ext>
                  </a:extLst>
                </a:gridCol>
                <a:gridCol w="283058">
                  <a:extLst>
                    <a:ext uri="{9D8B030D-6E8A-4147-A177-3AD203B41FA5}">
                      <a16:colId xmlns="" xmlns:a16="http://schemas.microsoft.com/office/drawing/2014/main" val="3943639273"/>
                    </a:ext>
                  </a:extLst>
                </a:gridCol>
                <a:gridCol w="283058">
                  <a:extLst>
                    <a:ext uri="{9D8B030D-6E8A-4147-A177-3AD203B41FA5}">
                      <a16:colId xmlns="" xmlns:a16="http://schemas.microsoft.com/office/drawing/2014/main" val="1194085215"/>
                    </a:ext>
                  </a:extLst>
                </a:gridCol>
                <a:gridCol w="2955125">
                  <a:extLst>
                    <a:ext uri="{9D8B030D-6E8A-4147-A177-3AD203B41FA5}">
                      <a16:colId xmlns="" xmlns:a16="http://schemas.microsoft.com/office/drawing/2014/main" val="3689363072"/>
                    </a:ext>
                  </a:extLst>
                </a:gridCol>
                <a:gridCol w="758595">
                  <a:extLst>
                    <a:ext uri="{9D8B030D-6E8A-4147-A177-3AD203B41FA5}">
                      <a16:colId xmlns="" xmlns:a16="http://schemas.microsoft.com/office/drawing/2014/main" val="1146556802"/>
                    </a:ext>
                  </a:extLst>
                </a:gridCol>
                <a:gridCol w="758595">
                  <a:extLst>
                    <a:ext uri="{9D8B030D-6E8A-4147-A177-3AD203B41FA5}">
                      <a16:colId xmlns="" xmlns:a16="http://schemas.microsoft.com/office/drawing/2014/main" val="3480485031"/>
                    </a:ext>
                  </a:extLst>
                </a:gridCol>
                <a:gridCol w="758595">
                  <a:extLst>
                    <a:ext uri="{9D8B030D-6E8A-4147-A177-3AD203B41FA5}">
                      <a16:colId xmlns="" xmlns:a16="http://schemas.microsoft.com/office/drawing/2014/main" val="2335054130"/>
                    </a:ext>
                  </a:extLst>
                </a:gridCol>
                <a:gridCol w="679339">
                  <a:extLst>
                    <a:ext uri="{9D8B030D-6E8A-4147-A177-3AD203B41FA5}">
                      <a16:colId xmlns="" xmlns:a16="http://schemas.microsoft.com/office/drawing/2014/main" val="748335498"/>
                    </a:ext>
                  </a:extLst>
                </a:gridCol>
                <a:gridCol w="679339">
                  <a:extLst>
                    <a:ext uri="{9D8B030D-6E8A-4147-A177-3AD203B41FA5}">
                      <a16:colId xmlns="" xmlns:a16="http://schemas.microsoft.com/office/drawing/2014/main" val="36861979"/>
                    </a:ext>
                  </a:extLst>
                </a:gridCol>
                <a:gridCol w="679339">
                  <a:extLst>
                    <a:ext uri="{9D8B030D-6E8A-4147-A177-3AD203B41FA5}">
                      <a16:colId xmlns="" xmlns:a16="http://schemas.microsoft.com/office/drawing/2014/main" val="3758367433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7903677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85212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33.178.494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1.346.235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15.268.944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87377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24.258.234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24.253.934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11.501.315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96720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6.513.896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6.513.896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2.294.457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295620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81015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839.325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7401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08516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1.058.129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1.058.129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693177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26410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157614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925.482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925.482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60082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50787,0%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60520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507.870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50787,0%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755501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6BC1FD9-1ECE-42A4-B7CF-2CF760985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358413"/>
              </p:ext>
            </p:extLst>
          </p:nvPr>
        </p:nvGraphicFramePr>
        <p:xfrm>
          <a:off x="414335" y="1839598"/>
          <a:ext cx="8210797" cy="3045669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3148785107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1086821868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507015836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3438694262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129710910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31352576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008415448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163651715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491546342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96771570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8916460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03570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37.952.030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10.225.600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9128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9.457.978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9.280.776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-177.202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4.414.169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82775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2.355.425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2.355.425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822.722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3066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24.323.384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3.494.945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716398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24.146.182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24.323.384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3.494.945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001934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Logros de Aprendizaje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18.112.523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18.124.791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1.486.055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60482"/>
                  </a:ext>
                </a:extLst>
              </a:tr>
              <a:tr h="2077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Desempeño, Párrafo 2° del Título II de la Ley N°20.529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4.304.849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4.469.783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1.901.875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0433406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del Cumplimiento de Estándares de Desempeño Profesional Docente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1.728.810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1.728.810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29091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613.458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613.458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73240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820679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775346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83919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444.231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444.231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113.050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520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137798,7%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875430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137798,7%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747662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DE CALIDAD DE LA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0ED7A1FB-3383-401A-A4B8-CA6BA3F25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00813"/>
              </p:ext>
            </p:extLst>
          </p:nvPr>
        </p:nvGraphicFramePr>
        <p:xfrm>
          <a:off x="414336" y="1861659"/>
          <a:ext cx="8118101" cy="2738900"/>
        </p:xfrm>
        <a:graphic>
          <a:graphicData uri="http://schemas.openxmlformats.org/drawingml/2006/table">
            <a:tbl>
              <a:tblPr/>
              <a:tblGrid>
                <a:gridCol w="283058">
                  <a:extLst>
                    <a:ext uri="{9D8B030D-6E8A-4147-A177-3AD203B41FA5}">
                      <a16:colId xmlns="" xmlns:a16="http://schemas.microsoft.com/office/drawing/2014/main" val="1381701076"/>
                    </a:ext>
                  </a:extLst>
                </a:gridCol>
                <a:gridCol w="283058">
                  <a:extLst>
                    <a:ext uri="{9D8B030D-6E8A-4147-A177-3AD203B41FA5}">
                      <a16:colId xmlns="" xmlns:a16="http://schemas.microsoft.com/office/drawing/2014/main" val="2629602321"/>
                    </a:ext>
                  </a:extLst>
                </a:gridCol>
                <a:gridCol w="283058">
                  <a:extLst>
                    <a:ext uri="{9D8B030D-6E8A-4147-A177-3AD203B41FA5}">
                      <a16:colId xmlns="" xmlns:a16="http://schemas.microsoft.com/office/drawing/2014/main" val="3413194695"/>
                    </a:ext>
                  </a:extLst>
                </a:gridCol>
                <a:gridCol w="2955125">
                  <a:extLst>
                    <a:ext uri="{9D8B030D-6E8A-4147-A177-3AD203B41FA5}">
                      <a16:colId xmlns="" xmlns:a16="http://schemas.microsoft.com/office/drawing/2014/main" val="4179324998"/>
                    </a:ext>
                  </a:extLst>
                </a:gridCol>
                <a:gridCol w="758595">
                  <a:extLst>
                    <a:ext uri="{9D8B030D-6E8A-4147-A177-3AD203B41FA5}">
                      <a16:colId xmlns="" xmlns:a16="http://schemas.microsoft.com/office/drawing/2014/main" val="160954096"/>
                    </a:ext>
                  </a:extLst>
                </a:gridCol>
                <a:gridCol w="758595">
                  <a:extLst>
                    <a:ext uri="{9D8B030D-6E8A-4147-A177-3AD203B41FA5}">
                      <a16:colId xmlns="" xmlns:a16="http://schemas.microsoft.com/office/drawing/2014/main" val="2102036521"/>
                    </a:ext>
                  </a:extLst>
                </a:gridCol>
                <a:gridCol w="758595">
                  <a:extLst>
                    <a:ext uri="{9D8B030D-6E8A-4147-A177-3AD203B41FA5}">
                      <a16:colId xmlns="" xmlns:a16="http://schemas.microsoft.com/office/drawing/2014/main" val="2118485430"/>
                    </a:ext>
                  </a:extLst>
                </a:gridCol>
                <a:gridCol w="679339">
                  <a:extLst>
                    <a:ext uri="{9D8B030D-6E8A-4147-A177-3AD203B41FA5}">
                      <a16:colId xmlns="" xmlns:a16="http://schemas.microsoft.com/office/drawing/2014/main" val="3711476639"/>
                    </a:ext>
                  </a:extLst>
                </a:gridCol>
                <a:gridCol w="679339">
                  <a:extLst>
                    <a:ext uri="{9D8B030D-6E8A-4147-A177-3AD203B41FA5}">
                      <a16:colId xmlns="" xmlns:a16="http://schemas.microsoft.com/office/drawing/2014/main" val="2623289076"/>
                    </a:ext>
                  </a:extLst>
                </a:gridCol>
                <a:gridCol w="679339">
                  <a:extLst>
                    <a:ext uri="{9D8B030D-6E8A-4147-A177-3AD203B41FA5}">
                      <a16:colId xmlns="" xmlns:a16="http://schemas.microsoft.com/office/drawing/2014/main" val="3815872002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30349545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706398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307.115.016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151.121.822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560909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3.251.513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3.251.513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1.208.784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4504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901.435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901.435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199.231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677187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147.414.021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51632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147.414.021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585704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296.648.977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147.414.021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64380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89.981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59036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24721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36532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2.252.547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56115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2.252.547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30075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6.175.101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2.252.547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29734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68142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669588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EDUCACIÓN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PARVULARIA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669B1FCF-B271-46A4-98E8-51AA971A9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34678"/>
              </p:ext>
            </p:extLst>
          </p:nvPr>
        </p:nvGraphicFramePr>
        <p:xfrm>
          <a:off x="414336" y="1894556"/>
          <a:ext cx="8210796" cy="3068888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2377913545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68831150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655206656"/>
                    </a:ext>
                  </a:extLst>
                </a:gridCol>
                <a:gridCol w="2988867">
                  <a:extLst>
                    <a:ext uri="{9D8B030D-6E8A-4147-A177-3AD203B41FA5}">
                      <a16:colId xmlns="" xmlns:a16="http://schemas.microsoft.com/office/drawing/2014/main" val="240977885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963976078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15850228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359414984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044489246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746085432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423529680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0207992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62141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6.694.456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-38.749.098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5.881.416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72661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22.534.258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3.081.028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-19.453.230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227958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7.276.162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-6.329.498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761.863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740440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433013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211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8.538.445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1.532.112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-7.006.333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1.532.110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14501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3.620.476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1.357.870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-2.262.606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1.357.870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931674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1.647.876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746.838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-901.038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746.838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81658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24176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1.734.373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-1.156.249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452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-172.411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34995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4.917.969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-4.743.727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174.240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48647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4.767.189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-4.600.220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909267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150.780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-143.507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48599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26942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104526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BIBLIOTECAS, ARCHIVOS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MUSEOS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122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008BF95-AC4C-4C6E-8905-4FB993D16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528817"/>
              </p:ext>
            </p:extLst>
          </p:nvPr>
        </p:nvGraphicFramePr>
        <p:xfrm>
          <a:off x="412782" y="1861659"/>
          <a:ext cx="8210796" cy="2903894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4171704612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117718433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2592614430"/>
                    </a:ext>
                  </a:extLst>
                </a:gridCol>
                <a:gridCol w="2988867">
                  <a:extLst>
                    <a:ext uri="{9D8B030D-6E8A-4147-A177-3AD203B41FA5}">
                      <a16:colId xmlns="" xmlns:a16="http://schemas.microsoft.com/office/drawing/2014/main" val="3002294980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90178716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41532929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679524472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222034351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661197541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568143493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173289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234642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2.564.480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-2.422.718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94792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2.274.668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-2.151.117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608617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81.534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-79.943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00706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117.990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205512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-74.851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518421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77007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49772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1.512.205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-1.512.205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000578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-333.450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32031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-333.450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7174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1.178.755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-1.178.755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07011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-614.455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906054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098828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372903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015244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BIBLIOTECAS, ARCHIVOS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MUSEOS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7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Sin considerar los recién creados Servicios de Educación Huasco y Costa Araucanía, el programa “Apoyo a la Implementación de los Servicios Locales de Educación” es el que presenta la menor tasa de gasto con un 8,2%, mientras que los programas “Programa de Infraestructura Educacional”, “Apoyo y Supervisión de Establecimientos Educacionales Subvencionados” y  “Fortalecimiento de la Educación Escolar Pública” presentan una ejecución del 100%.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los aumentos al presupuesto inicial, la Partida presenta al mes de junio un aumento consolidado del </a:t>
            </a:r>
            <a:r>
              <a:rPr lang="es-CL" sz="1400" b="1" dirty="0"/>
              <a:t>$120.033 millones</a:t>
            </a:r>
            <a:r>
              <a:rPr lang="es-CL" sz="1400" dirty="0"/>
              <a:t>.  Destacando por su volumen los incrementos registrados en el subtítulo 23 Prestaciones de Seguridad Social, por $5.779 millones (bonificación por retiro) y subtítulo 34 Servicio de la Deuda por $246.052 millones, destinados al pago de las obligaciones devengadas al 31 de diciembre de 2017 (deuda flotante), existiendo a la fecha decretos de modificación presupuestaria pendientes de tramitación.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400" dirty="0"/>
              <a:t>En cuanto a las reducciones al presupuesto inicial, existen modificaciones por $127.825 millones derivadas principalmente de la creación del presupuesto de las Subsecretaría de las Culturas, y las Artes; y, Subsecretaría del Patrimonio Cultural.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A8F7CFCC-155C-4EC1-BE50-8A496582E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27811"/>
              </p:ext>
            </p:extLst>
          </p:nvPr>
        </p:nvGraphicFramePr>
        <p:xfrm>
          <a:off x="414336" y="1861659"/>
          <a:ext cx="8210796" cy="2408912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1804063277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192655466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354731259"/>
                    </a:ext>
                  </a:extLst>
                </a:gridCol>
                <a:gridCol w="2988867">
                  <a:extLst>
                    <a:ext uri="{9D8B030D-6E8A-4147-A177-3AD203B41FA5}">
                      <a16:colId xmlns="" xmlns:a16="http://schemas.microsoft.com/office/drawing/2014/main" val="3439178120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923708878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389507809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997913664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376772765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992218098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93254532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76393289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391702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1.561.077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-4.896.374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1.106.472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637883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1.277.045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-1.115.541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161.505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105093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4.954.499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906.453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-4.048.046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906.452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25922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64437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932850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-184.128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96123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-72.168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593521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42968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-75.331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99888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-34.323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715132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135038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609281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RED DE BIBLIOTECAS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1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69664C66-258E-4FDD-9B71-2BDCEFE22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592835"/>
              </p:ext>
            </p:extLst>
          </p:nvPr>
        </p:nvGraphicFramePr>
        <p:xfrm>
          <a:off x="414336" y="1861659"/>
          <a:ext cx="8210796" cy="1913930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2060121416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1653301790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912120926"/>
                    </a:ext>
                  </a:extLst>
                </a:gridCol>
                <a:gridCol w="2988867">
                  <a:extLst>
                    <a:ext uri="{9D8B030D-6E8A-4147-A177-3AD203B41FA5}">
                      <a16:colId xmlns="" xmlns:a16="http://schemas.microsoft.com/office/drawing/2014/main" val="3976999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32646738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053836229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162833400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4240633027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49852713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370326637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0572383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47406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522.611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-2.446.812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404.863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68630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1.251.676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-1.000.296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251.380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1500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1.618.870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-1.469.438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87689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96.877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190360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-12.592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534773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44.323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6579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472961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3537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623131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MONUMENTOS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03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6F71ED9-727C-4680-A592-0BF75AF1A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725544"/>
              </p:ext>
            </p:extLst>
          </p:nvPr>
        </p:nvGraphicFramePr>
        <p:xfrm>
          <a:off x="475777" y="1825620"/>
          <a:ext cx="8149359" cy="4267677"/>
        </p:xfrm>
        <a:graphic>
          <a:graphicData uri="http://schemas.openxmlformats.org/drawingml/2006/table">
            <a:tbl>
              <a:tblPr/>
              <a:tblGrid>
                <a:gridCol w="299499">
                  <a:extLst>
                    <a:ext uri="{9D8B030D-6E8A-4147-A177-3AD203B41FA5}">
                      <a16:colId xmlns="" xmlns:a16="http://schemas.microsoft.com/office/drawing/2014/main" val="282779878"/>
                    </a:ext>
                  </a:extLst>
                </a:gridCol>
                <a:gridCol w="299499">
                  <a:extLst>
                    <a:ext uri="{9D8B030D-6E8A-4147-A177-3AD203B41FA5}">
                      <a16:colId xmlns="" xmlns:a16="http://schemas.microsoft.com/office/drawing/2014/main" val="1535151978"/>
                    </a:ext>
                  </a:extLst>
                </a:gridCol>
                <a:gridCol w="299499">
                  <a:extLst>
                    <a:ext uri="{9D8B030D-6E8A-4147-A177-3AD203B41FA5}">
                      <a16:colId xmlns="" xmlns:a16="http://schemas.microsoft.com/office/drawing/2014/main" val="38134623"/>
                    </a:ext>
                  </a:extLst>
                </a:gridCol>
                <a:gridCol w="2686503">
                  <a:extLst>
                    <a:ext uri="{9D8B030D-6E8A-4147-A177-3AD203B41FA5}">
                      <a16:colId xmlns="" xmlns:a16="http://schemas.microsoft.com/office/drawing/2014/main" val="1675864857"/>
                    </a:ext>
                  </a:extLst>
                </a:gridCol>
                <a:gridCol w="802656">
                  <a:extLst>
                    <a:ext uri="{9D8B030D-6E8A-4147-A177-3AD203B41FA5}">
                      <a16:colId xmlns="" xmlns:a16="http://schemas.microsoft.com/office/drawing/2014/main" val="2196772370"/>
                    </a:ext>
                  </a:extLst>
                </a:gridCol>
                <a:gridCol w="802656">
                  <a:extLst>
                    <a:ext uri="{9D8B030D-6E8A-4147-A177-3AD203B41FA5}">
                      <a16:colId xmlns="" xmlns:a16="http://schemas.microsoft.com/office/drawing/2014/main" val="4043620809"/>
                    </a:ext>
                  </a:extLst>
                </a:gridCol>
                <a:gridCol w="802656">
                  <a:extLst>
                    <a:ext uri="{9D8B030D-6E8A-4147-A177-3AD203B41FA5}">
                      <a16:colId xmlns="" xmlns:a16="http://schemas.microsoft.com/office/drawing/2014/main" val="1347179027"/>
                    </a:ext>
                  </a:extLst>
                </a:gridCol>
                <a:gridCol w="718797">
                  <a:extLst>
                    <a:ext uri="{9D8B030D-6E8A-4147-A177-3AD203B41FA5}">
                      <a16:colId xmlns="" xmlns:a16="http://schemas.microsoft.com/office/drawing/2014/main" val="2257237227"/>
                    </a:ext>
                  </a:extLst>
                </a:gridCol>
                <a:gridCol w="718797">
                  <a:extLst>
                    <a:ext uri="{9D8B030D-6E8A-4147-A177-3AD203B41FA5}">
                      <a16:colId xmlns="" xmlns:a16="http://schemas.microsoft.com/office/drawing/2014/main" val="2632682068"/>
                    </a:ext>
                  </a:extLst>
                </a:gridCol>
                <a:gridCol w="718797">
                  <a:extLst>
                    <a:ext uri="{9D8B030D-6E8A-4147-A177-3AD203B41FA5}">
                      <a16:colId xmlns="" xmlns:a16="http://schemas.microsoft.com/office/drawing/2014/main" val="1668355944"/>
                    </a:ext>
                  </a:extLst>
                </a:gridCol>
              </a:tblGrid>
              <a:tr h="1800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5168027"/>
                  </a:ext>
                </a:extLst>
              </a:tr>
              <a:tr h="288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7413461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348.328.292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20.177.599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152.638.860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5211508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7.850.698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9.705.354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1.854.656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4.831.662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5672515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1.437.066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1.437.066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606.977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6887273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313.203.332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311.348.676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-1.854.656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126.988.336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9318743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109.946.351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109.777.171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-169.180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42.814.509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4851980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62.316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7358708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Postgrado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37.795.634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37.669.288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-126.346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19.896.563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4694229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Publicaciones Científicas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171.112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171.112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4104171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4.691.806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4.691.806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1.045.020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419876"/>
                  </a:ext>
                </a:extLst>
              </a:tr>
              <a:tr h="201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información Electrónica para Ciencia y Tecnología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7.793.353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7.793.353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5.049.407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8743569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52.686.791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52.686.791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16.760.402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9665536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6.385.278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6.342.444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-42.834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2239411"/>
                  </a:ext>
                </a:extLst>
              </a:tr>
              <a:tr h="169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360.061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360.061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42.117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5302773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203.256.981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201.571.505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-1.685.476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84.173.827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8808773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136.567.326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136.567.326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66.735.920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6051108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20.663.603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19.994.262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-669.341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4.618.889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0243713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6.152.119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6.124.332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-27.787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3.894.246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6804263"/>
                  </a:ext>
                </a:extLst>
              </a:tr>
              <a:tr h="187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Regionales de Investigación Científica y Tecnológica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5.166.545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5.157.996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-8.549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542.347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0231497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29.766.048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28.786.249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-979.799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8.382.425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5404640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619.110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619.110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5926237"/>
                  </a:ext>
                </a:extLst>
              </a:tr>
              <a:tr h="18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 Mineria Virtuosa, Inclusiva y Sostenida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4.322.230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4.322.230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12362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COMISIÓN NACIONAL DE INVESTIGACIÓN CIENTÍFICA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TECNOLÓGICA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9383840D-3936-4AEF-9156-34C36F52F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49657"/>
              </p:ext>
            </p:extLst>
          </p:nvPr>
        </p:nvGraphicFramePr>
        <p:xfrm>
          <a:off x="414336" y="1861659"/>
          <a:ext cx="8210801" cy="2713948"/>
        </p:xfrm>
        <a:graphic>
          <a:graphicData uri="http://schemas.openxmlformats.org/drawingml/2006/table">
            <a:tbl>
              <a:tblPr/>
              <a:tblGrid>
                <a:gridCol w="301756">
                  <a:extLst>
                    <a:ext uri="{9D8B030D-6E8A-4147-A177-3AD203B41FA5}">
                      <a16:colId xmlns="" xmlns:a16="http://schemas.microsoft.com/office/drawing/2014/main" val="1542526111"/>
                    </a:ext>
                  </a:extLst>
                </a:gridCol>
                <a:gridCol w="301756">
                  <a:extLst>
                    <a:ext uri="{9D8B030D-6E8A-4147-A177-3AD203B41FA5}">
                      <a16:colId xmlns="" xmlns:a16="http://schemas.microsoft.com/office/drawing/2014/main" val="3921359940"/>
                    </a:ext>
                  </a:extLst>
                </a:gridCol>
                <a:gridCol w="301756">
                  <a:extLst>
                    <a:ext uri="{9D8B030D-6E8A-4147-A177-3AD203B41FA5}">
                      <a16:colId xmlns="" xmlns:a16="http://schemas.microsoft.com/office/drawing/2014/main" val="2155521672"/>
                    </a:ext>
                  </a:extLst>
                </a:gridCol>
                <a:gridCol w="2706758">
                  <a:extLst>
                    <a:ext uri="{9D8B030D-6E8A-4147-A177-3AD203B41FA5}">
                      <a16:colId xmlns="" xmlns:a16="http://schemas.microsoft.com/office/drawing/2014/main" val="2546634363"/>
                    </a:ext>
                  </a:extLst>
                </a:gridCol>
                <a:gridCol w="808708">
                  <a:extLst>
                    <a:ext uri="{9D8B030D-6E8A-4147-A177-3AD203B41FA5}">
                      <a16:colId xmlns="" xmlns:a16="http://schemas.microsoft.com/office/drawing/2014/main" val="2630161836"/>
                    </a:ext>
                  </a:extLst>
                </a:gridCol>
                <a:gridCol w="808708">
                  <a:extLst>
                    <a:ext uri="{9D8B030D-6E8A-4147-A177-3AD203B41FA5}">
                      <a16:colId xmlns="" xmlns:a16="http://schemas.microsoft.com/office/drawing/2014/main" val="2624239920"/>
                    </a:ext>
                  </a:extLst>
                </a:gridCol>
                <a:gridCol w="808708">
                  <a:extLst>
                    <a:ext uri="{9D8B030D-6E8A-4147-A177-3AD203B41FA5}">
                      <a16:colId xmlns="" xmlns:a16="http://schemas.microsoft.com/office/drawing/2014/main" val="321743600"/>
                    </a:ext>
                  </a:extLst>
                </a:gridCol>
                <a:gridCol w="724217">
                  <a:extLst>
                    <a:ext uri="{9D8B030D-6E8A-4147-A177-3AD203B41FA5}">
                      <a16:colId xmlns="" xmlns:a16="http://schemas.microsoft.com/office/drawing/2014/main" val="3916603008"/>
                    </a:ext>
                  </a:extLst>
                </a:gridCol>
                <a:gridCol w="724217">
                  <a:extLst>
                    <a:ext uri="{9D8B030D-6E8A-4147-A177-3AD203B41FA5}">
                      <a16:colId xmlns="" xmlns:a16="http://schemas.microsoft.com/office/drawing/2014/main" val="3695930086"/>
                    </a:ext>
                  </a:extLst>
                </a:gridCol>
                <a:gridCol w="724217">
                  <a:extLst>
                    <a:ext uri="{9D8B030D-6E8A-4147-A177-3AD203B41FA5}">
                      <a16:colId xmlns="" xmlns:a16="http://schemas.microsoft.com/office/drawing/2014/main" val="3430407133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0717934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87092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5076420,0%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100483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827441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731742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225.511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274.160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33.981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891744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10.969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5928754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8.560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436236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96.288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144.937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507032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109.694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109.694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670294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5.373.432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-48.649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7921351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5.373.432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-48.649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700764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FONDEQUIP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5.422.081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5.373.432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-48.649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897745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19.923.778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19.924.083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398481,7%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084939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19.923.778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19.924.083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398481,7%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230146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COMISIÓN NACIONAL DE INVESTIGACIÓN CIENTÍFICA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TECNOLÓGICA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6184453-70A4-425A-A634-F02D98F41E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558882"/>
              </p:ext>
            </p:extLst>
          </p:nvPr>
        </p:nvGraphicFramePr>
        <p:xfrm>
          <a:off x="436308" y="1861659"/>
          <a:ext cx="8154261" cy="3964583"/>
        </p:xfrm>
        <a:graphic>
          <a:graphicData uri="http://schemas.openxmlformats.org/drawingml/2006/table">
            <a:tbl>
              <a:tblPr/>
              <a:tblGrid>
                <a:gridCol w="284319">
                  <a:extLst>
                    <a:ext uri="{9D8B030D-6E8A-4147-A177-3AD203B41FA5}">
                      <a16:colId xmlns="" xmlns:a16="http://schemas.microsoft.com/office/drawing/2014/main" val="2842523315"/>
                    </a:ext>
                  </a:extLst>
                </a:gridCol>
                <a:gridCol w="284319">
                  <a:extLst>
                    <a:ext uri="{9D8B030D-6E8A-4147-A177-3AD203B41FA5}">
                      <a16:colId xmlns="" xmlns:a16="http://schemas.microsoft.com/office/drawing/2014/main" val="3103226783"/>
                    </a:ext>
                  </a:extLst>
                </a:gridCol>
                <a:gridCol w="284319">
                  <a:extLst>
                    <a:ext uri="{9D8B030D-6E8A-4147-A177-3AD203B41FA5}">
                      <a16:colId xmlns="" xmlns:a16="http://schemas.microsoft.com/office/drawing/2014/main" val="2624354449"/>
                    </a:ext>
                  </a:extLst>
                </a:gridCol>
                <a:gridCol w="2968287">
                  <a:extLst>
                    <a:ext uri="{9D8B030D-6E8A-4147-A177-3AD203B41FA5}">
                      <a16:colId xmlns="" xmlns:a16="http://schemas.microsoft.com/office/drawing/2014/main" val="1116095872"/>
                    </a:ext>
                  </a:extLst>
                </a:gridCol>
                <a:gridCol w="761974">
                  <a:extLst>
                    <a:ext uri="{9D8B030D-6E8A-4147-A177-3AD203B41FA5}">
                      <a16:colId xmlns="" xmlns:a16="http://schemas.microsoft.com/office/drawing/2014/main" val="2880589618"/>
                    </a:ext>
                  </a:extLst>
                </a:gridCol>
                <a:gridCol w="761974">
                  <a:extLst>
                    <a:ext uri="{9D8B030D-6E8A-4147-A177-3AD203B41FA5}">
                      <a16:colId xmlns="" xmlns:a16="http://schemas.microsoft.com/office/drawing/2014/main" val="3690545499"/>
                    </a:ext>
                  </a:extLst>
                </a:gridCol>
                <a:gridCol w="761974">
                  <a:extLst>
                    <a:ext uri="{9D8B030D-6E8A-4147-A177-3AD203B41FA5}">
                      <a16:colId xmlns="" xmlns:a16="http://schemas.microsoft.com/office/drawing/2014/main" val="1256273369"/>
                    </a:ext>
                  </a:extLst>
                </a:gridCol>
                <a:gridCol w="682365">
                  <a:extLst>
                    <a:ext uri="{9D8B030D-6E8A-4147-A177-3AD203B41FA5}">
                      <a16:colId xmlns="" xmlns:a16="http://schemas.microsoft.com/office/drawing/2014/main" val="3705916553"/>
                    </a:ext>
                  </a:extLst>
                </a:gridCol>
                <a:gridCol w="682365">
                  <a:extLst>
                    <a:ext uri="{9D8B030D-6E8A-4147-A177-3AD203B41FA5}">
                      <a16:colId xmlns="" xmlns:a16="http://schemas.microsoft.com/office/drawing/2014/main" val="1913365056"/>
                    </a:ext>
                  </a:extLst>
                </a:gridCol>
                <a:gridCol w="682365">
                  <a:extLst>
                    <a:ext uri="{9D8B030D-6E8A-4147-A177-3AD203B41FA5}">
                      <a16:colId xmlns="" xmlns:a16="http://schemas.microsoft.com/office/drawing/2014/main" val="2169149531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55326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26206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800.058.381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148.083.474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414.608.593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02278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15.868.604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15.868.604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8.967.433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22885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5.569.967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5.569.967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2.049.687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2438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525004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469.511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33876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254.722.519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800144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628.258.552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254.722.519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110091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JUNJI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93.295.823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93.295.823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31.410.231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195128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Instituciones Colaboradoras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595.962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595.962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213059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Educación Básica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328.372.580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328.372.580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138.289.110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203344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188787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Programas de la JUNAEB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3.150.250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3.150.250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1.105.104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14021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de Vacaciones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3.624.227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3.624.227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2.926.521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24321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Kinder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30.403.900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30.403.900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13.216.213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759516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Enseñanza 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133.619.524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133.619.524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55.726.634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17638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Refuerzo Educativo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308.965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308.965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71235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Prekinder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25.474.145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25.474.145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10.348.327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17129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Alimentacion Especial para Estudiantes Adultos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8.422.919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8.422.919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1.589.016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9375417"/>
                  </a:ext>
                </a:extLst>
              </a:tr>
              <a:tr h="184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Alimentación para Actividades Extraescolares en liceos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176.897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176.897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18723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Reescolarización plan 12 años escolaridad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205.560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205.560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2249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Manipuladoras, Licitación ID 85-35-LP11, Líneas 3 y 4.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792410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AUXILIO ESCOLAR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BECAS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97C9C712-E281-42C4-8C3F-56CB834D7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123633"/>
              </p:ext>
            </p:extLst>
          </p:nvPr>
        </p:nvGraphicFramePr>
        <p:xfrm>
          <a:off x="414336" y="1910375"/>
          <a:ext cx="8176233" cy="2078924"/>
        </p:xfrm>
        <a:graphic>
          <a:graphicData uri="http://schemas.openxmlformats.org/drawingml/2006/table">
            <a:tbl>
              <a:tblPr/>
              <a:tblGrid>
                <a:gridCol w="285085">
                  <a:extLst>
                    <a:ext uri="{9D8B030D-6E8A-4147-A177-3AD203B41FA5}">
                      <a16:colId xmlns="" xmlns:a16="http://schemas.microsoft.com/office/drawing/2014/main" val="4182944949"/>
                    </a:ext>
                  </a:extLst>
                </a:gridCol>
                <a:gridCol w="285085">
                  <a:extLst>
                    <a:ext uri="{9D8B030D-6E8A-4147-A177-3AD203B41FA5}">
                      <a16:colId xmlns="" xmlns:a16="http://schemas.microsoft.com/office/drawing/2014/main" val="3168326836"/>
                    </a:ext>
                  </a:extLst>
                </a:gridCol>
                <a:gridCol w="285085">
                  <a:extLst>
                    <a:ext uri="{9D8B030D-6E8A-4147-A177-3AD203B41FA5}">
                      <a16:colId xmlns="" xmlns:a16="http://schemas.microsoft.com/office/drawing/2014/main" val="292578672"/>
                    </a:ext>
                  </a:extLst>
                </a:gridCol>
                <a:gridCol w="2976285">
                  <a:extLst>
                    <a:ext uri="{9D8B030D-6E8A-4147-A177-3AD203B41FA5}">
                      <a16:colId xmlns="" xmlns:a16="http://schemas.microsoft.com/office/drawing/2014/main" val="1558060126"/>
                    </a:ext>
                  </a:extLst>
                </a:gridCol>
                <a:gridCol w="764027">
                  <a:extLst>
                    <a:ext uri="{9D8B030D-6E8A-4147-A177-3AD203B41FA5}">
                      <a16:colId xmlns="" xmlns:a16="http://schemas.microsoft.com/office/drawing/2014/main" val="2222633525"/>
                    </a:ext>
                  </a:extLst>
                </a:gridCol>
                <a:gridCol w="764027">
                  <a:extLst>
                    <a:ext uri="{9D8B030D-6E8A-4147-A177-3AD203B41FA5}">
                      <a16:colId xmlns="" xmlns:a16="http://schemas.microsoft.com/office/drawing/2014/main" val="3831849906"/>
                    </a:ext>
                  </a:extLst>
                </a:gridCol>
                <a:gridCol w="764027">
                  <a:extLst>
                    <a:ext uri="{9D8B030D-6E8A-4147-A177-3AD203B41FA5}">
                      <a16:colId xmlns="" xmlns:a16="http://schemas.microsoft.com/office/drawing/2014/main" val="4230839211"/>
                    </a:ext>
                  </a:extLst>
                </a:gridCol>
                <a:gridCol w="684204">
                  <a:extLst>
                    <a:ext uri="{9D8B030D-6E8A-4147-A177-3AD203B41FA5}">
                      <a16:colId xmlns="" xmlns:a16="http://schemas.microsoft.com/office/drawing/2014/main" val="3779577810"/>
                    </a:ext>
                  </a:extLst>
                </a:gridCol>
                <a:gridCol w="684204">
                  <a:extLst>
                    <a:ext uri="{9D8B030D-6E8A-4147-A177-3AD203B41FA5}">
                      <a16:colId xmlns="" xmlns:a16="http://schemas.microsoft.com/office/drawing/2014/main" val="2318584499"/>
                    </a:ext>
                  </a:extLst>
                </a:gridCol>
                <a:gridCol w="684204">
                  <a:extLst>
                    <a:ext uri="{9D8B030D-6E8A-4147-A177-3AD203B41FA5}">
                      <a16:colId xmlns="" xmlns:a16="http://schemas.microsoft.com/office/drawing/2014/main" val="2086468013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38449786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473005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1.673.984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1.673.984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312.271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794458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51475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57218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49338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145.493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854172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10969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63677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70625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148.084.474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148.083.474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148.521.768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14852176,8%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03385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148.084.474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148.083.474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148.521.768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14852176,8%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4322906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AUXILIO ESCOLAR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BECAS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36F64D95-A90E-4A4E-9FFE-683299F5D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529133"/>
              </p:ext>
            </p:extLst>
          </p:nvPr>
        </p:nvGraphicFramePr>
        <p:xfrm>
          <a:off x="414335" y="1850905"/>
          <a:ext cx="8210797" cy="2738900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871449820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1472294224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994578394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3385799813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830141167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501319022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937561933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814170076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225486197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058558918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2076108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89720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34.112.171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12.769.532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45498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1.869.756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1.869.756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1.099.632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506661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377.349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04786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8.777.528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283354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28.365.437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8.777.528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47910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oral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8.779.801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8.779.801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2.362.104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82466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médica prebásica,básica,media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7.824.215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7.824.215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1.205.392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601778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y escuelas saludables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11.761.421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11.761.421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5.210.032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31372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75857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35708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46465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2.743.795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274379,5%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759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2.742.825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2.743.795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274379,5%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94028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875609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SALUD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04935" y="14175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8C826473-05C3-435A-8AD2-EC90F0C74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530057"/>
              </p:ext>
            </p:extLst>
          </p:nvPr>
        </p:nvGraphicFramePr>
        <p:xfrm>
          <a:off x="414171" y="1884031"/>
          <a:ext cx="8210965" cy="3662866"/>
        </p:xfrm>
        <a:graphic>
          <a:graphicData uri="http://schemas.openxmlformats.org/drawingml/2006/table">
            <a:tbl>
              <a:tblPr/>
              <a:tblGrid>
                <a:gridCol w="286296">
                  <a:extLst>
                    <a:ext uri="{9D8B030D-6E8A-4147-A177-3AD203B41FA5}">
                      <a16:colId xmlns="" xmlns:a16="http://schemas.microsoft.com/office/drawing/2014/main" val="1843329915"/>
                    </a:ext>
                  </a:extLst>
                </a:gridCol>
                <a:gridCol w="286296">
                  <a:extLst>
                    <a:ext uri="{9D8B030D-6E8A-4147-A177-3AD203B41FA5}">
                      <a16:colId xmlns="" xmlns:a16="http://schemas.microsoft.com/office/drawing/2014/main" val="2119327507"/>
                    </a:ext>
                  </a:extLst>
                </a:gridCol>
                <a:gridCol w="286296">
                  <a:extLst>
                    <a:ext uri="{9D8B030D-6E8A-4147-A177-3AD203B41FA5}">
                      <a16:colId xmlns="" xmlns:a16="http://schemas.microsoft.com/office/drawing/2014/main" val="641782248"/>
                    </a:ext>
                  </a:extLst>
                </a:gridCol>
                <a:gridCol w="2988928">
                  <a:extLst>
                    <a:ext uri="{9D8B030D-6E8A-4147-A177-3AD203B41FA5}">
                      <a16:colId xmlns="" xmlns:a16="http://schemas.microsoft.com/office/drawing/2014/main" val="3363244504"/>
                    </a:ext>
                  </a:extLst>
                </a:gridCol>
                <a:gridCol w="767273">
                  <a:extLst>
                    <a:ext uri="{9D8B030D-6E8A-4147-A177-3AD203B41FA5}">
                      <a16:colId xmlns="" xmlns:a16="http://schemas.microsoft.com/office/drawing/2014/main" val="3308551818"/>
                    </a:ext>
                  </a:extLst>
                </a:gridCol>
                <a:gridCol w="767273">
                  <a:extLst>
                    <a:ext uri="{9D8B030D-6E8A-4147-A177-3AD203B41FA5}">
                      <a16:colId xmlns="" xmlns:a16="http://schemas.microsoft.com/office/drawing/2014/main" val="2880178547"/>
                    </a:ext>
                  </a:extLst>
                </a:gridCol>
                <a:gridCol w="767273">
                  <a:extLst>
                    <a:ext uri="{9D8B030D-6E8A-4147-A177-3AD203B41FA5}">
                      <a16:colId xmlns="" xmlns:a16="http://schemas.microsoft.com/office/drawing/2014/main" val="1154182085"/>
                    </a:ext>
                  </a:extLst>
                </a:gridCol>
                <a:gridCol w="687110">
                  <a:extLst>
                    <a:ext uri="{9D8B030D-6E8A-4147-A177-3AD203B41FA5}">
                      <a16:colId xmlns="" xmlns:a16="http://schemas.microsoft.com/office/drawing/2014/main" val="916777972"/>
                    </a:ext>
                  </a:extLst>
                </a:gridCol>
                <a:gridCol w="687110">
                  <a:extLst>
                    <a:ext uri="{9D8B030D-6E8A-4147-A177-3AD203B41FA5}">
                      <a16:colId xmlns="" xmlns:a16="http://schemas.microsoft.com/office/drawing/2014/main" val="921952619"/>
                    </a:ext>
                  </a:extLst>
                </a:gridCol>
                <a:gridCol w="687110">
                  <a:extLst>
                    <a:ext uri="{9D8B030D-6E8A-4147-A177-3AD203B41FA5}">
                      <a16:colId xmlns="" xmlns:a16="http://schemas.microsoft.com/office/drawing/2014/main" val="3648572172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4556279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8020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388.859.594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21.646.706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196.971.357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27821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323.607.826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323.607.826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121.623.783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038657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323.252.025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323.252.025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121.484.844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380246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Becas Indígenas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29.666.963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29.666.963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11.143.189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681518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Campamentos  Recreativos para Escolares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2.212.412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2.212.412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999.921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570757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Utiles Escolares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7.841.910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7.841.910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7.125.775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458050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 Familiar Estudiantil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8.169.806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8.169.806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2.833.250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01134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Becas Art.56 Ley N° 18.681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3.967.581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3.967.581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1.444.985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1327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Presidente de  la República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28.958.676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28.958.676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9.902.256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910623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para la Prueba de Selección Universitaria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5.966.380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5.966.380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031328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Mantención  para Educación Superior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218.707.450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218.707.450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79.109.800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3280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Tarjeta  Nacional del Estudiante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7.608.816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7.608.816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4.372.259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6002784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Prácticas Profesionales, Educación Media Técnico Profesional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3.880.321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3.880.321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2.090.595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04229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Apoyo y Retención Escolar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4.983.191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4.983.191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2.131.585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541912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Asistencialidad Educación Superior Chaitén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16073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Polimetales de Arica, Ley  N° 20.590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1.080.707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1.080.707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301.329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40401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Incendios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182.628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29.070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639723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96560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Hogares insulares V Región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030563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BECAS Y ASISTENCIALIDAD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ESTUDIANTIL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5BC95D25-9E50-4A5C-B0CF-3579CE2EF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55883"/>
              </p:ext>
            </p:extLst>
          </p:nvPr>
        </p:nvGraphicFramePr>
        <p:xfrm>
          <a:off x="420321" y="1901500"/>
          <a:ext cx="8204814" cy="1808511"/>
        </p:xfrm>
        <a:graphic>
          <a:graphicData uri="http://schemas.openxmlformats.org/drawingml/2006/table">
            <a:tbl>
              <a:tblPr/>
              <a:tblGrid>
                <a:gridCol w="286082">
                  <a:extLst>
                    <a:ext uri="{9D8B030D-6E8A-4147-A177-3AD203B41FA5}">
                      <a16:colId xmlns="" xmlns:a16="http://schemas.microsoft.com/office/drawing/2014/main" val="2874620560"/>
                    </a:ext>
                  </a:extLst>
                </a:gridCol>
                <a:gridCol w="286082">
                  <a:extLst>
                    <a:ext uri="{9D8B030D-6E8A-4147-A177-3AD203B41FA5}">
                      <a16:colId xmlns="" xmlns:a16="http://schemas.microsoft.com/office/drawing/2014/main" val="4255397014"/>
                    </a:ext>
                  </a:extLst>
                </a:gridCol>
                <a:gridCol w="286082">
                  <a:extLst>
                    <a:ext uri="{9D8B030D-6E8A-4147-A177-3AD203B41FA5}">
                      <a16:colId xmlns="" xmlns:a16="http://schemas.microsoft.com/office/drawing/2014/main" val="1855137476"/>
                    </a:ext>
                  </a:extLst>
                </a:gridCol>
                <a:gridCol w="2986689">
                  <a:extLst>
                    <a:ext uri="{9D8B030D-6E8A-4147-A177-3AD203B41FA5}">
                      <a16:colId xmlns="" xmlns:a16="http://schemas.microsoft.com/office/drawing/2014/main" val="3247220104"/>
                    </a:ext>
                  </a:extLst>
                </a:gridCol>
                <a:gridCol w="766698">
                  <a:extLst>
                    <a:ext uri="{9D8B030D-6E8A-4147-A177-3AD203B41FA5}">
                      <a16:colId xmlns="" xmlns:a16="http://schemas.microsoft.com/office/drawing/2014/main" val="158617308"/>
                    </a:ext>
                  </a:extLst>
                </a:gridCol>
                <a:gridCol w="766698">
                  <a:extLst>
                    <a:ext uri="{9D8B030D-6E8A-4147-A177-3AD203B41FA5}">
                      <a16:colId xmlns="" xmlns:a16="http://schemas.microsoft.com/office/drawing/2014/main" val="2354819982"/>
                    </a:ext>
                  </a:extLst>
                </a:gridCol>
                <a:gridCol w="766698">
                  <a:extLst>
                    <a:ext uri="{9D8B030D-6E8A-4147-A177-3AD203B41FA5}">
                      <a16:colId xmlns="" xmlns:a16="http://schemas.microsoft.com/office/drawing/2014/main" val="2866568523"/>
                    </a:ext>
                  </a:extLst>
                </a:gridCol>
                <a:gridCol w="686595">
                  <a:extLst>
                    <a:ext uri="{9D8B030D-6E8A-4147-A177-3AD203B41FA5}">
                      <a16:colId xmlns="" xmlns:a16="http://schemas.microsoft.com/office/drawing/2014/main" val="315512895"/>
                    </a:ext>
                  </a:extLst>
                </a:gridCol>
                <a:gridCol w="686595">
                  <a:extLst>
                    <a:ext uri="{9D8B030D-6E8A-4147-A177-3AD203B41FA5}">
                      <a16:colId xmlns="" xmlns:a16="http://schemas.microsoft.com/office/drawing/2014/main" val="479746339"/>
                    </a:ext>
                  </a:extLst>
                </a:gridCol>
                <a:gridCol w="686595">
                  <a:extLst>
                    <a:ext uri="{9D8B030D-6E8A-4147-A177-3AD203B41FA5}">
                      <a16:colId xmlns="" xmlns:a16="http://schemas.microsoft.com/office/drawing/2014/main" val="1055305193"/>
                    </a:ext>
                  </a:extLst>
                </a:gridCol>
              </a:tblGrid>
              <a:tr h="178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98408076"/>
                  </a:ext>
                </a:extLst>
              </a:tr>
              <a:tr h="2849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350168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37.177.127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1028828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43.603.062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37.177.127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8593814"/>
                  </a:ext>
                </a:extLst>
              </a:tr>
              <a:tr h="34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 con excelencia, de Establecimientos de Educación Particular Subvencionados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10.050.435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10.050.435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8.641.092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3676751"/>
                  </a:ext>
                </a:extLst>
              </a:tr>
              <a:tr h="284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Básico, de Establecimientos de Educación del Sector Municipal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33.552.627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33.552.627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28.536.035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196306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21.647.706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21.646.706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38.170.447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3817044,7%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0083653"/>
                  </a:ext>
                </a:extLst>
              </a:tr>
              <a:tr h="178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21.647.706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21.646.706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38.170.447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3817044,7%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058357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BECAS Y ASISTENCIALIDAD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ESTUDIANTIL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2CDAE33-88AF-4A55-A777-5D9E2EB4F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146829"/>
              </p:ext>
            </p:extLst>
          </p:nvPr>
        </p:nvGraphicFramePr>
        <p:xfrm>
          <a:off x="414335" y="1902576"/>
          <a:ext cx="8210797" cy="3563870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443298142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345719947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822062468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4274605450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87428813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771185402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588036009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987491687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720131741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233374291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14453203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76733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622.173.241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-2.123.777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281.843.771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371753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216.654.051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216.654.051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99.122.255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347435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40.241.622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40.241.622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13.727.985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455478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8.520.726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8.520.726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10.838.021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453190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61344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8.489.401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8.489.401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10.838.021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088507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202.990.510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202.990.510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95.363.127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10287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5.844.104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1.464.766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851196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4.774.242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5.844.104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1.464.766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49287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198.216.268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197.146.406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93.898.361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681529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con Municipalidades y otras Instituciones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190.277.128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189.207.266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-1.069.862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91.171.023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97472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5.978.796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5.978.796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2.201.271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94240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986.643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986.643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494.826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174071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973.701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973.701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31.241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08206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1604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59542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646.623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36970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18.442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727073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628.181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878777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7641AF82-8D2C-4CA3-9CA8-73E79AC19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91260"/>
            <a:ext cx="4067988" cy="249562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BEB23425-A610-4DDD-9F68-E2A7D3CCC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478" y="1791260"/>
            <a:ext cx="4067989" cy="2495623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JUNIO 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5E9928F5-813E-4562-B6C0-AA1E34162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338645"/>
              </p:ext>
            </p:extLst>
          </p:nvPr>
        </p:nvGraphicFramePr>
        <p:xfrm>
          <a:off x="404935" y="1881354"/>
          <a:ext cx="8220201" cy="3563870"/>
        </p:xfrm>
        <a:graphic>
          <a:graphicData uri="http://schemas.openxmlformats.org/drawingml/2006/table">
            <a:tbl>
              <a:tblPr/>
              <a:tblGrid>
                <a:gridCol w="286618">
                  <a:extLst>
                    <a:ext uri="{9D8B030D-6E8A-4147-A177-3AD203B41FA5}">
                      <a16:colId xmlns="" xmlns:a16="http://schemas.microsoft.com/office/drawing/2014/main" val="2656936575"/>
                    </a:ext>
                  </a:extLst>
                </a:gridCol>
                <a:gridCol w="286618">
                  <a:extLst>
                    <a:ext uri="{9D8B030D-6E8A-4147-A177-3AD203B41FA5}">
                      <a16:colId xmlns="" xmlns:a16="http://schemas.microsoft.com/office/drawing/2014/main" val="763799"/>
                    </a:ext>
                  </a:extLst>
                </a:gridCol>
                <a:gridCol w="286618">
                  <a:extLst>
                    <a:ext uri="{9D8B030D-6E8A-4147-A177-3AD203B41FA5}">
                      <a16:colId xmlns="" xmlns:a16="http://schemas.microsoft.com/office/drawing/2014/main" val="1580020440"/>
                    </a:ext>
                  </a:extLst>
                </a:gridCol>
                <a:gridCol w="2992290">
                  <a:extLst>
                    <a:ext uri="{9D8B030D-6E8A-4147-A177-3AD203B41FA5}">
                      <a16:colId xmlns="" xmlns:a16="http://schemas.microsoft.com/office/drawing/2014/main" val="1187529219"/>
                    </a:ext>
                  </a:extLst>
                </a:gridCol>
                <a:gridCol w="768136">
                  <a:extLst>
                    <a:ext uri="{9D8B030D-6E8A-4147-A177-3AD203B41FA5}">
                      <a16:colId xmlns="" xmlns:a16="http://schemas.microsoft.com/office/drawing/2014/main" val="3528333232"/>
                    </a:ext>
                  </a:extLst>
                </a:gridCol>
                <a:gridCol w="768136">
                  <a:extLst>
                    <a:ext uri="{9D8B030D-6E8A-4147-A177-3AD203B41FA5}">
                      <a16:colId xmlns="" xmlns:a16="http://schemas.microsoft.com/office/drawing/2014/main" val="2541388912"/>
                    </a:ext>
                  </a:extLst>
                </a:gridCol>
                <a:gridCol w="768136">
                  <a:extLst>
                    <a:ext uri="{9D8B030D-6E8A-4147-A177-3AD203B41FA5}">
                      <a16:colId xmlns="" xmlns:a16="http://schemas.microsoft.com/office/drawing/2014/main" val="2015657315"/>
                    </a:ext>
                  </a:extLst>
                </a:gridCol>
                <a:gridCol w="687883">
                  <a:extLst>
                    <a:ext uri="{9D8B030D-6E8A-4147-A177-3AD203B41FA5}">
                      <a16:colId xmlns="" xmlns:a16="http://schemas.microsoft.com/office/drawing/2014/main" val="2562559623"/>
                    </a:ext>
                  </a:extLst>
                </a:gridCol>
                <a:gridCol w="687883">
                  <a:extLst>
                    <a:ext uri="{9D8B030D-6E8A-4147-A177-3AD203B41FA5}">
                      <a16:colId xmlns="" xmlns:a16="http://schemas.microsoft.com/office/drawing/2014/main" val="487853034"/>
                    </a:ext>
                  </a:extLst>
                </a:gridCol>
                <a:gridCol w="687883">
                  <a:extLst>
                    <a:ext uri="{9D8B030D-6E8A-4147-A177-3AD203B41FA5}">
                      <a16:colId xmlns="" xmlns:a16="http://schemas.microsoft.com/office/drawing/2014/main" val="917390208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08968962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98853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6.348.225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6.348.225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1.415.268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3713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29827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2.295.478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2.295.478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579.010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62864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652.718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56167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1.226.313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1.226.313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505.669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33620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1.060.434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1.060.434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808923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1.061.879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1.061.879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71701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54.317.975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30777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143.816.501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54.317.975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01376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-5.294.304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065906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-5.294.304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250358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18.465.394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18.465.394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09248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Recuperacion  por Anticipos a Contratistas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-18.465.394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-31.386.280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-5.294.304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680371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589596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16630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4.788.651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377.154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49026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913.483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11.710.592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10.797.109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11.329.558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004593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912.483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912.483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532.359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827859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10.798.109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10.797.109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10.797.199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1079719,9%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898074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FDD676AE-8D37-40F7-81C0-3FF5E3E6C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908265"/>
              </p:ext>
            </p:extLst>
          </p:nvPr>
        </p:nvGraphicFramePr>
        <p:xfrm>
          <a:off x="414335" y="1868116"/>
          <a:ext cx="8210797" cy="3992854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2363400757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2487498339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91575478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629088587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49093646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615620913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668440868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424623356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728217495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833996652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969928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998493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15.933.588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7.364.245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312580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5.877.808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5.877.808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2.984.508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94847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1.361.965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1.361.965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180.274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11646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087384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10573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237.799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15736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3.744.232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78238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8.080.994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3.744.232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2102855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1.035.353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1.035.353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439.400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9730275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Conozca  a su Hijo y Proyecto Mejoramiento Atención a la Infancia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6.807.331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6.807.331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3.172.232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03447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238.310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238.310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590659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571304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092878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34692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49137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12098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105.986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424561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833652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694144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964401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216.956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21695,6%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789672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113D8F4-4636-4FD4-B2E0-A3FFC6304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938434"/>
              </p:ext>
            </p:extLst>
          </p:nvPr>
        </p:nvGraphicFramePr>
        <p:xfrm>
          <a:off x="414335" y="1988840"/>
          <a:ext cx="8210797" cy="2243918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986861590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1176012819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2189595499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80742247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425325842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86833961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412683734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074693889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516445259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4247484246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6836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61529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739.210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36588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466.234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188.891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365097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191.947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96.081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978453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95651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062124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96599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225189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707460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658945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846624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922701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86F9BAD-E470-4F8E-A5C8-B6F866308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185980"/>
              </p:ext>
            </p:extLst>
          </p:nvPr>
        </p:nvGraphicFramePr>
        <p:xfrm>
          <a:off x="421723" y="1868116"/>
          <a:ext cx="8203412" cy="3398876"/>
        </p:xfrm>
        <a:graphic>
          <a:graphicData uri="http://schemas.openxmlformats.org/drawingml/2006/table">
            <a:tbl>
              <a:tblPr/>
              <a:tblGrid>
                <a:gridCol w="286033">
                  <a:extLst>
                    <a:ext uri="{9D8B030D-6E8A-4147-A177-3AD203B41FA5}">
                      <a16:colId xmlns="" xmlns:a16="http://schemas.microsoft.com/office/drawing/2014/main" val="1623742432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207117270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2951782085"/>
                    </a:ext>
                  </a:extLst>
                </a:gridCol>
                <a:gridCol w="2986178">
                  <a:extLst>
                    <a:ext uri="{9D8B030D-6E8A-4147-A177-3AD203B41FA5}">
                      <a16:colId xmlns="" xmlns:a16="http://schemas.microsoft.com/office/drawing/2014/main" val="127298513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3747628131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2431353185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2815990866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1202714597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2458597879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3442091775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18962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927820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2.251.410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994.241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942909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1.873.115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1.871.984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860.130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573202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256.287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724106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5056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34774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512781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74722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933982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Art.87, letra g), DFL N°2,  de 2010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10178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244679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06267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02537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342285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24461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736482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80417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944828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706771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F7DC979-3830-4F1B-B23F-6ACB7B75A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837827"/>
              </p:ext>
            </p:extLst>
          </p:nvPr>
        </p:nvGraphicFramePr>
        <p:xfrm>
          <a:off x="421724" y="1889371"/>
          <a:ext cx="8203412" cy="4223846"/>
        </p:xfrm>
        <a:graphic>
          <a:graphicData uri="http://schemas.openxmlformats.org/drawingml/2006/table">
            <a:tbl>
              <a:tblPr/>
              <a:tblGrid>
                <a:gridCol w="286033">
                  <a:extLst>
                    <a:ext uri="{9D8B030D-6E8A-4147-A177-3AD203B41FA5}">
                      <a16:colId xmlns="" xmlns:a16="http://schemas.microsoft.com/office/drawing/2014/main" val="2575065710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3667355620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4080826035"/>
                    </a:ext>
                  </a:extLst>
                </a:gridCol>
                <a:gridCol w="2986178">
                  <a:extLst>
                    <a:ext uri="{9D8B030D-6E8A-4147-A177-3AD203B41FA5}">
                      <a16:colId xmlns="" xmlns:a16="http://schemas.microsoft.com/office/drawing/2014/main" val="103655193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3339239621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97879963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1020055568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368790104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2035772273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3488402648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275069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42063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14.792.846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-70.144.748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14.791.843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46255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15.593.003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2.112.297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-13.480.706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2.112.295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27356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4.180.859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-3.927.213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253.643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09894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003027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148457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52.061.988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10.876.706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-41.185.282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10.876.708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051539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21.519.851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8.497.634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-13.022.217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8.497.637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58196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-412.032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905555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2.973.435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-1.486.718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747207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3.012.813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-1.506.407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30618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2.128.999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1.064.499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-1.064.500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138084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3.258.535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-1.629.268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762483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6.609.715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1.421.013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-5.188.702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1.421.013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97333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-599.258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4790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1.513.774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-1.135.332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378.442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461957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-1.142.050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634148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-1.142.050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696207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29.400.087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2.379.072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-27.021.015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2.379.071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770441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13.037.034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1.428.978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-11.608.056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1.428.978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922167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3.544.518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-3.191.231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353.287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3994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1.402.521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-1.401.885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25994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484.508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-459.987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451417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3.068.109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-3.016.470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027200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185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427576EF-402A-4063-B566-AD972A90E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367547"/>
              </p:ext>
            </p:extLst>
          </p:nvPr>
        </p:nvGraphicFramePr>
        <p:xfrm>
          <a:off x="421723" y="1868116"/>
          <a:ext cx="8203412" cy="4351328"/>
        </p:xfrm>
        <a:graphic>
          <a:graphicData uri="http://schemas.openxmlformats.org/drawingml/2006/table">
            <a:tbl>
              <a:tblPr/>
              <a:tblGrid>
                <a:gridCol w="286033">
                  <a:extLst>
                    <a:ext uri="{9D8B030D-6E8A-4147-A177-3AD203B41FA5}">
                      <a16:colId xmlns="" xmlns:a16="http://schemas.microsoft.com/office/drawing/2014/main" val="3888310642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1645180569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823236449"/>
                    </a:ext>
                  </a:extLst>
                </a:gridCol>
                <a:gridCol w="2986178">
                  <a:extLst>
                    <a:ext uri="{9D8B030D-6E8A-4147-A177-3AD203B41FA5}">
                      <a16:colId xmlns="" xmlns:a16="http://schemas.microsoft.com/office/drawing/2014/main" val="850663982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1178064461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642886336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2179994173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1972547618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4086382145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4109152529"/>
                    </a:ext>
                  </a:extLst>
                </a:gridCol>
              </a:tblGrid>
              <a:tr h="164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6206235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6266382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1.814.684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147.189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-1.667.495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147.189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9954671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896.086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-838.454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57.632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8143460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Cultural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2.608.345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-2.594.665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13.679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4738958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1.313.894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184.014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-1.129.880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184.014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7326755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1.071.316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117.496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-953.820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117.496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1879782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-159.072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9576669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9329930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708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7051157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1.049.574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-1.047.834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582802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42.821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-42.821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539830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265.981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-264.353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9632753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-401.166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240956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339.606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-339.494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4325343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-7.442.712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959905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7.442.712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-7.442.712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02116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4.589.147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-4.589.147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4667042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-2.113.560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0852151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-2.113.560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356078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-2.475.587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8071429"/>
                  </a:ext>
                </a:extLst>
              </a:tr>
              <a:tr h="263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-2.475.587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1930461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8082950"/>
                  </a:ext>
                </a:extLst>
              </a:tr>
              <a:tr h="164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1.546.457 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1.547.457</a:t>
                      </a:r>
                    </a:p>
                  </a:txBody>
                  <a:tcPr marL="8241" marR="8241" marT="8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154745,7%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41" marR="8241" marT="82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418009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12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FBA366BB-D3F6-4D25-87F1-8C033B8A5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53995"/>
              </p:ext>
            </p:extLst>
          </p:nvPr>
        </p:nvGraphicFramePr>
        <p:xfrm>
          <a:off x="421723" y="1898653"/>
          <a:ext cx="8203412" cy="2334339"/>
        </p:xfrm>
        <a:graphic>
          <a:graphicData uri="http://schemas.openxmlformats.org/drawingml/2006/table">
            <a:tbl>
              <a:tblPr/>
              <a:tblGrid>
                <a:gridCol w="286033">
                  <a:extLst>
                    <a:ext uri="{9D8B030D-6E8A-4147-A177-3AD203B41FA5}">
                      <a16:colId xmlns="" xmlns:a16="http://schemas.microsoft.com/office/drawing/2014/main" val="3170673350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3333490794"/>
                    </a:ext>
                  </a:extLst>
                </a:gridCol>
                <a:gridCol w="286033">
                  <a:extLst>
                    <a:ext uri="{9D8B030D-6E8A-4147-A177-3AD203B41FA5}">
                      <a16:colId xmlns="" xmlns:a16="http://schemas.microsoft.com/office/drawing/2014/main" val="514401301"/>
                    </a:ext>
                  </a:extLst>
                </a:gridCol>
                <a:gridCol w="2986178">
                  <a:extLst>
                    <a:ext uri="{9D8B030D-6E8A-4147-A177-3AD203B41FA5}">
                      <a16:colId xmlns="" xmlns:a16="http://schemas.microsoft.com/office/drawing/2014/main" val="847729284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2956446561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2522497065"/>
                    </a:ext>
                  </a:extLst>
                </a:gridCol>
                <a:gridCol w="766567">
                  <a:extLst>
                    <a:ext uri="{9D8B030D-6E8A-4147-A177-3AD203B41FA5}">
                      <a16:colId xmlns="" xmlns:a16="http://schemas.microsoft.com/office/drawing/2014/main" val="4097048711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1545830982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1576338378"/>
                    </a:ext>
                  </a:extLst>
                </a:gridCol>
                <a:gridCol w="686478">
                  <a:extLst>
                    <a:ext uri="{9D8B030D-6E8A-4147-A177-3AD203B41FA5}">
                      <a16:colId xmlns="" xmlns:a16="http://schemas.microsoft.com/office/drawing/2014/main" val="1537940439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8685488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30026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19.049.784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-18.539.292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11.633.650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74860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2.388.926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-2.153.743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235.183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81954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531.610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-525.906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104875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-23.388.974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798218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34.666.540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-23.388.974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11.277.564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53404"/>
                  </a:ext>
                </a:extLst>
              </a:tr>
              <a:tr h="204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6.992.399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2.627.990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-4.364.409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2.627.989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58163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14.124.604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5.487.716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-8.636.888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5.487.716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778118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5.182.212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1.195.479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-3.986.733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1.195.478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233514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8.367.325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1.966.381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-6.400.944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1.966.381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088705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11520,0%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684597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11520,0%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997609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40526" y="7062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FONDOS CULTURALES Y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ARTÍSTICOS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48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20EE81E-0F53-4F19-ADFB-5902B0A38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54990"/>
              </p:ext>
            </p:extLst>
          </p:nvPr>
        </p:nvGraphicFramePr>
        <p:xfrm>
          <a:off x="414335" y="1851487"/>
          <a:ext cx="8210797" cy="2573906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341025243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1377045141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2267913803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336924840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744617722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471471059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511092893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339336735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153758736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877204442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6892926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1562555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7.151.037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1.792.904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411233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3.296.466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3.296.466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1.262.697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515538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1.029.022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1.029.022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142.666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8164359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1.826.285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1.826.285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734.291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878405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441.159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385.740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79144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3.047.955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3.047.955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80481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801.616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801.616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91575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648273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176241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267809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369598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608.696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36556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572104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</a:t>
            </a:r>
            <a:r>
              <a:rPr lang="pt-BR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00FB90B-C636-43EB-A966-8D8703558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03213"/>
              </p:ext>
            </p:extLst>
          </p:nvPr>
        </p:nvGraphicFramePr>
        <p:xfrm>
          <a:off x="414335" y="1940124"/>
          <a:ext cx="8210797" cy="1416868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2841773927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1839262034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2727275232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465046810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564892633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98286845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513005692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473014580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132417074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874116669"/>
                    </a:ext>
                  </a:extLst>
                </a:gridCol>
              </a:tblGrid>
              <a:tr h="186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5602140"/>
                  </a:ext>
                </a:extLst>
              </a:tr>
              <a:tr h="298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8244362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78.954.435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8281455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301.694.919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301.694.919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16.984.551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5327584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118.367.719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118.367.719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61.969.884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6831373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63.805.084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66.225.248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2.420.164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44.853.609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6023009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54.562.635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52.142.471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-2.420.164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17.116.275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134836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9CD7D3E-C552-47E8-8539-85F1FEEF6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00794"/>
              </p:ext>
            </p:extLst>
          </p:nvPr>
        </p:nvGraphicFramePr>
        <p:xfrm>
          <a:off x="420321" y="1940124"/>
          <a:ext cx="8204814" cy="1272850"/>
        </p:xfrm>
        <a:graphic>
          <a:graphicData uri="http://schemas.openxmlformats.org/drawingml/2006/table">
            <a:tbl>
              <a:tblPr/>
              <a:tblGrid>
                <a:gridCol w="286082">
                  <a:extLst>
                    <a:ext uri="{9D8B030D-6E8A-4147-A177-3AD203B41FA5}">
                      <a16:colId xmlns="" xmlns:a16="http://schemas.microsoft.com/office/drawing/2014/main" val="2531128751"/>
                    </a:ext>
                  </a:extLst>
                </a:gridCol>
                <a:gridCol w="286082">
                  <a:extLst>
                    <a:ext uri="{9D8B030D-6E8A-4147-A177-3AD203B41FA5}">
                      <a16:colId xmlns="" xmlns:a16="http://schemas.microsoft.com/office/drawing/2014/main" val="2627032475"/>
                    </a:ext>
                  </a:extLst>
                </a:gridCol>
                <a:gridCol w="286082">
                  <a:extLst>
                    <a:ext uri="{9D8B030D-6E8A-4147-A177-3AD203B41FA5}">
                      <a16:colId xmlns="" xmlns:a16="http://schemas.microsoft.com/office/drawing/2014/main" val="3678892008"/>
                    </a:ext>
                  </a:extLst>
                </a:gridCol>
                <a:gridCol w="2986689">
                  <a:extLst>
                    <a:ext uri="{9D8B030D-6E8A-4147-A177-3AD203B41FA5}">
                      <a16:colId xmlns="" xmlns:a16="http://schemas.microsoft.com/office/drawing/2014/main" val="2011728597"/>
                    </a:ext>
                  </a:extLst>
                </a:gridCol>
                <a:gridCol w="766698">
                  <a:extLst>
                    <a:ext uri="{9D8B030D-6E8A-4147-A177-3AD203B41FA5}">
                      <a16:colId xmlns="" xmlns:a16="http://schemas.microsoft.com/office/drawing/2014/main" val="2093571327"/>
                    </a:ext>
                  </a:extLst>
                </a:gridCol>
                <a:gridCol w="766698">
                  <a:extLst>
                    <a:ext uri="{9D8B030D-6E8A-4147-A177-3AD203B41FA5}">
                      <a16:colId xmlns="" xmlns:a16="http://schemas.microsoft.com/office/drawing/2014/main" val="931898970"/>
                    </a:ext>
                  </a:extLst>
                </a:gridCol>
                <a:gridCol w="766698">
                  <a:extLst>
                    <a:ext uri="{9D8B030D-6E8A-4147-A177-3AD203B41FA5}">
                      <a16:colId xmlns="" xmlns:a16="http://schemas.microsoft.com/office/drawing/2014/main" val="1607656592"/>
                    </a:ext>
                  </a:extLst>
                </a:gridCol>
                <a:gridCol w="686595">
                  <a:extLst>
                    <a:ext uri="{9D8B030D-6E8A-4147-A177-3AD203B41FA5}">
                      <a16:colId xmlns="" xmlns:a16="http://schemas.microsoft.com/office/drawing/2014/main" val="4129785026"/>
                    </a:ext>
                  </a:extLst>
                </a:gridCol>
                <a:gridCol w="686595">
                  <a:extLst>
                    <a:ext uri="{9D8B030D-6E8A-4147-A177-3AD203B41FA5}">
                      <a16:colId xmlns="" xmlns:a16="http://schemas.microsoft.com/office/drawing/2014/main" val="958779036"/>
                    </a:ext>
                  </a:extLst>
                </a:gridCol>
                <a:gridCol w="686595">
                  <a:extLst>
                    <a:ext uri="{9D8B030D-6E8A-4147-A177-3AD203B41FA5}">
                      <a16:colId xmlns="" xmlns:a16="http://schemas.microsoft.com/office/drawing/2014/main" val="1155450200"/>
                    </a:ext>
                  </a:extLst>
                </a:gridCol>
              </a:tblGrid>
              <a:tr h="1928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5935966"/>
                  </a:ext>
                </a:extLst>
              </a:tr>
              <a:tr h="3085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3930961"/>
                  </a:ext>
                </a:extLst>
              </a:tr>
              <a:tr h="1928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41.052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657807"/>
                  </a:ext>
                </a:extLst>
              </a:tr>
              <a:tr h="192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3598660"/>
                  </a:ext>
                </a:extLst>
              </a:tr>
              <a:tr h="192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4073554"/>
                  </a:ext>
                </a:extLst>
              </a:tr>
              <a:tr h="1928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419705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APOYO A LA IMPLEMENTACIÓN DE LOS SERVICIOS LOCALES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CF8BCBAC-CCCD-4E93-84E8-4C4A0C1680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061110"/>
              </p:ext>
            </p:extLst>
          </p:nvPr>
        </p:nvGraphicFramePr>
        <p:xfrm>
          <a:off x="414338" y="1628800"/>
          <a:ext cx="8201485" cy="2664293"/>
        </p:xfrm>
        <a:graphic>
          <a:graphicData uri="http://schemas.openxmlformats.org/drawingml/2006/table">
            <a:tbl>
              <a:tblPr/>
              <a:tblGrid>
                <a:gridCol w="810023">
                  <a:extLst>
                    <a:ext uri="{9D8B030D-6E8A-4147-A177-3AD203B41FA5}">
                      <a16:colId xmlns="" xmlns:a16="http://schemas.microsoft.com/office/drawing/2014/main" val="2583275802"/>
                    </a:ext>
                  </a:extLst>
                </a:gridCol>
                <a:gridCol w="2936336">
                  <a:extLst>
                    <a:ext uri="{9D8B030D-6E8A-4147-A177-3AD203B41FA5}">
                      <a16:colId xmlns="" xmlns:a16="http://schemas.microsoft.com/office/drawing/2014/main" val="2638798492"/>
                    </a:ext>
                  </a:extLst>
                </a:gridCol>
                <a:gridCol w="810023">
                  <a:extLst>
                    <a:ext uri="{9D8B030D-6E8A-4147-A177-3AD203B41FA5}">
                      <a16:colId xmlns="" xmlns:a16="http://schemas.microsoft.com/office/drawing/2014/main" val="3787206994"/>
                    </a:ext>
                  </a:extLst>
                </a:gridCol>
                <a:gridCol w="810023">
                  <a:extLst>
                    <a:ext uri="{9D8B030D-6E8A-4147-A177-3AD203B41FA5}">
                      <a16:colId xmlns="" xmlns:a16="http://schemas.microsoft.com/office/drawing/2014/main" val="2386530034"/>
                    </a:ext>
                  </a:extLst>
                </a:gridCol>
                <a:gridCol w="810023">
                  <a:extLst>
                    <a:ext uri="{9D8B030D-6E8A-4147-A177-3AD203B41FA5}">
                      <a16:colId xmlns="" xmlns:a16="http://schemas.microsoft.com/office/drawing/2014/main" val="2349006732"/>
                    </a:ext>
                  </a:extLst>
                </a:gridCol>
                <a:gridCol w="675019">
                  <a:extLst>
                    <a:ext uri="{9D8B030D-6E8A-4147-A177-3AD203B41FA5}">
                      <a16:colId xmlns="" xmlns:a16="http://schemas.microsoft.com/office/drawing/2014/main" val="14581797"/>
                    </a:ext>
                  </a:extLst>
                </a:gridCol>
                <a:gridCol w="675019">
                  <a:extLst>
                    <a:ext uri="{9D8B030D-6E8A-4147-A177-3AD203B41FA5}">
                      <a16:colId xmlns="" xmlns:a16="http://schemas.microsoft.com/office/drawing/2014/main" val="2206524012"/>
                    </a:ext>
                  </a:extLst>
                </a:gridCol>
                <a:gridCol w="675019">
                  <a:extLst>
                    <a:ext uri="{9D8B030D-6E8A-4147-A177-3AD203B41FA5}">
                      <a16:colId xmlns="" xmlns:a16="http://schemas.microsoft.com/office/drawing/2014/main" val="3806425474"/>
                    </a:ext>
                  </a:extLst>
                </a:gridCol>
              </a:tblGrid>
              <a:tr h="1707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1928011"/>
                  </a:ext>
                </a:extLst>
              </a:tr>
              <a:tr h="27326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7979383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11.062.790.470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11.182.823.747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120.033.277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4.998.293.301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3785875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492.312.753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477.298.004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-15.014.749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209.161.235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3013682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111.935.906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102.258.383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-9.677.523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28.595.113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6770234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9.468.968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15.247.854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5.778.886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17.182.854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76742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9.336.705.247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9.250.076.531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-86.628.716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4.245.905.710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4636031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160.365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237.499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293.312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020004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650.923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2622,6%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8993397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20.778.880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17.011.766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-3.767.114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3.304.293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4897771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518.756.442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7.994.915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9300910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163.506.335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155.918.787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-7.587.548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54.323.031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269297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-12.920.886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-5.294.304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0102272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260.493.116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255.343.557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-5.149.559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126.965.169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3859442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148.608.829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394.660.447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246.051.618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309.211.050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17501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5008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BFB36AB-BD52-412A-8ED2-96CD55C43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61090"/>
              </p:ext>
            </p:extLst>
          </p:nvPr>
        </p:nvGraphicFramePr>
        <p:xfrm>
          <a:off x="438649" y="2000022"/>
          <a:ext cx="8186487" cy="2408912"/>
        </p:xfrm>
        <a:graphic>
          <a:graphicData uri="http://schemas.openxmlformats.org/drawingml/2006/table">
            <a:tbl>
              <a:tblPr/>
              <a:tblGrid>
                <a:gridCol w="285443">
                  <a:extLst>
                    <a:ext uri="{9D8B030D-6E8A-4147-A177-3AD203B41FA5}">
                      <a16:colId xmlns="" xmlns:a16="http://schemas.microsoft.com/office/drawing/2014/main" val="804934264"/>
                    </a:ext>
                  </a:extLst>
                </a:gridCol>
                <a:gridCol w="285443">
                  <a:extLst>
                    <a:ext uri="{9D8B030D-6E8A-4147-A177-3AD203B41FA5}">
                      <a16:colId xmlns="" xmlns:a16="http://schemas.microsoft.com/office/drawing/2014/main" val="455640690"/>
                    </a:ext>
                  </a:extLst>
                </a:gridCol>
                <a:gridCol w="285443">
                  <a:extLst>
                    <a:ext uri="{9D8B030D-6E8A-4147-A177-3AD203B41FA5}">
                      <a16:colId xmlns="" xmlns:a16="http://schemas.microsoft.com/office/drawing/2014/main" val="1779744613"/>
                    </a:ext>
                  </a:extLst>
                </a:gridCol>
                <a:gridCol w="2980017">
                  <a:extLst>
                    <a:ext uri="{9D8B030D-6E8A-4147-A177-3AD203B41FA5}">
                      <a16:colId xmlns="" xmlns:a16="http://schemas.microsoft.com/office/drawing/2014/main" val="1193131197"/>
                    </a:ext>
                  </a:extLst>
                </a:gridCol>
                <a:gridCol w="764985">
                  <a:extLst>
                    <a:ext uri="{9D8B030D-6E8A-4147-A177-3AD203B41FA5}">
                      <a16:colId xmlns="" xmlns:a16="http://schemas.microsoft.com/office/drawing/2014/main" val="4207605303"/>
                    </a:ext>
                  </a:extLst>
                </a:gridCol>
                <a:gridCol w="764985">
                  <a:extLst>
                    <a:ext uri="{9D8B030D-6E8A-4147-A177-3AD203B41FA5}">
                      <a16:colId xmlns="" xmlns:a16="http://schemas.microsoft.com/office/drawing/2014/main" val="1006228145"/>
                    </a:ext>
                  </a:extLst>
                </a:gridCol>
                <a:gridCol w="764985">
                  <a:extLst>
                    <a:ext uri="{9D8B030D-6E8A-4147-A177-3AD203B41FA5}">
                      <a16:colId xmlns="" xmlns:a16="http://schemas.microsoft.com/office/drawing/2014/main" val="2591387815"/>
                    </a:ext>
                  </a:extLst>
                </a:gridCol>
                <a:gridCol w="685062">
                  <a:extLst>
                    <a:ext uri="{9D8B030D-6E8A-4147-A177-3AD203B41FA5}">
                      <a16:colId xmlns="" xmlns:a16="http://schemas.microsoft.com/office/drawing/2014/main" val="2550445515"/>
                    </a:ext>
                  </a:extLst>
                </a:gridCol>
                <a:gridCol w="685062">
                  <a:extLst>
                    <a:ext uri="{9D8B030D-6E8A-4147-A177-3AD203B41FA5}">
                      <a16:colId xmlns="" xmlns:a16="http://schemas.microsoft.com/office/drawing/2014/main" val="2884258931"/>
                    </a:ext>
                  </a:extLst>
                </a:gridCol>
                <a:gridCol w="685062">
                  <a:extLst>
                    <a:ext uri="{9D8B030D-6E8A-4147-A177-3AD203B41FA5}">
                      <a16:colId xmlns="" xmlns:a16="http://schemas.microsoft.com/office/drawing/2014/main" val="3641569230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78045081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241370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2.975.771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765.018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818725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2.152.838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2.152.838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545.952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691239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2.100.488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2.100.488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389071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436.402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18570,3%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18570,3%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651711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57281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563.673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563.673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91.742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845938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249.260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249.260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127.324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47680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70.912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49.251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226421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290708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21.438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997065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76.438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76.438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65.925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015663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27.901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867709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BARRANCAS,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ADMINISTRATIVOS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A0CB52A-C050-4C60-8858-5322DD51A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305372"/>
              </p:ext>
            </p:extLst>
          </p:nvPr>
        </p:nvGraphicFramePr>
        <p:xfrm>
          <a:off x="414336" y="1971742"/>
          <a:ext cx="8210796" cy="2393356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909214442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803199926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482941205"/>
                    </a:ext>
                  </a:extLst>
                </a:gridCol>
                <a:gridCol w="2988867">
                  <a:extLst>
                    <a:ext uri="{9D8B030D-6E8A-4147-A177-3AD203B41FA5}">
                      <a16:colId xmlns="" xmlns:a16="http://schemas.microsoft.com/office/drawing/2014/main" val="211357788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94456467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841728213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222314136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876369374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621713685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18968347"/>
                    </a:ext>
                  </a:extLst>
                </a:gridCol>
              </a:tblGrid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9043149"/>
                  </a:ext>
                </a:extLst>
              </a:tr>
              <a:tr h="281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9019793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44.903.842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-248.560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13.298.510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7801103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35.776.233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35.776.233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13.003.705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8100052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35.764.070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35.764.070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5.261.285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2639399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3.054.491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265607,9%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265607,9%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3770534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4.687.929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42567,2%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42567,2%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7464759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7.703.180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294.805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2806807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4328102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3823357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671.989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373.429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-298.560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5099456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5250377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627441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BARRANCAS, SERVICIO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0B057F8-A620-4487-A6FC-6DDE781FD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680027"/>
              </p:ext>
            </p:extLst>
          </p:nvPr>
        </p:nvGraphicFramePr>
        <p:xfrm>
          <a:off x="414335" y="1940124"/>
          <a:ext cx="8210797" cy="1776911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1878964589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2778325222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723678800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3424818778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79543599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3809906796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66246842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963037940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188812211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3421602813"/>
                    </a:ext>
                  </a:extLst>
                </a:gridCol>
              </a:tblGrid>
              <a:tr h="1850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7443379"/>
                  </a:ext>
                </a:extLst>
              </a:tr>
              <a:tr h="296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6564081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2.293.200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498.269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1164821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1.714.803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1.714.803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299.091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980603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1.661.303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1.661.303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5633244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162.065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4630,4%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7863770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2853050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376.924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376.924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88.035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2679836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191.473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191.473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672061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PUERTO CORDILLERA,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ADMINISTRATIVOS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B4489F00-4E9F-4384-9698-C81E98E6E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6764"/>
              </p:ext>
            </p:extLst>
          </p:nvPr>
        </p:nvGraphicFramePr>
        <p:xfrm>
          <a:off x="414335" y="1971742"/>
          <a:ext cx="8210797" cy="2393356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2297993750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3554316006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4129879499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39930532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97625381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640174370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450284594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4210108935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450675448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569923327"/>
                    </a:ext>
                  </a:extLst>
                </a:gridCol>
              </a:tblGrid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81461794"/>
                  </a:ext>
                </a:extLst>
              </a:tr>
              <a:tr h="281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7424479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31.405.269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31.296.527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6.447.764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0393962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21.605.951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21.605.951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6.408.096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0214891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21.592.571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21.592.571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1.544.315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9041838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3.003.401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261165,3%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261165,3%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0999183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1.860.380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15211,6%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8565579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8.127.456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38.202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43490405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3615544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8998584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670.862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512.120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-158.742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112002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7973870"/>
                  </a:ext>
                </a:extLst>
              </a:tr>
              <a:tr h="175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033543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PUERTO CORDILLERA, SERVICIO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667A202E-D891-4887-97B1-6BF67D649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303"/>
              </p:ext>
            </p:extLst>
          </p:nvPr>
        </p:nvGraphicFramePr>
        <p:xfrm>
          <a:off x="414335" y="2060848"/>
          <a:ext cx="8210797" cy="1224135"/>
        </p:xfrm>
        <a:graphic>
          <a:graphicData uri="http://schemas.openxmlformats.org/drawingml/2006/table">
            <a:tbl>
              <a:tblPr/>
              <a:tblGrid>
                <a:gridCol w="286290">
                  <a:extLst>
                    <a:ext uri="{9D8B030D-6E8A-4147-A177-3AD203B41FA5}">
                      <a16:colId xmlns="" xmlns:a16="http://schemas.microsoft.com/office/drawing/2014/main" val="2620525686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2854505314"/>
                    </a:ext>
                  </a:extLst>
                </a:gridCol>
                <a:gridCol w="286290">
                  <a:extLst>
                    <a:ext uri="{9D8B030D-6E8A-4147-A177-3AD203B41FA5}">
                      <a16:colId xmlns="" xmlns:a16="http://schemas.microsoft.com/office/drawing/2014/main" val="1513797449"/>
                    </a:ext>
                  </a:extLst>
                </a:gridCol>
                <a:gridCol w="2988868">
                  <a:extLst>
                    <a:ext uri="{9D8B030D-6E8A-4147-A177-3AD203B41FA5}">
                      <a16:colId xmlns="" xmlns:a16="http://schemas.microsoft.com/office/drawing/2014/main" val="3115709642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763445025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2343833974"/>
                    </a:ext>
                  </a:extLst>
                </a:gridCol>
                <a:gridCol w="767257">
                  <a:extLst>
                    <a:ext uri="{9D8B030D-6E8A-4147-A177-3AD203B41FA5}">
                      <a16:colId xmlns="" xmlns:a16="http://schemas.microsoft.com/office/drawing/2014/main" val="1966284944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1391570360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06251722"/>
                    </a:ext>
                  </a:extLst>
                </a:gridCol>
                <a:gridCol w="687096">
                  <a:extLst>
                    <a:ext uri="{9D8B030D-6E8A-4147-A177-3AD203B41FA5}">
                      <a16:colId xmlns="" xmlns:a16="http://schemas.microsoft.com/office/drawing/2014/main" val="2282755325"/>
                    </a:ext>
                  </a:extLst>
                </a:gridCol>
              </a:tblGrid>
              <a:tr h="185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6760854"/>
                  </a:ext>
                </a:extLst>
              </a:tr>
              <a:tr h="296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3157298"/>
                  </a:ext>
                </a:extLst>
              </a:tr>
              <a:tr h="185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3041296"/>
                  </a:ext>
                </a:extLst>
              </a:tr>
              <a:tr h="185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1.023.763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1.023.763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8976322"/>
                  </a:ext>
                </a:extLst>
              </a:tr>
              <a:tr h="185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243.375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243.375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3852692"/>
                  </a:ext>
                </a:extLst>
              </a:tr>
              <a:tr h="185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174.196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418870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HUASCO,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ADMINISTRATIVOS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CECE06D4-E156-40F6-ABB8-74FC6F159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662641"/>
              </p:ext>
            </p:extLst>
          </p:nvPr>
        </p:nvGraphicFramePr>
        <p:xfrm>
          <a:off x="430173" y="2019814"/>
          <a:ext cx="8194961" cy="1553202"/>
        </p:xfrm>
        <a:graphic>
          <a:graphicData uri="http://schemas.openxmlformats.org/drawingml/2006/table">
            <a:tbl>
              <a:tblPr/>
              <a:tblGrid>
                <a:gridCol w="285738">
                  <a:extLst>
                    <a:ext uri="{9D8B030D-6E8A-4147-A177-3AD203B41FA5}">
                      <a16:colId xmlns="" xmlns:a16="http://schemas.microsoft.com/office/drawing/2014/main" val="3927530653"/>
                    </a:ext>
                  </a:extLst>
                </a:gridCol>
                <a:gridCol w="285738">
                  <a:extLst>
                    <a:ext uri="{9D8B030D-6E8A-4147-A177-3AD203B41FA5}">
                      <a16:colId xmlns="" xmlns:a16="http://schemas.microsoft.com/office/drawing/2014/main" val="2162984327"/>
                    </a:ext>
                  </a:extLst>
                </a:gridCol>
                <a:gridCol w="285738">
                  <a:extLst>
                    <a:ext uri="{9D8B030D-6E8A-4147-A177-3AD203B41FA5}">
                      <a16:colId xmlns="" xmlns:a16="http://schemas.microsoft.com/office/drawing/2014/main" val="2459099233"/>
                    </a:ext>
                  </a:extLst>
                </a:gridCol>
                <a:gridCol w="2983103">
                  <a:extLst>
                    <a:ext uri="{9D8B030D-6E8A-4147-A177-3AD203B41FA5}">
                      <a16:colId xmlns="" xmlns:a16="http://schemas.microsoft.com/office/drawing/2014/main" val="4142976288"/>
                    </a:ext>
                  </a:extLst>
                </a:gridCol>
                <a:gridCol w="765777">
                  <a:extLst>
                    <a:ext uri="{9D8B030D-6E8A-4147-A177-3AD203B41FA5}">
                      <a16:colId xmlns="" xmlns:a16="http://schemas.microsoft.com/office/drawing/2014/main" val="3177172369"/>
                    </a:ext>
                  </a:extLst>
                </a:gridCol>
                <a:gridCol w="765777">
                  <a:extLst>
                    <a:ext uri="{9D8B030D-6E8A-4147-A177-3AD203B41FA5}">
                      <a16:colId xmlns="" xmlns:a16="http://schemas.microsoft.com/office/drawing/2014/main" val="388979104"/>
                    </a:ext>
                  </a:extLst>
                </a:gridCol>
                <a:gridCol w="765777">
                  <a:extLst>
                    <a:ext uri="{9D8B030D-6E8A-4147-A177-3AD203B41FA5}">
                      <a16:colId xmlns="" xmlns:a16="http://schemas.microsoft.com/office/drawing/2014/main" val="229499366"/>
                    </a:ext>
                  </a:extLst>
                </a:gridCol>
                <a:gridCol w="685771">
                  <a:extLst>
                    <a:ext uri="{9D8B030D-6E8A-4147-A177-3AD203B41FA5}">
                      <a16:colId xmlns="" xmlns:a16="http://schemas.microsoft.com/office/drawing/2014/main" val="4099675893"/>
                    </a:ext>
                  </a:extLst>
                </a:gridCol>
                <a:gridCol w="685771">
                  <a:extLst>
                    <a:ext uri="{9D8B030D-6E8A-4147-A177-3AD203B41FA5}">
                      <a16:colId xmlns="" xmlns:a16="http://schemas.microsoft.com/office/drawing/2014/main" val="4014018438"/>
                    </a:ext>
                  </a:extLst>
                </a:gridCol>
                <a:gridCol w="685771">
                  <a:extLst>
                    <a:ext uri="{9D8B030D-6E8A-4147-A177-3AD203B41FA5}">
                      <a16:colId xmlns="" xmlns:a16="http://schemas.microsoft.com/office/drawing/2014/main" val="1449802237"/>
                    </a:ext>
                  </a:extLst>
                </a:gridCol>
              </a:tblGrid>
              <a:tr h="180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7282811"/>
                  </a:ext>
                </a:extLst>
              </a:tr>
              <a:tr h="288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7404313"/>
                  </a:ext>
                </a:extLst>
              </a:tr>
              <a:tr h="180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6008340"/>
                  </a:ext>
                </a:extLst>
              </a:tr>
              <a:tr h="18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9.900.030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9.900.030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868793"/>
                  </a:ext>
                </a:extLst>
              </a:tr>
              <a:tr h="18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3.417.899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3.417.899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8691530"/>
                  </a:ext>
                </a:extLst>
              </a:tr>
              <a:tr h="18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6918416"/>
                  </a:ext>
                </a:extLst>
              </a:tr>
              <a:tr h="18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1554472"/>
                  </a:ext>
                </a:extLst>
              </a:tr>
              <a:tr h="18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276323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HUASCO, SERVICIO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494DB25B-DF11-468B-93D0-2A58FB585E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636772"/>
              </p:ext>
            </p:extLst>
          </p:nvPr>
        </p:nvGraphicFramePr>
        <p:xfrm>
          <a:off x="471294" y="1940124"/>
          <a:ext cx="8061146" cy="1200843"/>
        </p:xfrm>
        <a:graphic>
          <a:graphicData uri="http://schemas.openxmlformats.org/drawingml/2006/table">
            <a:tbl>
              <a:tblPr/>
              <a:tblGrid>
                <a:gridCol w="281072">
                  <a:extLst>
                    <a:ext uri="{9D8B030D-6E8A-4147-A177-3AD203B41FA5}">
                      <a16:colId xmlns="" xmlns:a16="http://schemas.microsoft.com/office/drawing/2014/main" val="2366918548"/>
                    </a:ext>
                  </a:extLst>
                </a:gridCol>
                <a:gridCol w="281072">
                  <a:extLst>
                    <a:ext uri="{9D8B030D-6E8A-4147-A177-3AD203B41FA5}">
                      <a16:colId xmlns="" xmlns:a16="http://schemas.microsoft.com/office/drawing/2014/main" val="2875114180"/>
                    </a:ext>
                  </a:extLst>
                </a:gridCol>
                <a:gridCol w="281072">
                  <a:extLst>
                    <a:ext uri="{9D8B030D-6E8A-4147-A177-3AD203B41FA5}">
                      <a16:colId xmlns="" xmlns:a16="http://schemas.microsoft.com/office/drawing/2014/main" val="2810495347"/>
                    </a:ext>
                  </a:extLst>
                </a:gridCol>
                <a:gridCol w="2934392">
                  <a:extLst>
                    <a:ext uri="{9D8B030D-6E8A-4147-A177-3AD203B41FA5}">
                      <a16:colId xmlns="" xmlns:a16="http://schemas.microsoft.com/office/drawing/2014/main" val="3588860660"/>
                    </a:ext>
                  </a:extLst>
                </a:gridCol>
                <a:gridCol w="753273">
                  <a:extLst>
                    <a:ext uri="{9D8B030D-6E8A-4147-A177-3AD203B41FA5}">
                      <a16:colId xmlns="" xmlns:a16="http://schemas.microsoft.com/office/drawing/2014/main" val="1360133797"/>
                    </a:ext>
                  </a:extLst>
                </a:gridCol>
                <a:gridCol w="753273">
                  <a:extLst>
                    <a:ext uri="{9D8B030D-6E8A-4147-A177-3AD203B41FA5}">
                      <a16:colId xmlns="" xmlns:a16="http://schemas.microsoft.com/office/drawing/2014/main" val="3513817584"/>
                    </a:ext>
                  </a:extLst>
                </a:gridCol>
                <a:gridCol w="753273">
                  <a:extLst>
                    <a:ext uri="{9D8B030D-6E8A-4147-A177-3AD203B41FA5}">
                      <a16:colId xmlns="" xmlns:a16="http://schemas.microsoft.com/office/drawing/2014/main" val="540918582"/>
                    </a:ext>
                  </a:extLst>
                </a:gridCol>
                <a:gridCol w="674573">
                  <a:extLst>
                    <a:ext uri="{9D8B030D-6E8A-4147-A177-3AD203B41FA5}">
                      <a16:colId xmlns="" xmlns:a16="http://schemas.microsoft.com/office/drawing/2014/main" val="3511595351"/>
                    </a:ext>
                  </a:extLst>
                </a:gridCol>
                <a:gridCol w="674573">
                  <a:extLst>
                    <a:ext uri="{9D8B030D-6E8A-4147-A177-3AD203B41FA5}">
                      <a16:colId xmlns="" xmlns:a16="http://schemas.microsoft.com/office/drawing/2014/main" val="3203012027"/>
                    </a:ext>
                  </a:extLst>
                </a:gridCol>
                <a:gridCol w="674573">
                  <a:extLst>
                    <a:ext uri="{9D8B030D-6E8A-4147-A177-3AD203B41FA5}">
                      <a16:colId xmlns="" xmlns:a16="http://schemas.microsoft.com/office/drawing/2014/main" val="3651390364"/>
                    </a:ext>
                  </a:extLst>
                </a:gridCol>
              </a:tblGrid>
              <a:tr h="181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7126385"/>
                  </a:ext>
                </a:extLst>
              </a:tr>
              <a:tr h="291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8491094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4177615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1.197.334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0109302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6654631"/>
                  </a:ext>
                </a:extLst>
              </a:tr>
              <a:tr h="1819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100362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COSTA ARAUCANÍA,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ADMINISTRATIVOS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B23931BC-DDD6-4F89-A918-526EA417D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800414"/>
              </p:ext>
            </p:extLst>
          </p:nvPr>
        </p:nvGraphicFramePr>
        <p:xfrm>
          <a:off x="430173" y="1940124"/>
          <a:ext cx="8194961" cy="1632891"/>
        </p:xfrm>
        <a:graphic>
          <a:graphicData uri="http://schemas.openxmlformats.org/drawingml/2006/table">
            <a:tbl>
              <a:tblPr/>
              <a:tblGrid>
                <a:gridCol w="285738">
                  <a:extLst>
                    <a:ext uri="{9D8B030D-6E8A-4147-A177-3AD203B41FA5}">
                      <a16:colId xmlns="" xmlns:a16="http://schemas.microsoft.com/office/drawing/2014/main" val="2881785197"/>
                    </a:ext>
                  </a:extLst>
                </a:gridCol>
                <a:gridCol w="285738">
                  <a:extLst>
                    <a:ext uri="{9D8B030D-6E8A-4147-A177-3AD203B41FA5}">
                      <a16:colId xmlns="" xmlns:a16="http://schemas.microsoft.com/office/drawing/2014/main" val="1808976011"/>
                    </a:ext>
                  </a:extLst>
                </a:gridCol>
                <a:gridCol w="285738">
                  <a:extLst>
                    <a:ext uri="{9D8B030D-6E8A-4147-A177-3AD203B41FA5}">
                      <a16:colId xmlns="" xmlns:a16="http://schemas.microsoft.com/office/drawing/2014/main" val="429402291"/>
                    </a:ext>
                  </a:extLst>
                </a:gridCol>
                <a:gridCol w="2983103">
                  <a:extLst>
                    <a:ext uri="{9D8B030D-6E8A-4147-A177-3AD203B41FA5}">
                      <a16:colId xmlns="" xmlns:a16="http://schemas.microsoft.com/office/drawing/2014/main" val="3554386225"/>
                    </a:ext>
                  </a:extLst>
                </a:gridCol>
                <a:gridCol w="765777">
                  <a:extLst>
                    <a:ext uri="{9D8B030D-6E8A-4147-A177-3AD203B41FA5}">
                      <a16:colId xmlns="" xmlns:a16="http://schemas.microsoft.com/office/drawing/2014/main" val="962177526"/>
                    </a:ext>
                  </a:extLst>
                </a:gridCol>
                <a:gridCol w="765777">
                  <a:extLst>
                    <a:ext uri="{9D8B030D-6E8A-4147-A177-3AD203B41FA5}">
                      <a16:colId xmlns="" xmlns:a16="http://schemas.microsoft.com/office/drawing/2014/main" val="3841180717"/>
                    </a:ext>
                  </a:extLst>
                </a:gridCol>
                <a:gridCol w="765777">
                  <a:extLst>
                    <a:ext uri="{9D8B030D-6E8A-4147-A177-3AD203B41FA5}">
                      <a16:colId xmlns="" xmlns:a16="http://schemas.microsoft.com/office/drawing/2014/main" val="2651119389"/>
                    </a:ext>
                  </a:extLst>
                </a:gridCol>
                <a:gridCol w="685771">
                  <a:extLst>
                    <a:ext uri="{9D8B030D-6E8A-4147-A177-3AD203B41FA5}">
                      <a16:colId xmlns="" xmlns:a16="http://schemas.microsoft.com/office/drawing/2014/main" val="4086890558"/>
                    </a:ext>
                  </a:extLst>
                </a:gridCol>
                <a:gridCol w="685771">
                  <a:extLst>
                    <a:ext uri="{9D8B030D-6E8A-4147-A177-3AD203B41FA5}">
                      <a16:colId xmlns="" xmlns:a16="http://schemas.microsoft.com/office/drawing/2014/main" val="1111821188"/>
                    </a:ext>
                  </a:extLst>
                </a:gridCol>
                <a:gridCol w="685771">
                  <a:extLst>
                    <a:ext uri="{9D8B030D-6E8A-4147-A177-3AD203B41FA5}">
                      <a16:colId xmlns="" xmlns:a16="http://schemas.microsoft.com/office/drawing/2014/main" val="2205917082"/>
                    </a:ext>
                  </a:extLst>
                </a:gridCol>
              </a:tblGrid>
              <a:tr h="189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0899288"/>
                  </a:ext>
                </a:extLst>
              </a:tr>
              <a:tr h="303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0241982"/>
                  </a:ext>
                </a:extLst>
              </a:tr>
              <a:tr h="189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0124922"/>
                  </a:ext>
                </a:extLst>
              </a:tr>
              <a:tr h="18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8.375.053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8.375.053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5110352"/>
                  </a:ext>
                </a:extLst>
              </a:tr>
              <a:tr h="18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2.687.226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2.687.226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3308122"/>
                  </a:ext>
                </a:extLst>
              </a:tr>
              <a:tr h="18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5492312"/>
                  </a:ext>
                </a:extLst>
              </a:tr>
              <a:tr h="18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6390586"/>
                  </a:ext>
                </a:extLst>
              </a:tr>
              <a:tr h="18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59.257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769534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LOCAL DE EDUCACIÓN COSTA ARAUCANÍA, SERVICIO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35699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6AD2A0A-51FF-4674-ACB6-FD78C46C5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034443"/>
              </p:ext>
            </p:extLst>
          </p:nvPr>
        </p:nvGraphicFramePr>
        <p:xfrm>
          <a:off x="414335" y="1584660"/>
          <a:ext cx="8210798" cy="3212491"/>
        </p:xfrm>
        <a:graphic>
          <a:graphicData uri="http://schemas.openxmlformats.org/drawingml/2006/table">
            <a:tbl>
              <a:tblPr/>
              <a:tblGrid>
                <a:gridCol w="237844">
                  <a:extLst>
                    <a:ext uri="{9D8B030D-6E8A-4147-A177-3AD203B41FA5}">
                      <a16:colId xmlns="" xmlns:a16="http://schemas.microsoft.com/office/drawing/2014/main" val="922785604"/>
                    </a:ext>
                  </a:extLst>
                </a:gridCol>
                <a:gridCol w="237844">
                  <a:extLst>
                    <a:ext uri="{9D8B030D-6E8A-4147-A177-3AD203B41FA5}">
                      <a16:colId xmlns="" xmlns:a16="http://schemas.microsoft.com/office/drawing/2014/main" val="1080493531"/>
                    </a:ext>
                  </a:extLst>
                </a:gridCol>
                <a:gridCol w="3609030">
                  <a:extLst>
                    <a:ext uri="{9D8B030D-6E8A-4147-A177-3AD203B41FA5}">
                      <a16:colId xmlns="" xmlns:a16="http://schemas.microsoft.com/office/drawing/2014/main" val="88084078"/>
                    </a:ext>
                  </a:extLst>
                </a:gridCol>
                <a:gridCol w="754897">
                  <a:extLst>
                    <a:ext uri="{9D8B030D-6E8A-4147-A177-3AD203B41FA5}">
                      <a16:colId xmlns="" xmlns:a16="http://schemas.microsoft.com/office/drawing/2014/main" val="244259584"/>
                    </a:ext>
                  </a:extLst>
                </a:gridCol>
                <a:gridCol w="754897">
                  <a:extLst>
                    <a:ext uri="{9D8B030D-6E8A-4147-A177-3AD203B41FA5}">
                      <a16:colId xmlns="" xmlns:a16="http://schemas.microsoft.com/office/drawing/2014/main" val="355115667"/>
                    </a:ext>
                  </a:extLst>
                </a:gridCol>
                <a:gridCol w="754897">
                  <a:extLst>
                    <a:ext uri="{9D8B030D-6E8A-4147-A177-3AD203B41FA5}">
                      <a16:colId xmlns="" xmlns:a16="http://schemas.microsoft.com/office/drawing/2014/main" val="1368210652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1426373166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106885303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3246412909"/>
                    </a:ext>
                  </a:extLst>
                </a:gridCol>
              </a:tblGrid>
              <a:tr h="182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21033995"/>
                  </a:ext>
                </a:extLst>
              </a:tr>
              <a:tr h="292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3265086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8.088.867.950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8.182.064.082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93.196.132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3.681.386.209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6857524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130.387.280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5.083.840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58.476.566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3525109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Programa de Infraestructura Educacional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584.572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7243394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Mejoramiento de la Calidad de la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27.393.457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57.161.063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29.767.606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9.006.142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7107750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Desarrollo Curricular y Evaluación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22.950.811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29.903.926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6.953.115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7.575.193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1770547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Apoyo y Supervisión de Establecimientos Educacionales Subvencionados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0796539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Recursos Educativos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50.179.377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53.371.916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3.192.539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33.247.198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4522621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Escolar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599068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Subvenciones a los Establecimientos Educacionales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5.507.788.912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5.537.402.745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29.613.833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2.746.158.160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4076253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Gestión de Subvenciones a Establecimientos Educacionales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4.288.812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4.366.300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2.193.815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6835532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Superior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271.092.092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282.616.177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11.524.085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123.076.618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5851289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Educación Superior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2.073.138.073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2.078.286.882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5.148.809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695.281.422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6970853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de Operación de Educación Superior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6.732.976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6.882.566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4.685.871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891499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31.832.259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33.178.494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1.346.235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15.268.944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9173729"/>
                  </a:ext>
                </a:extLst>
              </a:tr>
              <a:tr h="182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36.575.043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37.952.030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1.376.987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10.225.600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643700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24CB141F-3DE5-4DD1-B3FB-B04274909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93524"/>
              </p:ext>
            </p:extLst>
          </p:nvPr>
        </p:nvGraphicFramePr>
        <p:xfrm>
          <a:off x="414335" y="1584660"/>
          <a:ext cx="8210800" cy="2852450"/>
        </p:xfrm>
        <a:graphic>
          <a:graphicData uri="http://schemas.openxmlformats.org/drawingml/2006/table">
            <a:tbl>
              <a:tblPr/>
              <a:tblGrid>
                <a:gridCol w="237844">
                  <a:extLst>
                    <a:ext uri="{9D8B030D-6E8A-4147-A177-3AD203B41FA5}">
                      <a16:colId xmlns="" xmlns:a16="http://schemas.microsoft.com/office/drawing/2014/main" val="1502834860"/>
                    </a:ext>
                  </a:extLst>
                </a:gridCol>
                <a:gridCol w="237844">
                  <a:extLst>
                    <a:ext uri="{9D8B030D-6E8A-4147-A177-3AD203B41FA5}">
                      <a16:colId xmlns="" xmlns:a16="http://schemas.microsoft.com/office/drawing/2014/main" val="2947315715"/>
                    </a:ext>
                  </a:extLst>
                </a:gridCol>
                <a:gridCol w="3609029">
                  <a:extLst>
                    <a:ext uri="{9D8B030D-6E8A-4147-A177-3AD203B41FA5}">
                      <a16:colId xmlns="" xmlns:a16="http://schemas.microsoft.com/office/drawing/2014/main" val="36558283"/>
                    </a:ext>
                  </a:extLst>
                </a:gridCol>
                <a:gridCol w="754898">
                  <a:extLst>
                    <a:ext uri="{9D8B030D-6E8A-4147-A177-3AD203B41FA5}">
                      <a16:colId xmlns="" xmlns:a16="http://schemas.microsoft.com/office/drawing/2014/main" val="2404161472"/>
                    </a:ext>
                  </a:extLst>
                </a:gridCol>
                <a:gridCol w="754898">
                  <a:extLst>
                    <a:ext uri="{9D8B030D-6E8A-4147-A177-3AD203B41FA5}">
                      <a16:colId xmlns="" xmlns:a16="http://schemas.microsoft.com/office/drawing/2014/main" val="1352570927"/>
                    </a:ext>
                  </a:extLst>
                </a:gridCol>
                <a:gridCol w="754898">
                  <a:extLst>
                    <a:ext uri="{9D8B030D-6E8A-4147-A177-3AD203B41FA5}">
                      <a16:colId xmlns="" xmlns:a16="http://schemas.microsoft.com/office/drawing/2014/main" val="1573836144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139023572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3911652569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510438661"/>
                    </a:ext>
                  </a:extLst>
                </a:gridCol>
              </a:tblGrid>
              <a:tr h="162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0337214"/>
                  </a:ext>
                </a:extLst>
              </a:tr>
              <a:tr h="259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7458602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307.069.007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307.115.016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151.121.822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5196971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Bibliotecas, Archivos y Museos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54.870.428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8.778.144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-46.092.284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7.392.751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9999669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Dirección de Bibliotecas, Archivos y Museos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45.443.554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6.694.456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-38.749.098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5.881.416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5446856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6.457.451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1.561.077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-4.896.374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1.106.472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6840676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2.969.423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522.611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-2.446.812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404.863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0256207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328.150.693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348.328.292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20.177.599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152.638.860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6336037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1.050.557.141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1.223.030.146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172.473.005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624.349.482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6780709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Junta Nacional de Auxilio Escolar y Becas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651.974.907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800.058.381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148.083.474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414.608.593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6486270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Salud Escolar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31.369.346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34.112.171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2.742.825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12.769.532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1684089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Becas y Asistencialidad Estudiantil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367.212.888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388.859.594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21.646.706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196.971.357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477985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640.014.649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638.106.829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-1.907.820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289.208.016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1119486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Junta Nacional de Jardines Infantiles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624.297.018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622.173.241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-2.123.777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281.843.771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8202641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Programas Alternativos de Enseñanza Pre-escolar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15.717.631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15.933.588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215.957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7.364.245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9384225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Rectores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691.350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739.210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339.599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2460327"/>
                  </a:ext>
                </a:extLst>
              </a:tr>
              <a:tr h="162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2.229.271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2.251.410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22.139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994.241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6447422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628A0740-B716-42F3-828B-E95F0358A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77810"/>
              </p:ext>
            </p:extLst>
          </p:nvPr>
        </p:nvGraphicFramePr>
        <p:xfrm>
          <a:off x="414335" y="1584660"/>
          <a:ext cx="8210800" cy="3500518"/>
        </p:xfrm>
        <a:graphic>
          <a:graphicData uri="http://schemas.openxmlformats.org/drawingml/2006/table">
            <a:tbl>
              <a:tblPr/>
              <a:tblGrid>
                <a:gridCol w="237844">
                  <a:extLst>
                    <a:ext uri="{9D8B030D-6E8A-4147-A177-3AD203B41FA5}">
                      <a16:colId xmlns="" xmlns:a16="http://schemas.microsoft.com/office/drawing/2014/main" val="299091973"/>
                    </a:ext>
                  </a:extLst>
                </a:gridCol>
                <a:gridCol w="237844">
                  <a:extLst>
                    <a:ext uri="{9D8B030D-6E8A-4147-A177-3AD203B41FA5}">
                      <a16:colId xmlns="" xmlns:a16="http://schemas.microsoft.com/office/drawing/2014/main" val="4277136293"/>
                    </a:ext>
                  </a:extLst>
                </a:gridCol>
                <a:gridCol w="3609029">
                  <a:extLst>
                    <a:ext uri="{9D8B030D-6E8A-4147-A177-3AD203B41FA5}">
                      <a16:colId xmlns="" xmlns:a16="http://schemas.microsoft.com/office/drawing/2014/main" val="3581080643"/>
                    </a:ext>
                  </a:extLst>
                </a:gridCol>
                <a:gridCol w="754898">
                  <a:extLst>
                    <a:ext uri="{9D8B030D-6E8A-4147-A177-3AD203B41FA5}">
                      <a16:colId xmlns="" xmlns:a16="http://schemas.microsoft.com/office/drawing/2014/main" val="1886254584"/>
                    </a:ext>
                  </a:extLst>
                </a:gridCol>
                <a:gridCol w="754898">
                  <a:extLst>
                    <a:ext uri="{9D8B030D-6E8A-4147-A177-3AD203B41FA5}">
                      <a16:colId xmlns="" xmlns:a16="http://schemas.microsoft.com/office/drawing/2014/main" val="260038048"/>
                    </a:ext>
                  </a:extLst>
                </a:gridCol>
                <a:gridCol w="754898">
                  <a:extLst>
                    <a:ext uri="{9D8B030D-6E8A-4147-A177-3AD203B41FA5}">
                      <a16:colId xmlns="" xmlns:a16="http://schemas.microsoft.com/office/drawing/2014/main" val="3619184108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229346564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4171772561"/>
                    </a:ext>
                  </a:extLst>
                </a:gridCol>
                <a:gridCol w="620463">
                  <a:extLst>
                    <a:ext uri="{9D8B030D-6E8A-4147-A177-3AD203B41FA5}">
                      <a16:colId xmlns="" xmlns:a16="http://schemas.microsoft.com/office/drawing/2014/main" val="837560160"/>
                    </a:ext>
                  </a:extLst>
                </a:gridCol>
              </a:tblGrid>
              <a:tr h="1620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6358143"/>
                  </a:ext>
                </a:extLst>
              </a:tr>
              <a:tr h="25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1904703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Cultura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122.526.670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33.842.630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-88.684.040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26.425.493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0416760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Nacional de la Cultura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84.937.594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14.792.846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-70.144.748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14.791.843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4712042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37.589.076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19.049.784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-18.539.292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11.633.650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3312764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427.709.665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427.714.665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80.788.391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3310155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Dirección de Educación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7.146.037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7.151.037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1.792.904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6006520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Fortalecimiento de la Educación Escolar Pública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420.063.628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78.954.435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8458535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Apoyo a la Implementación de los Servicios Locales de Educación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41.052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9998708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48.118.173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47.879.613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-238.560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14.063.528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3356351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2.965.771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2.975.771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6726717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45.152.402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44.903.842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-248.560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13.298.510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6783607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3.442.442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3.293.700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-148.742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498.269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2131130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2.283.200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2.293.200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498.269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1690366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1.159.242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1.000.500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-158.742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6660304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Huasco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17.132.924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17.132.924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7437763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1.442.334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2059605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15.690.590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052000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Costa Araucanía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12.828.142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12.828.142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776298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Gastos Administrativos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1.690.805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0518075"/>
                  </a:ext>
                </a:extLst>
              </a:tr>
              <a:tr h="162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Servicio Educativo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11.137.337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449705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1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F4BD360-5174-4D3A-B77C-A7280D46F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558656"/>
              </p:ext>
            </p:extLst>
          </p:nvPr>
        </p:nvGraphicFramePr>
        <p:xfrm>
          <a:off x="414336" y="1898135"/>
          <a:ext cx="8192742" cy="4002273"/>
        </p:xfrm>
        <a:graphic>
          <a:graphicData uri="http://schemas.openxmlformats.org/drawingml/2006/table">
            <a:tbl>
              <a:tblPr/>
              <a:tblGrid>
                <a:gridCol w="339791">
                  <a:extLst>
                    <a:ext uri="{9D8B030D-6E8A-4147-A177-3AD203B41FA5}">
                      <a16:colId xmlns="" xmlns:a16="http://schemas.microsoft.com/office/drawing/2014/main" val="853676465"/>
                    </a:ext>
                  </a:extLst>
                </a:gridCol>
                <a:gridCol w="313652">
                  <a:extLst>
                    <a:ext uri="{9D8B030D-6E8A-4147-A177-3AD203B41FA5}">
                      <a16:colId xmlns="" xmlns:a16="http://schemas.microsoft.com/office/drawing/2014/main" val="1902375711"/>
                    </a:ext>
                  </a:extLst>
                </a:gridCol>
                <a:gridCol w="325270">
                  <a:extLst>
                    <a:ext uri="{9D8B030D-6E8A-4147-A177-3AD203B41FA5}">
                      <a16:colId xmlns="" xmlns:a16="http://schemas.microsoft.com/office/drawing/2014/main" val="584145407"/>
                    </a:ext>
                  </a:extLst>
                </a:gridCol>
                <a:gridCol w="3031981">
                  <a:extLst>
                    <a:ext uri="{9D8B030D-6E8A-4147-A177-3AD203B41FA5}">
                      <a16:colId xmlns="" xmlns:a16="http://schemas.microsoft.com/office/drawing/2014/main" val="1262826161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4072247291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4114850833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2001550843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1629343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1259410963"/>
                    </a:ext>
                  </a:extLst>
                </a:gridCol>
                <a:gridCol w="697008">
                  <a:extLst>
                    <a:ext uri="{9D8B030D-6E8A-4147-A177-3AD203B41FA5}">
                      <a16:colId xmlns="" xmlns:a16="http://schemas.microsoft.com/office/drawing/2014/main" val="2531781355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001962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82241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125.303.440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130.387.280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5.083.840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58.476.566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82949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89.284.011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89.310.111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42.810.886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73148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13.359.878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13.333.778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4.979.403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799731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4.622.808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855325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4.774.565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4.622.808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873973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11.221.027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11.221.027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5.205.604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6894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4.529.686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4.529.686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3.203.006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470199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 al Mérito Juan Vilches Jimenez, D.S.(Ed.) N°391/2003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514712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Tiempos Nuevos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3.986.893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3.986.893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2.990.169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493032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Chile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425.671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425.671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212.837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80806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Nacionales y Premio Luis Cruz Martínez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115.643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115.643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399449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463359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22260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6.075.741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6.075.741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1.386.998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457102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Establecimientos DFL (Ed.) N°2, de 1998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913.872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913.872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06961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Calificación Cinematográfica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1404917"/>
                  </a:ext>
                </a:extLst>
              </a:tr>
              <a:tr h="20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Capacidades para el Estudio e Investigaciones Pedagógicas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1.384.382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1.384.382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336.032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296461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Intercambios Docentes, Cultural y de Asistencia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263.138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263.138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59.281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265066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Información y Gestión Escolar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3.510.477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3.510.477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872.987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7989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12597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5313061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 SUBSECRETARÍA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4568</TotalTime>
  <Words>13429</Words>
  <Application>Microsoft Office PowerPoint</Application>
  <PresentationFormat>Presentación en pantalla (4:3)</PresentationFormat>
  <Paragraphs>7942</Paragraphs>
  <Slides>57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0" baseType="lpstr">
      <vt:lpstr>1_Tema de Office</vt:lpstr>
      <vt:lpstr>Tema de Office</vt:lpstr>
      <vt:lpstr>Imagen de mapa de bits</vt:lpstr>
      <vt:lpstr>EJECUCIÓN ACUMULADA DE GASTOS PRESUPUESTARIOS AL MES DE JUNIO DE 2018 PARTIDA 09: MINISTERIO DE EDUCACIÓN</vt:lpstr>
      <vt:lpstr>EJECUCIÓN ACUMULADA DE GASTOS A JUNIO DE 2018  PARTIDA 09 MINISTERIO DE EDUCACIÓN</vt:lpstr>
      <vt:lpstr>EJECUCIÓN ACUMULADA DE GASTOS A JUNIO DE 2018  PARTIDA 09 MINISTERIO DE EDUCACIÓN</vt:lpstr>
      <vt:lpstr>Presentación de PowerPoint</vt:lpstr>
      <vt:lpstr>EJECUCIÓN ACUMULADA DE GASTOS A JUNIO DE 2018  PARTIDA 09 MINISTERIO DE EDUCACIÓN</vt:lpstr>
      <vt:lpstr>EJECUCIÓN ACUMULADA DE GASTOS A JUNIO DE 2018  PARTIDA 09 RESUMEN POR CAPÍTULOS</vt:lpstr>
      <vt:lpstr>EJECUCIÓN ACUMULADA DE GASTOS A JUNIO DE 2018  PARTIDA 09 RESUMEN POR CAPÍTULOS</vt:lpstr>
      <vt:lpstr>EJECUCIÓN ACUMULADA DE GASTOS A JUNIO DE 2018  PARTIDA 09 RESUMEN POR CAPÍTULOS</vt:lpstr>
      <vt:lpstr>EJECUCIÓN ACUMULADA DE GASTOS A JUNIO DE 2018  PARTIDA 09. CAPÍTULO 01. PROGRAMA 01:  SUBSECRETARÍA DE EDUCACIÓN</vt:lpstr>
      <vt:lpstr>EJECUCIÓN ACUMULADA DE GASTOS A JUNIO DE 2018  PARTIDA 09. CAPÍTULO 01. PROGRAMA 01:  SUBSECRETARÍA DE EDUCACIÓN</vt:lpstr>
      <vt:lpstr>EJECUCIÓN ACUMULADA DE GASTOS A JUNIO DE 2018  PARTIDA 09. CAPÍTULO 01. PROGRAMA 02:  PROGRAMA DE INFRAESTRUCTURA EDUCACIONAL</vt:lpstr>
      <vt:lpstr>EJECUCIÓN ACUMULADA DE GASTOS A JUNIO DE 2018  PARTIDA 09. CAPÍTULO 01. PROGRAMA 03:  MEJORAMIENTO DE LA CALIDAD DE LA EDUCACIÓN</vt:lpstr>
      <vt:lpstr>EJECUCIÓN ACUMULADA DE GASTOS A JUNIO DE 2018  PARTIDA 09. CAPÍTULO 01. PROGRAMA 04: DESARROLLO CURRICULAR Y EVALUACIÓN</vt:lpstr>
      <vt:lpstr>EJECUCIÓN ACUMULADA DE GASTOS A JUNIO DE 2018  PARTIDA 09. CAPÍTULO 01. PROGRAMA 08: APOYO Y SUPERVISIÓN DE ESTABLECIMIENTOS EDUCACIONALES SUBVENCIONADOS</vt:lpstr>
      <vt:lpstr>EJECUCIÓN ACUMULADA DE GASTOS A JUNIO DE 2018  PARTIDA 09. CAPÍTULO 01. PROGRAMA 11: RECURSOS EDUCATIVOS</vt:lpstr>
      <vt:lpstr>EJECUCIÓN ACUMULADA DE GASTOS A JUNIO DE 2018  PARTIDA 09. CAPÍTULO 01. PROGRAMA 12: FORTALECIMIENTO DE LA EDUCACIÓN ESCOLAR PÚBLICA</vt:lpstr>
      <vt:lpstr>EJECUCIÓN ACUMULADA DE GASTOS A JUNIO DE 2018  PARTIDA 09. CAPÍTULO 01. PROGRAMA 20: SUBVENCIONES A LOS ESTABLECIMIENTOS EDUCACIONALES</vt:lpstr>
      <vt:lpstr>EJECUCIÓN ACUMULADA DE GASTOS A JUNIO DE 2018  PARTIDA 09. CAPÍTULO 01. PROGRAMA 20: SUBVENCIONES A LOS ESTABLECIMIENTOS EDUCACIONALES</vt:lpstr>
      <vt:lpstr>EJECUCIÓN ACUMULADA DE GASTOS A JUNIO DE 2018  PARTIDA 09. CAPÍTULO 01. PROGRAMA 20: SUBVENCIONES A LOS ESTABLECIMIENTOS EDUCACIONALES</vt:lpstr>
      <vt:lpstr>EJECUCIÓN ACUMULADA DE GASTOS A JUNIO DE 2018  PARTIDA 09. CAPÍTULO 01. PROGRAMA 21: GESTIÓN DE SUBVENCIONES A ESTABLECIMIENTOS EDUCACIONALES</vt:lpstr>
      <vt:lpstr>EJECUCIÓN ACUMULADA DE GASTOS A JUNIO DE 2018  PARTIDA 09. CAPÍTULO 01. PROGRAMA 29: FORTALECIMIENTO DE LA EDUCACIÓN SUPERIOR PÚBLICA</vt:lpstr>
      <vt:lpstr>EJECUCIÓN ACUMULADA DE GASTOS A JUNIO DE 2018  PARTIDA 09. CAPÍTULO 01. PROGRAMA 30: EDUCACIÓN SUPERIOR</vt:lpstr>
      <vt:lpstr>EJECUCIÓN ACUMULADA DE GASTOS A JUNIO DE 2018  PARTIDA 09. CAPÍTULO 01. PROGRAMA 30: EDUCACIÓN SUPERIOR</vt:lpstr>
      <vt:lpstr>EJECUCIÓN ACUMULADA DE GASTOS A JUNIO DE 2018  PARTIDA 09. CAPÍTULO 01. PROGRAMA 31: GASTOS DE OPERACIÓN DE EDUCACIÓN SUPERIOR</vt:lpstr>
      <vt:lpstr>EJECUCIÓN ACUMULADA DE GASTOS A JUNIO DE 2018  PARTIDA 09. CAPÍTULO 02. PROGRAMA 01: SUPERINTENDENCIA DE EDUCACIÓN</vt:lpstr>
      <vt:lpstr>EJECUCIÓN ACUMULADA DE GASTOS A JUNIO DE 2018  PARTIDA 09. CAPÍTULO 03. PROGRAMA 01: AGENCIA DE CALIDAD DE LA EDUCACIÓN</vt:lpstr>
      <vt:lpstr>EJECUCIÓN ACUMULADA DE GASTOS A JUNIO DE 2018  PARTIDA 09. CAPÍTULO 04. PROGRAMA 01: SUBSECRETARÍA DE EDUCACIÓN PARVULARIA</vt:lpstr>
      <vt:lpstr>EJECUCIÓN ACUMULADA DE GASTOS A JUNIO DE 2018  PARTIDA 09. CAPÍTULO 05. PROGRAMA 01: DIRECCIÓN DE BIBLIOTECAS, ARCHIVOS Y MUSEOS</vt:lpstr>
      <vt:lpstr>EJECUCIÓN ACUMULADA DE GASTOS A JUNIO DE 2018  PARTIDA 09. CAPÍTULO 05. PROGRAMA 01: DIRECCIÓN DE BIBLIOTECAS, ARCHIVOS Y MUSEOS</vt:lpstr>
      <vt:lpstr>EJECUCIÓN ACUMULADA DE GASTOS A JUNIO DE 2018  PARTIDA 09. CAPÍTULO 05. PROGRAMA 02: RED DE BIBLIOTECAS PÚBLICAS</vt:lpstr>
      <vt:lpstr>EJECUCIÓN ACUMULADA DE GASTOS A JUNIO DE 2018  PARTIDA 09. CAPÍTULO 05. PROGRAMA 03: CONSEJO DE MONUMENTOS NACIONALES</vt:lpstr>
      <vt:lpstr>EJECUCIÓN ACUMULADA DE GASTOS A JUNIO DE 2018  PARTIDA 09. CAPÍTULO 08. PROGRAMA 01: COMISIÓN NACIONAL DE INVESTIGACIÓN CIENTÍFICA Y TECNOLÓGICA</vt:lpstr>
      <vt:lpstr>EJECUCIÓN ACUMULADA DE GASTOS A JUNIO DE 2018  PARTIDA 09. CAPÍTULO 08. PROGRAMA 01: COMISIÓN NACIONAL DE INVESTIGACIÓN CIENTÍFICA Y TECNOLÓGICA</vt:lpstr>
      <vt:lpstr>EJECUCIÓN ACUMULADA DE GASTOS A JUNIO DE 2018  PARTIDA 09. CAPÍTULO 09. PROGRAMA 01: JUNTA NACIONAL DE AUXILIO ESCOLAR Y BECAS</vt:lpstr>
      <vt:lpstr>EJECUCIÓN ACUMULADA DE GASTOS A JUNIO DE 2018  PARTIDA 09. CAPÍTULO 09. PROGRAMA 01: JUNTA NACIONAL DE AUXILIO ESCOLAR Y BECAS</vt:lpstr>
      <vt:lpstr>EJECUCIÓN ACUMULADA DE GASTOS A JUNIO DE 2018  PARTIDA 09. CAPÍTULO 09. PROGRAMA 02: SALUD ESCOLAR</vt:lpstr>
      <vt:lpstr>EJECUCIÓN ACUMULADA DE GASTOS A JUNIO DE 2018  PARTIDA 09. CAPÍTULO 09. PROGRAMA 03: BECAS Y ASISTENCIALIDAD ESTUDIANTIL</vt:lpstr>
      <vt:lpstr>EJECUCIÓN ACUMULADA DE GASTOS A JUNIO DE 2018  PARTIDA 09. CAPÍTULO 09. PROGRAMA 03: BECAS Y ASISTENCIALIDAD ESTUDIANTIL</vt:lpstr>
      <vt:lpstr>EJECUCIÓN ACUMULADA DE GASTOS A JUNIO DE 2018  PARTIDA 09. CAPÍTULO 11. PROGRAMA 01: JUNTA NACIONAL DE JARDINES INFANTILES</vt:lpstr>
      <vt:lpstr>EJECUCIÓN ACUMULADA DE GASTOS A JUNIO DE 2018  PARTIDA 09. CAPÍTULO 11. PROGRAMA 01: JUNTA NACIONAL DE JARDINES INFANTILES</vt:lpstr>
      <vt:lpstr>EJECUCIÓN ACUMULADA DE GASTOS A JUNIO DE 2018  PARTIDA 09. CAPÍTULO 11. PROGRAMA 02: PROGRAMAS ALTERNATIVOS DE ENSEÑANZA PRE-ESCOLAR</vt:lpstr>
      <vt:lpstr>EJECUCIÓN ACUMULADA DE GASTOS A JUNIO DE 2018  PARTIDA 09. CAPÍTULO 13. PROGRAMA 01: CONSEJO DE RECTORES</vt:lpstr>
      <vt:lpstr>EJECUCIÓN ACUMULADA DE GASTOS A JUNIO DE 2018  PARTIDA 09. CAPÍTULO 15. PROGRAMA 01: CONSEJO NACIONAL DE EDUCACIÓN</vt:lpstr>
      <vt:lpstr>EJECUCIÓN ACUMULADA DE GASTOS A JUNIO DE 2018  PARTIDA 09. CAPÍTULO 16. PROGRAMA 01: CONSEJO NACIONAL DE LA CULTURA Y LAS ARTES</vt:lpstr>
      <vt:lpstr>EJECUCIÓN ACUMULADA DE GASTOS A JUNIO DE 2018  PARTIDA 09. CAPÍTULO 16. PROGRAMA 01: CONSEJO NACIONAL DE LA CULTURA Y LAS ARTES</vt:lpstr>
      <vt:lpstr>EJECUCIÓN ACUMULADA DE GASTOS A JUNIO DE 2018  PARTIDA 09. CAPÍTULO 16. PROGRAMA 02: FONDOS CULTURALES Y ARTÍSTICOS</vt:lpstr>
      <vt:lpstr>EJECUCIÓN ACUMULADA DE GASTOS A JUNIO DE 2018  PARTIDA 09. CAPÍTULO 17. PROGRAMA 01: DIRECCIÓN DE EDUCACIÓN PÚBLICA</vt:lpstr>
      <vt:lpstr>EJECUCIÓN ACUMULADA DE GASTOS A JUNIO DE 2018  PARTIDA 09. CAPÍTULO 17. PROGRAMA 02: FORTALECIMIENTO DE LA EDUCACIÓN ESCOLAR PÚBLICA</vt:lpstr>
      <vt:lpstr>EJECUCIÓN ACUMULADA DE GASTOS A JUNIO DE 2018  PARTIDA 09. CAPÍTULO 17. PROGRAMA 03: APOYO A LA IMPLEMENTACIÓN DE LOS SERVICIOS LOCALES DE EDUCACIÓN</vt:lpstr>
      <vt:lpstr>EJECUCIÓN ACUMULADA DE GASTOS A JUNIO DE 2018  PARTIDA 09. CAPÍTULO 18. PROGRAMA 01: SERVICIO LOCAL DE EDUCACIÓN BARRANCAS, GASTOS ADMINISTRATIVOS</vt:lpstr>
      <vt:lpstr>EJECUCIÓN ACUMULADA DE GASTOS A JUNIO DE 2018  PARTIDA 09. CAPÍTULO 18. PROGRAMA 02: SERVICIO LOCAL DE EDUCACIÓN BARRANCAS, SERVICIO EDUCATIVO</vt:lpstr>
      <vt:lpstr>EJECUCIÓN ACUMULADA DE GASTOS A JUNIO DE 2018  PARTIDA 09. CAPÍTULO 19. PROGRAMA 01: SERVICIO LOCAL DE EDUCACIÓN PUERTO CORDILLERA, GASTOS ADMINISTRATIVOS</vt:lpstr>
      <vt:lpstr>EJECUCIÓN ACUMULADA DE GASTOS A JUNIO DE 2018  PARTIDA 09. CAPÍTULO 19. PROGRAMA 02: SERVICIO LOCAL DE EDUCACIÓN PUERTO CORDILLERA, SERVICIO EDUCATIVO</vt:lpstr>
      <vt:lpstr>EJECUCIÓN ACUMULADA DE GASTOS A JUNIO DE 2018  PARTIDA 09. CAPÍTULO 21. PROGRAMA 01: SERVICIO LOCAL DE EDUCACIÓN HUASCO, GASTOS ADMINISTRATIVOS</vt:lpstr>
      <vt:lpstr>EJECUCIÓN ACUMULADA DE GASTOS A JUNIO DE 2018  PARTIDA 09. CAPÍTULO 21. PROGRAMA 02: SERVICIO LOCAL DE EDUCACIÓN HUASCO, SERVICIO EDUCATIVO</vt:lpstr>
      <vt:lpstr>EJECUCIÓN ACUMULADA DE GASTOS A JUNIO DE 2018  PARTIDA 09. CAPÍTULO 22. PROGRAMA 01: SERVICIO LOCAL DE EDUCACIÓN COSTA ARAUCANÍA, GASTOS ADMINISTRATIVOS</vt:lpstr>
      <vt:lpstr>EJECUCIÓN ACUMULADA DE GASTOS A JUNIO DE 2018  PARTIDA 09. CAPÍTULO 22. PROGRAMA 02: SERVICIO LOCAL DE EDUCACIÓN COSTA ARAUCANÍA, SERVICIO EDUCATIVO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234</cp:revision>
  <cp:lastPrinted>2018-08-03T21:42:16Z</cp:lastPrinted>
  <dcterms:created xsi:type="dcterms:W3CDTF">2016-06-23T13:38:47Z</dcterms:created>
  <dcterms:modified xsi:type="dcterms:W3CDTF">2018-08-27T21:06:40Z</dcterms:modified>
</cp:coreProperties>
</file>