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6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07: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42FB198F-34E6-4AAD-976B-22829D089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748378"/>
              </p:ext>
            </p:extLst>
          </p:nvPr>
        </p:nvGraphicFramePr>
        <p:xfrm>
          <a:off x="414336" y="1988840"/>
          <a:ext cx="8118102" cy="2376260"/>
        </p:xfrm>
        <a:graphic>
          <a:graphicData uri="http://schemas.openxmlformats.org/drawingml/2006/table">
            <a:tbl>
              <a:tblPr/>
              <a:tblGrid>
                <a:gridCol w="282271">
                  <a:extLst>
                    <a:ext uri="{9D8B030D-6E8A-4147-A177-3AD203B41FA5}">
                      <a16:colId xmlns="" xmlns:a16="http://schemas.microsoft.com/office/drawing/2014/main" val="4083927473"/>
                    </a:ext>
                  </a:extLst>
                </a:gridCol>
                <a:gridCol w="282271">
                  <a:extLst>
                    <a:ext uri="{9D8B030D-6E8A-4147-A177-3AD203B41FA5}">
                      <a16:colId xmlns="" xmlns:a16="http://schemas.microsoft.com/office/drawing/2014/main" val="652920481"/>
                    </a:ext>
                  </a:extLst>
                </a:gridCol>
                <a:gridCol w="282271">
                  <a:extLst>
                    <a:ext uri="{9D8B030D-6E8A-4147-A177-3AD203B41FA5}">
                      <a16:colId xmlns="" xmlns:a16="http://schemas.microsoft.com/office/drawing/2014/main" val="1346466809"/>
                    </a:ext>
                  </a:extLst>
                </a:gridCol>
                <a:gridCol w="2946905">
                  <a:extLst>
                    <a:ext uri="{9D8B030D-6E8A-4147-A177-3AD203B41FA5}">
                      <a16:colId xmlns="" xmlns:a16="http://schemas.microsoft.com/office/drawing/2014/main" val="2953272377"/>
                    </a:ext>
                  </a:extLst>
                </a:gridCol>
                <a:gridCol w="756485">
                  <a:extLst>
                    <a:ext uri="{9D8B030D-6E8A-4147-A177-3AD203B41FA5}">
                      <a16:colId xmlns="" xmlns:a16="http://schemas.microsoft.com/office/drawing/2014/main" val="2593835122"/>
                    </a:ext>
                  </a:extLst>
                </a:gridCol>
                <a:gridCol w="756485">
                  <a:extLst>
                    <a:ext uri="{9D8B030D-6E8A-4147-A177-3AD203B41FA5}">
                      <a16:colId xmlns="" xmlns:a16="http://schemas.microsoft.com/office/drawing/2014/main" val="3129975306"/>
                    </a:ext>
                  </a:extLst>
                </a:gridCol>
                <a:gridCol w="756485">
                  <a:extLst>
                    <a:ext uri="{9D8B030D-6E8A-4147-A177-3AD203B41FA5}">
                      <a16:colId xmlns="" xmlns:a16="http://schemas.microsoft.com/office/drawing/2014/main" val="1018694306"/>
                    </a:ext>
                  </a:extLst>
                </a:gridCol>
                <a:gridCol w="677449">
                  <a:extLst>
                    <a:ext uri="{9D8B030D-6E8A-4147-A177-3AD203B41FA5}">
                      <a16:colId xmlns="" xmlns:a16="http://schemas.microsoft.com/office/drawing/2014/main" val="1402525761"/>
                    </a:ext>
                  </a:extLst>
                </a:gridCol>
                <a:gridCol w="688740">
                  <a:extLst>
                    <a:ext uri="{9D8B030D-6E8A-4147-A177-3AD203B41FA5}">
                      <a16:colId xmlns="" xmlns:a16="http://schemas.microsoft.com/office/drawing/2014/main" val="2397252162"/>
                    </a:ext>
                  </a:extLst>
                </a:gridCol>
                <a:gridCol w="688740">
                  <a:extLst>
                    <a:ext uri="{9D8B030D-6E8A-4147-A177-3AD203B41FA5}">
                      <a16:colId xmlns="" xmlns:a16="http://schemas.microsoft.com/office/drawing/2014/main" val="651886633"/>
                    </a:ext>
                  </a:extLst>
                </a:gridCol>
              </a:tblGrid>
              <a:tr h="17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9765673"/>
                  </a:ext>
                </a:extLst>
              </a:tr>
              <a:tr h="279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8820420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9634619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1918307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5811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653524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152325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5925632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6353014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136530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0944620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745843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12374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COMPETITIVIDAD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A5677FE6-9888-4C25-A418-3768899AB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598768"/>
              </p:ext>
            </p:extLst>
          </p:nvPr>
        </p:nvGraphicFramePr>
        <p:xfrm>
          <a:off x="431512" y="1916832"/>
          <a:ext cx="8184311" cy="1440162"/>
        </p:xfrm>
        <a:graphic>
          <a:graphicData uri="http://schemas.openxmlformats.org/drawingml/2006/table">
            <a:tbl>
              <a:tblPr/>
              <a:tblGrid>
                <a:gridCol w="284573">
                  <a:extLst>
                    <a:ext uri="{9D8B030D-6E8A-4147-A177-3AD203B41FA5}">
                      <a16:colId xmlns="" xmlns:a16="http://schemas.microsoft.com/office/drawing/2014/main" val="882703821"/>
                    </a:ext>
                  </a:extLst>
                </a:gridCol>
                <a:gridCol w="284573">
                  <a:extLst>
                    <a:ext uri="{9D8B030D-6E8A-4147-A177-3AD203B41FA5}">
                      <a16:colId xmlns="" xmlns:a16="http://schemas.microsoft.com/office/drawing/2014/main" val="3460065336"/>
                    </a:ext>
                  </a:extLst>
                </a:gridCol>
                <a:gridCol w="284573">
                  <a:extLst>
                    <a:ext uri="{9D8B030D-6E8A-4147-A177-3AD203B41FA5}">
                      <a16:colId xmlns="" xmlns:a16="http://schemas.microsoft.com/office/drawing/2014/main" val="1162667665"/>
                    </a:ext>
                  </a:extLst>
                </a:gridCol>
                <a:gridCol w="2970939">
                  <a:extLst>
                    <a:ext uri="{9D8B030D-6E8A-4147-A177-3AD203B41FA5}">
                      <a16:colId xmlns="" xmlns:a16="http://schemas.microsoft.com/office/drawing/2014/main" val="3360611714"/>
                    </a:ext>
                  </a:extLst>
                </a:gridCol>
                <a:gridCol w="762655">
                  <a:extLst>
                    <a:ext uri="{9D8B030D-6E8A-4147-A177-3AD203B41FA5}">
                      <a16:colId xmlns="" xmlns:a16="http://schemas.microsoft.com/office/drawing/2014/main" val="1649470851"/>
                    </a:ext>
                  </a:extLst>
                </a:gridCol>
                <a:gridCol w="762655">
                  <a:extLst>
                    <a:ext uri="{9D8B030D-6E8A-4147-A177-3AD203B41FA5}">
                      <a16:colId xmlns="" xmlns:a16="http://schemas.microsoft.com/office/drawing/2014/main" val="153297011"/>
                    </a:ext>
                  </a:extLst>
                </a:gridCol>
                <a:gridCol w="762655">
                  <a:extLst>
                    <a:ext uri="{9D8B030D-6E8A-4147-A177-3AD203B41FA5}">
                      <a16:colId xmlns="" xmlns:a16="http://schemas.microsoft.com/office/drawing/2014/main" val="304509285"/>
                    </a:ext>
                  </a:extLst>
                </a:gridCol>
                <a:gridCol w="682974">
                  <a:extLst>
                    <a:ext uri="{9D8B030D-6E8A-4147-A177-3AD203B41FA5}">
                      <a16:colId xmlns="" xmlns:a16="http://schemas.microsoft.com/office/drawing/2014/main" val="3471531981"/>
                    </a:ext>
                  </a:extLst>
                </a:gridCol>
                <a:gridCol w="694357">
                  <a:extLst>
                    <a:ext uri="{9D8B030D-6E8A-4147-A177-3AD203B41FA5}">
                      <a16:colId xmlns="" xmlns:a16="http://schemas.microsoft.com/office/drawing/2014/main" val="3315346273"/>
                    </a:ext>
                  </a:extLst>
                </a:gridCol>
                <a:gridCol w="694357">
                  <a:extLst>
                    <a:ext uri="{9D8B030D-6E8A-4147-A177-3AD203B41FA5}">
                      <a16:colId xmlns="" xmlns:a16="http://schemas.microsoft.com/office/drawing/2014/main" val="984999893"/>
                    </a:ext>
                  </a:extLst>
                </a:gridCol>
              </a:tblGrid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9521343"/>
                  </a:ext>
                </a:extLst>
              </a:tr>
              <a:tr h="30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1593865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9683805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934833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5035877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6007289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5900896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08: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EJECUTIVA CONSEJO NACIONAL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INNOVACIÓN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80A07FA-0255-471E-BCFC-AEBDB957D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813671"/>
              </p:ext>
            </p:extLst>
          </p:nvPr>
        </p:nvGraphicFramePr>
        <p:xfrm>
          <a:off x="414336" y="1916832"/>
          <a:ext cx="8201487" cy="244827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1655433768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2256716929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75804673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3540432520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346099541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2091517884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3280665551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1907473090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3400972923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2734985871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6396737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458733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4.090.240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127223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822506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544636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725162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93143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588232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995166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562768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689360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584002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211661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INICIATIVA CIENTÍFICA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MILLENIUM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3F3DA79C-9D18-469D-A7EA-2724738A4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578631"/>
              </p:ext>
            </p:extLst>
          </p:nvPr>
        </p:nvGraphicFramePr>
        <p:xfrm>
          <a:off x="416656" y="1883558"/>
          <a:ext cx="8199169" cy="3417657"/>
        </p:xfrm>
        <a:graphic>
          <a:graphicData uri="http://schemas.openxmlformats.org/drawingml/2006/table">
            <a:tbl>
              <a:tblPr/>
              <a:tblGrid>
                <a:gridCol w="300446">
                  <a:extLst>
                    <a:ext uri="{9D8B030D-6E8A-4147-A177-3AD203B41FA5}">
                      <a16:colId xmlns="" xmlns:a16="http://schemas.microsoft.com/office/drawing/2014/main" val="4099767086"/>
                    </a:ext>
                  </a:extLst>
                </a:gridCol>
                <a:gridCol w="300446">
                  <a:extLst>
                    <a:ext uri="{9D8B030D-6E8A-4147-A177-3AD203B41FA5}">
                      <a16:colId xmlns="" xmlns:a16="http://schemas.microsoft.com/office/drawing/2014/main" val="3126220796"/>
                    </a:ext>
                  </a:extLst>
                </a:gridCol>
                <a:gridCol w="300446">
                  <a:extLst>
                    <a:ext uri="{9D8B030D-6E8A-4147-A177-3AD203B41FA5}">
                      <a16:colId xmlns="" xmlns:a16="http://schemas.microsoft.com/office/drawing/2014/main" val="1364929808"/>
                    </a:ext>
                  </a:extLst>
                </a:gridCol>
                <a:gridCol w="2694999">
                  <a:extLst>
                    <a:ext uri="{9D8B030D-6E8A-4147-A177-3AD203B41FA5}">
                      <a16:colId xmlns="" xmlns:a16="http://schemas.microsoft.com/office/drawing/2014/main" val="2686307014"/>
                    </a:ext>
                  </a:extLst>
                </a:gridCol>
                <a:gridCol w="805195">
                  <a:extLst>
                    <a:ext uri="{9D8B030D-6E8A-4147-A177-3AD203B41FA5}">
                      <a16:colId xmlns="" xmlns:a16="http://schemas.microsoft.com/office/drawing/2014/main" val="2714367203"/>
                    </a:ext>
                  </a:extLst>
                </a:gridCol>
                <a:gridCol w="805195">
                  <a:extLst>
                    <a:ext uri="{9D8B030D-6E8A-4147-A177-3AD203B41FA5}">
                      <a16:colId xmlns="" xmlns:a16="http://schemas.microsoft.com/office/drawing/2014/main" val="2864416382"/>
                    </a:ext>
                  </a:extLst>
                </a:gridCol>
                <a:gridCol w="805195">
                  <a:extLst>
                    <a:ext uri="{9D8B030D-6E8A-4147-A177-3AD203B41FA5}">
                      <a16:colId xmlns="" xmlns:a16="http://schemas.microsoft.com/office/drawing/2014/main" val="289033270"/>
                    </a:ext>
                  </a:extLst>
                </a:gridCol>
                <a:gridCol w="721071">
                  <a:extLst>
                    <a:ext uri="{9D8B030D-6E8A-4147-A177-3AD203B41FA5}">
                      <a16:colId xmlns="" xmlns:a16="http://schemas.microsoft.com/office/drawing/2014/main" val="1993236100"/>
                    </a:ext>
                  </a:extLst>
                </a:gridCol>
                <a:gridCol w="733088">
                  <a:extLst>
                    <a:ext uri="{9D8B030D-6E8A-4147-A177-3AD203B41FA5}">
                      <a16:colId xmlns="" xmlns:a16="http://schemas.microsoft.com/office/drawing/2014/main" val="1226307747"/>
                    </a:ext>
                  </a:extLst>
                </a:gridCol>
                <a:gridCol w="733088">
                  <a:extLst>
                    <a:ext uri="{9D8B030D-6E8A-4147-A177-3AD203B41FA5}">
                      <a16:colId xmlns="" xmlns:a16="http://schemas.microsoft.com/office/drawing/2014/main" val="594455942"/>
                    </a:ext>
                  </a:extLst>
                </a:gridCol>
              </a:tblGrid>
              <a:tr h="183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431667"/>
                  </a:ext>
                </a:extLst>
              </a:tr>
              <a:tr h="293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1871308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5.828.372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2275827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3.762.103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4780832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977.162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920550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4730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0172804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310.770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8638704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383559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5022294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7266645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2441384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162.568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557085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7500899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6650978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5102429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643450"/>
                  </a:ext>
                </a:extLst>
              </a:tr>
              <a:tr h="183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666459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CONSUMIDOR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9542CD45-5E3D-434E-8CC5-501C70747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14358"/>
              </p:ext>
            </p:extLst>
          </p:nvPr>
        </p:nvGraphicFramePr>
        <p:xfrm>
          <a:off x="414336" y="1860630"/>
          <a:ext cx="8201487" cy="3512594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2247846559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3402579612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2943646638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2294885600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3708602183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923337549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267568307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1524701280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3845184373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1337967016"/>
                    </a:ext>
                  </a:extLst>
                </a:gridCol>
              </a:tblGrid>
              <a:tr h="179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3141968"/>
                  </a:ext>
                </a:extLst>
              </a:tr>
              <a:tr h="286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6134720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16.061.947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5295418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2.903.673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1727022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8462361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12.176.895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8388633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3583230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6627958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9826067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9788654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5327609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1927829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854960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6410836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914746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2860355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8442387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1920625"/>
                  </a:ext>
                </a:extLst>
              </a:tr>
              <a:tr h="17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605828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PESCA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1B52F24-FB67-4998-AE03-5278A4181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45960"/>
              </p:ext>
            </p:extLst>
          </p:nvPr>
        </p:nvGraphicFramePr>
        <p:xfrm>
          <a:off x="414336" y="1869926"/>
          <a:ext cx="8201487" cy="177509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268271571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1644411782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3165988561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745637695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4112464106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664440544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2347084826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3797427487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1616159477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2983302304"/>
                    </a:ext>
                  </a:extLst>
                </a:gridCol>
              </a:tblGrid>
              <a:tr h="184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0765897"/>
                  </a:ext>
                </a:extLst>
              </a:tr>
              <a:tr h="295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907715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3.363.146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4600285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5664269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740843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9953331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5976867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3556788"/>
                  </a:ext>
                </a:extLst>
              </a:tr>
              <a:tr h="18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958557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ADMINISTRACIÓN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PESQUERO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83C3BF2F-E2DD-42D4-9429-5948615F6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38558"/>
              </p:ext>
            </p:extLst>
          </p:nvPr>
        </p:nvGraphicFramePr>
        <p:xfrm>
          <a:off x="414336" y="1911742"/>
          <a:ext cx="8210798" cy="4350552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="" xmlns:a16="http://schemas.microsoft.com/office/drawing/2014/main" val="3189451422"/>
                    </a:ext>
                  </a:extLst>
                </a:gridCol>
                <a:gridCol w="285494">
                  <a:extLst>
                    <a:ext uri="{9D8B030D-6E8A-4147-A177-3AD203B41FA5}">
                      <a16:colId xmlns="" xmlns:a16="http://schemas.microsoft.com/office/drawing/2014/main" val="4281138607"/>
                    </a:ext>
                  </a:extLst>
                </a:gridCol>
                <a:gridCol w="285494">
                  <a:extLst>
                    <a:ext uri="{9D8B030D-6E8A-4147-A177-3AD203B41FA5}">
                      <a16:colId xmlns="" xmlns:a16="http://schemas.microsoft.com/office/drawing/2014/main" val="2929972586"/>
                    </a:ext>
                  </a:extLst>
                </a:gridCol>
                <a:gridCol w="2980554">
                  <a:extLst>
                    <a:ext uri="{9D8B030D-6E8A-4147-A177-3AD203B41FA5}">
                      <a16:colId xmlns="" xmlns:a16="http://schemas.microsoft.com/office/drawing/2014/main" val="560209886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241383924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2520122658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2490170229"/>
                    </a:ext>
                  </a:extLst>
                </a:gridCol>
                <a:gridCol w="685185">
                  <a:extLst>
                    <a:ext uri="{9D8B030D-6E8A-4147-A177-3AD203B41FA5}">
                      <a16:colId xmlns="" xmlns:a16="http://schemas.microsoft.com/office/drawing/2014/main" val="3210888405"/>
                    </a:ext>
                  </a:extLst>
                </a:gridCol>
                <a:gridCol w="696604">
                  <a:extLst>
                    <a:ext uri="{9D8B030D-6E8A-4147-A177-3AD203B41FA5}">
                      <a16:colId xmlns="" xmlns:a16="http://schemas.microsoft.com/office/drawing/2014/main" val="3163796443"/>
                    </a:ext>
                  </a:extLst>
                </a:gridCol>
                <a:gridCol w="696604">
                  <a:extLst>
                    <a:ext uri="{9D8B030D-6E8A-4147-A177-3AD203B41FA5}">
                      <a16:colId xmlns="" xmlns:a16="http://schemas.microsoft.com/office/drawing/2014/main" val="2096021751"/>
                    </a:ext>
                  </a:extLst>
                </a:gridCol>
              </a:tblGrid>
              <a:tr h="172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432937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437439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41.096.274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16.462.818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6031720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10.324.843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575743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8378833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6410080,0%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603780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2330294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036177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2619501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05780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362253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142218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017199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8167658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54289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403615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251628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1301318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9603080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4652837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9557847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2710624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3677725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438340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PESCA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2F28A38D-69E9-4E8B-8E28-02A0B7DCD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486076"/>
              </p:ext>
            </p:extLst>
          </p:nvPr>
        </p:nvGraphicFramePr>
        <p:xfrm>
          <a:off x="500062" y="1935038"/>
          <a:ext cx="8115764" cy="4374273"/>
        </p:xfrm>
        <a:graphic>
          <a:graphicData uri="http://schemas.openxmlformats.org/drawingml/2006/table">
            <a:tbl>
              <a:tblPr/>
              <a:tblGrid>
                <a:gridCol w="282190">
                  <a:extLst>
                    <a:ext uri="{9D8B030D-6E8A-4147-A177-3AD203B41FA5}">
                      <a16:colId xmlns="" xmlns:a16="http://schemas.microsoft.com/office/drawing/2014/main" val="3726666048"/>
                    </a:ext>
                  </a:extLst>
                </a:gridCol>
                <a:gridCol w="282190">
                  <a:extLst>
                    <a:ext uri="{9D8B030D-6E8A-4147-A177-3AD203B41FA5}">
                      <a16:colId xmlns="" xmlns:a16="http://schemas.microsoft.com/office/drawing/2014/main" val="457612452"/>
                    </a:ext>
                  </a:extLst>
                </a:gridCol>
                <a:gridCol w="282190">
                  <a:extLst>
                    <a:ext uri="{9D8B030D-6E8A-4147-A177-3AD203B41FA5}">
                      <a16:colId xmlns="" xmlns:a16="http://schemas.microsoft.com/office/drawing/2014/main" val="3006817610"/>
                    </a:ext>
                  </a:extLst>
                </a:gridCol>
                <a:gridCol w="2946056">
                  <a:extLst>
                    <a:ext uri="{9D8B030D-6E8A-4147-A177-3AD203B41FA5}">
                      <a16:colId xmlns="" xmlns:a16="http://schemas.microsoft.com/office/drawing/2014/main" val="834800720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1385438907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2244286318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1091215659"/>
                    </a:ext>
                  </a:extLst>
                </a:gridCol>
                <a:gridCol w="677255">
                  <a:extLst>
                    <a:ext uri="{9D8B030D-6E8A-4147-A177-3AD203B41FA5}">
                      <a16:colId xmlns="" xmlns:a16="http://schemas.microsoft.com/office/drawing/2014/main" val="79714152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105083708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265028937"/>
                    </a:ext>
                  </a:extLst>
                </a:gridCol>
              </a:tblGrid>
              <a:tr h="170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2802629"/>
                  </a:ext>
                </a:extLst>
              </a:tr>
              <a:tr h="273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779799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1.015.849.259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37.175.548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315.258.724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2845208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24.589.163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12.677.314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6071946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12.284.197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631069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1.180.479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11804790,0%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2098188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8638831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7700611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223.484.707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80.317.685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2047629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114.768.621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30.463.276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3292725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3457175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8.937.962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1.003.609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629484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9191374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868.650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1323566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8952209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1.433.191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668934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1150292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2.678.465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1498544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4225141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6926691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8237527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2.142.803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3461021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13.033.938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0294399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6.809.134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374658"/>
                  </a:ext>
                </a:extLst>
              </a:tr>
              <a:tr h="17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700690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PRODUCCIÓN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E8E059B-42C5-4E64-916C-5D2D6AD7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93407"/>
              </p:ext>
            </p:extLst>
          </p:nvPr>
        </p:nvGraphicFramePr>
        <p:xfrm>
          <a:off x="500062" y="1935039"/>
          <a:ext cx="8032376" cy="4302270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="" xmlns:a16="http://schemas.microsoft.com/office/drawing/2014/main" val="946172237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1242743869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2783467371"/>
                    </a:ext>
                  </a:extLst>
                </a:gridCol>
                <a:gridCol w="2915786">
                  <a:extLst>
                    <a:ext uri="{9D8B030D-6E8A-4147-A177-3AD203B41FA5}">
                      <a16:colId xmlns="" xmlns:a16="http://schemas.microsoft.com/office/drawing/2014/main" val="2731597471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1870232269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1417974137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3946153358"/>
                    </a:ext>
                  </a:extLst>
                </a:gridCol>
                <a:gridCol w="670295">
                  <a:extLst>
                    <a:ext uri="{9D8B030D-6E8A-4147-A177-3AD203B41FA5}">
                      <a16:colId xmlns="" xmlns:a16="http://schemas.microsoft.com/office/drawing/2014/main" val="3313751985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715019743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405144614"/>
                    </a:ext>
                  </a:extLst>
                </a:gridCol>
              </a:tblGrid>
              <a:tr h="174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5196726"/>
                  </a:ext>
                </a:extLst>
              </a:tr>
              <a:tr h="279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821766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21.907.386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388136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19.297.276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934527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542319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7133119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27.234.670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59705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19.512.510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2174330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0232403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00244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649.439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46815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321725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3174134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1.351.841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963420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7482440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973.236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562237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9019522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98351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5579746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317243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809.239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121059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2547575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8591981"/>
                  </a:ext>
                </a:extLst>
              </a:tr>
              <a:tr h="17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1507188"/>
                  </a:ext>
                </a:extLst>
              </a:tr>
            </a:tbl>
          </a:graphicData>
        </a:graphic>
      </p:graphicFrame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PRODUCCIÓN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72ECF0B-73EA-4460-8984-9AC22F17E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613015"/>
              </p:ext>
            </p:extLst>
          </p:nvPr>
        </p:nvGraphicFramePr>
        <p:xfrm>
          <a:off x="500062" y="1935040"/>
          <a:ext cx="8115764" cy="4158260"/>
        </p:xfrm>
        <a:graphic>
          <a:graphicData uri="http://schemas.openxmlformats.org/drawingml/2006/table">
            <a:tbl>
              <a:tblPr/>
              <a:tblGrid>
                <a:gridCol w="282190">
                  <a:extLst>
                    <a:ext uri="{9D8B030D-6E8A-4147-A177-3AD203B41FA5}">
                      <a16:colId xmlns="" xmlns:a16="http://schemas.microsoft.com/office/drawing/2014/main" val="2354226685"/>
                    </a:ext>
                  </a:extLst>
                </a:gridCol>
                <a:gridCol w="282190">
                  <a:extLst>
                    <a:ext uri="{9D8B030D-6E8A-4147-A177-3AD203B41FA5}">
                      <a16:colId xmlns="" xmlns:a16="http://schemas.microsoft.com/office/drawing/2014/main" val="78895784"/>
                    </a:ext>
                  </a:extLst>
                </a:gridCol>
                <a:gridCol w="282190">
                  <a:extLst>
                    <a:ext uri="{9D8B030D-6E8A-4147-A177-3AD203B41FA5}">
                      <a16:colId xmlns="" xmlns:a16="http://schemas.microsoft.com/office/drawing/2014/main" val="713683050"/>
                    </a:ext>
                  </a:extLst>
                </a:gridCol>
                <a:gridCol w="2946055">
                  <a:extLst>
                    <a:ext uri="{9D8B030D-6E8A-4147-A177-3AD203B41FA5}">
                      <a16:colId xmlns="" xmlns:a16="http://schemas.microsoft.com/office/drawing/2014/main" val="454531281"/>
                    </a:ext>
                  </a:extLst>
                </a:gridCol>
                <a:gridCol w="756268">
                  <a:extLst>
                    <a:ext uri="{9D8B030D-6E8A-4147-A177-3AD203B41FA5}">
                      <a16:colId xmlns="" xmlns:a16="http://schemas.microsoft.com/office/drawing/2014/main" val="2428606449"/>
                    </a:ext>
                  </a:extLst>
                </a:gridCol>
                <a:gridCol w="756268">
                  <a:extLst>
                    <a:ext uri="{9D8B030D-6E8A-4147-A177-3AD203B41FA5}">
                      <a16:colId xmlns="" xmlns:a16="http://schemas.microsoft.com/office/drawing/2014/main" val="676179437"/>
                    </a:ext>
                  </a:extLst>
                </a:gridCol>
                <a:gridCol w="756268">
                  <a:extLst>
                    <a:ext uri="{9D8B030D-6E8A-4147-A177-3AD203B41FA5}">
                      <a16:colId xmlns="" xmlns:a16="http://schemas.microsoft.com/office/drawing/2014/main" val="3945261491"/>
                    </a:ext>
                  </a:extLst>
                </a:gridCol>
                <a:gridCol w="677253">
                  <a:extLst>
                    <a:ext uri="{9D8B030D-6E8A-4147-A177-3AD203B41FA5}">
                      <a16:colId xmlns="" xmlns:a16="http://schemas.microsoft.com/office/drawing/2014/main" val="118454956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1887027075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3572591561"/>
                    </a:ext>
                  </a:extLst>
                </a:gridCol>
              </a:tblGrid>
              <a:tr h="175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0144867"/>
                  </a:ext>
                </a:extLst>
              </a:tr>
              <a:tr h="280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626405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1998417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176603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6504385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7128879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10.849.197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6148764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1800126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7.667.415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945638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219365,0%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219365,0%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4312488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8929289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8773064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441.869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4064721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8735501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2979765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6308469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5210090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186.231.842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719206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174.879.743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8382758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8324585"/>
                  </a:ext>
                </a:extLst>
              </a:tr>
              <a:tr h="19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6547338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5430683"/>
                  </a:ext>
                </a:extLst>
              </a:tr>
              <a:tr h="17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8468297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PRODUCCIÓN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junio registraron erogaciones del 34,1% y 30,6%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del mes de junio ascendió a $117.046 millones, es decir, un 8,8% respecto de la ley inicial, presentando un gasto inferior en 9,4 puntos porcentuales al registrado a igual mes del año 2017.  De esta manera la ejecución acumulada al segundo trimestre de 2018 alcanzó los $452.466 millones, equivalente a un 34,2% del presupuesto aprobado por el Congreso Nacional, revirtiendo la tendencia de los primeros cinco meses del año que marcaron una diferencia positiva respecto de igual </a:t>
            </a:r>
            <a:r>
              <a:rPr lang="es-CL" sz="1400" dirty="0" err="1">
                <a:latin typeface="+mn-lt"/>
              </a:rPr>
              <a:t>periódo</a:t>
            </a:r>
            <a:r>
              <a:rPr lang="es-CL" sz="1400" dirty="0">
                <a:latin typeface="+mn-lt"/>
              </a:rPr>
              <a:t> del ejercicio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aumentos y disminuciones al presupuesto inicial, la Partida presenta al mes de junio un incremento consolidado de $43.224 millones.  Afectando la mayoría de los subtítulos, destacando el incremento registrado en “adquisición de activos financieros” por un monto de $35.504 millones de CORFO.  Asimismo, el subtítulo 21 gastos en personal, experimentan una disminución por un monto de $106 millones.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156539E-5E58-43E2-BB8B-BC122BE4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92337"/>
              </p:ext>
            </p:extLst>
          </p:nvPr>
        </p:nvGraphicFramePr>
        <p:xfrm>
          <a:off x="414336" y="1935038"/>
          <a:ext cx="8201487" cy="2718097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4176312974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1994511665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512203916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2472233096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13923332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3846090146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565985752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2773243662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2655426702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469988681"/>
                    </a:ext>
                  </a:extLst>
                </a:gridCol>
              </a:tblGrid>
              <a:tr h="174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062762"/>
                  </a:ext>
                </a:extLst>
              </a:tr>
              <a:tr h="278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1165764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15.732.724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813214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15.732.724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5996384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4708265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7.662.541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154316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8154557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190892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9425842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526660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0262839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7681302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3777188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4980555"/>
                  </a:ext>
                </a:extLst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453161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PRODUCCIÓN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0B54B8E-587D-4C16-B81A-8681FFEA6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85820"/>
              </p:ext>
            </p:extLst>
          </p:nvPr>
        </p:nvGraphicFramePr>
        <p:xfrm>
          <a:off x="500062" y="1935036"/>
          <a:ext cx="8032377" cy="3852034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="" xmlns:a16="http://schemas.microsoft.com/office/drawing/2014/main" val="3086925198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3679275588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2748912383"/>
                    </a:ext>
                  </a:extLst>
                </a:gridCol>
                <a:gridCol w="2915786">
                  <a:extLst>
                    <a:ext uri="{9D8B030D-6E8A-4147-A177-3AD203B41FA5}">
                      <a16:colId xmlns="" xmlns:a16="http://schemas.microsoft.com/office/drawing/2014/main" val="1797948356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4082367321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3849815819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4157876975"/>
                    </a:ext>
                  </a:extLst>
                </a:gridCol>
                <a:gridCol w="670296">
                  <a:extLst>
                    <a:ext uri="{9D8B030D-6E8A-4147-A177-3AD203B41FA5}">
                      <a16:colId xmlns="" xmlns:a16="http://schemas.microsoft.com/office/drawing/2014/main" val="1716315654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1486071474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360541318"/>
                    </a:ext>
                  </a:extLst>
                </a:gridCol>
              </a:tblGrid>
              <a:tr h="170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0912390"/>
                  </a:ext>
                </a:extLst>
              </a:tr>
              <a:tr h="272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606233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42.363.717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1.999.100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22.677.771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5907146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23.306.484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11.473.672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2587994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9601492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9478320,0%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0128821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9478320,0%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4860839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7.804.141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0511394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7.804.141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7724090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0358547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979180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5597152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3.297.509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9734933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1.162.792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1524604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6610765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4453787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2920006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3181754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5571421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3439255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3430958"/>
                  </a:ext>
                </a:extLst>
              </a:tr>
              <a:tr h="17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432584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ESTADÍSTICAS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B1D8A26-4798-43B8-9798-2DFD8F7E4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496987"/>
              </p:ext>
            </p:extLst>
          </p:nvPr>
        </p:nvGraphicFramePr>
        <p:xfrm>
          <a:off x="442944" y="1935036"/>
          <a:ext cx="8089493" cy="2502075"/>
        </p:xfrm>
        <a:graphic>
          <a:graphicData uri="http://schemas.openxmlformats.org/drawingml/2006/table">
            <a:tbl>
              <a:tblPr/>
              <a:tblGrid>
                <a:gridCol w="281276">
                  <a:extLst>
                    <a:ext uri="{9D8B030D-6E8A-4147-A177-3AD203B41FA5}">
                      <a16:colId xmlns="" xmlns:a16="http://schemas.microsoft.com/office/drawing/2014/main" val="3070113160"/>
                    </a:ext>
                  </a:extLst>
                </a:gridCol>
                <a:gridCol w="281276">
                  <a:extLst>
                    <a:ext uri="{9D8B030D-6E8A-4147-A177-3AD203B41FA5}">
                      <a16:colId xmlns="" xmlns:a16="http://schemas.microsoft.com/office/drawing/2014/main" val="1629187306"/>
                    </a:ext>
                  </a:extLst>
                </a:gridCol>
                <a:gridCol w="281276">
                  <a:extLst>
                    <a:ext uri="{9D8B030D-6E8A-4147-A177-3AD203B41FA5}">
                      <a16:colId xmlns="" xmlns:a16="http://schemas.microsoft.com/office/drawing/2014/main" val="2567128689"/>
                    </a:ext>
                  </a:extLst>
                </a:gridCol>
                <a:gridCol w="2936520">
                  <a:extLst>
                    <a:ext uri="{9D8B030D-6E8A-4147-A177-3AD203B41FA5}">
                      <a16:colId xmlns="" xmlns:a16="http://schemas.microsoft.com/office/drawing/2014/main" val="3565731473"/>
                    </a:ext>
                  </a:extLst>
                </a:gridCol>
                <a:gridCol w="753819">
                  <a:extLst>
                    <a:ext uri="{9D8B030D-6E8A-4147-A177-3AD203B41FA5}">
                      <a16:colId xmlns="" xmlns:a16="http://schemas.microsoft.com/office/drawing/2014/main" val="270725118"/>
                    </a:ext>
                  </a:extLst>
                </a:gridCol>
                <a:gridCol w="753819">
                  <a:extLst>
                    <a:ext uri="{9D8B030D-6E8A-4147-A177-3AD203B41FA5}">
                      <a16:colId xmlns="" xmlns:a16="http://schemas.microsoft.com/office/drawing/2014/main" val="3230478352"/>
                    </a:ext>
                  </a:extLst>
                </a:gridCol>
                <a:gridCol w="753819">
                  <a:extLst>
                    <a:ext uri="{9D8B030D-6E8A-4147-A177-3AD203B41FA5}">
                      <a16:colId xmlns="" xmlns:a16="http://schemas.microsoft.com/office/drawing/2014/main" val="2136133711"/>
                    </a:ext>
                  </a:extLst>
                </a:gridCol>
                <a:gridCol w="675062">
                  <a:extLst>
                    <a:ext uri="{9D8B030D-6E8A-4147-A177-3AD203B41FA5}">
                      <a16:colId xmlns="" xmlns:a16="http://schemas.microsoft.com/office/drawing/2014/main" val="3650117510"/>
                    </a:ext>
                  </a:extLst>
                </a:gridCol>
                <a:gridCol w="686313">
                  <a:extLst>
                    <a:ext uri="{9D8B030D-6E8A-4147-A177-3AD203B41FA5}">
                      <a16:colId xmlns="" xmlns:a16="http://schemas.microsoft.com/office/drawing/2014/main" val="3418942664"/>
                    </a:ext>
                  </a:extLst>
                </a:gridCol>
                <a:gridCol w="686313">
                  <a:extLst>
                    <a:ext uri="{9D8B030D-6E8A-4147-A177-3AD203B41FA5}">
                      <a16:colId xmlns="" xmlns:a16="http://schemas.microsoft.com/office/drawing/2014/main" val="610854572"/>
                    </a:ext>
                  </a:extLst>
                </a:gridCol>
              </a:tblGrid>
              <a:tr h="171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3811385"/>
                  </a:ext>
                </a:extLst>
              </a:tr>
              <a:tr h="274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228316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7085959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5443804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7887239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3203339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9864656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450873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2312560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5403203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387578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8987008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1824819"/>
                  </a:ext>
                </a:extLst>
              </a:tr>
              <a:tr h="171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964491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ESTADÍSTICAS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E5931274-488E-45A8-8F4D-D549BD4C1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18724"/>
              </p:ext>
            </p:extLst>
          </p:nvPr>
        </p:nvGraphicFramePr>
        <p:xfrm>
          <a:off x="500062" y="1935036"/>
          <a:ext cx="8115759" cy="2073141"/>
        </p:xfrm>
        <a:graphic>
          <a:graphicData uri="http://schemas.openxmlformats.org/drawingml/2006/table">
            <a:tbl>
              <a:tblPr/>
              <a:tblGrid>
                <a:gridCol w="282189">
                  <a:extLst>
                    <a:ext uri="{9D8B030D-6E8A-4147-A177-3AD203B41FA5}">
                      <a16:colId xmlns="" xmlns:a16="http://schemas.microsoft.com/office/drawing/2014/main" val="3453067792"/>
                    </a:ext>
                  </a:extLst>
                </a:gridCol>
                <a:gridCol w="282189">
                  <a:extLst>
                    <a:ext uri="{9D8B030D-6E8A-4147-A177-3AD203B41FA5}">
                      <a16:colId xmlns="" xmlns:a16="http://schemas.microsoft.com/office/drawing/2014/main" val="1587162020"/>
                    </a:ext>
                  </a:extLst>
                </a:gridCol>
                <a:gridCol w="282189">
                  <a:extLst>
                    <a:ext uri="{9D8B030D-6E8A-4147-A177-3AD203B41FA5}">
                      <a16:colId xmlns="" xmlns:a16="http://schemas.microsoft.com/office/drawing/2014/main" val="110550138"/>
                    </a:ext>
                  </a:extLst>
                </a:gridCol>
                <a:gridCol w="2946055">
                  <a:extLst>
                    <a:ext uri="{9D8B030D-6E8A-4147-A177-3AD203B41FA5}">
                      <a16:colId xmlns="" xmlns:a16="http://schemas.microsoft.com/office/drawing/2014/main" val="331714109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1010511170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2955005025"/>
                    </a:ext>
                  </a:extLst>
                </a:gridCol>
                <a:gridCol w="756267">
                  <a:extLst>
                    <a:ext uri="{9D8B030D-6E8A-4147-A177-3AD203B41FA5}">
                      <a16:colId xmlns="" xmlns:a16="http://schemas.microsoft.com/office/drawing/2014/main" val="3803741625"/>
                    </a:ext>
                  </a:extLst>
                </a:gridCol>
                <a:gridCol w="677254">
                  <a:extLst>
                    <a:ext uri="{9D8B030D-6E8A-4147-A177-3AD203B41FA5}">
                      <a16:colId xmlns="" xmlns:a16="http://schemas.microsoft.com/office/drawing/2014/main" val="2764311829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2738914853"/>
                    </a:ext>
                  </a:extLst>
                </a:gridCol>
                <a:gridCol w="688541">
                  <a:extLst>
                    <a:ext uri="{9D8B030D-6E8A-4147-A177-3AD203B41FA5}">
                      <a16:colId xmlns="" xmlns:a16="http://schemas.microsoft.com/office/drawing/2014/main" val="425593358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280696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28526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1.143.679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80699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70077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21938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4732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09450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54485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16245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4381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30664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0705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CENSOS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3AE5904-5E14-4F3F-AF4E-E90CFF163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53278"/>
              </p:ext>
            </p:extLst>
          </p:nvPr>
        </p:nvGraphicFramePr>
        <p:xfrm>
          <a:off x="414336" y="1930134"/>
          <a:ext cx="8201487" cy="221894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349662285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3439993156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877143388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1596019495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3915056330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24882742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4285262698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516182293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4104892616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1082269377"/>
                    </a:ext>
                  </a:extLst>
                </a:gridCol>
              </a:tblGrid>
              <a:tr h="176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1056463"/>
                  </a:ext>
                </a:extLst>
              </a:tr>
              <a:tr h="281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8347462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3.161.933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172825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2.607.689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8534171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6816340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2882698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4564066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307881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8298335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9705899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264360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141889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08: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FISCALÍA NACIONAL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ECONÓMICA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3E7C06A0-5FBD-4FE1-ADD5-E21F62250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07216"/>
              </p:ext>
            </p:extLst>
          </p:nvPr>
        </p:nvGraphicFramePr>
        <p:xfrm>
          <a:off x="439520" y="1914309"/>
          <a:ext cx="8092921" cy="3482203"/>
        </p:xfrm>
        <a:graphic>
          <a:graphicData uri="http://schemas.openxmlformats.org/drawingml/2006/table">
            <a:tbl>
              <a:tblPr/>
              <a:tblGrid>
                <a:gridCol w="281395">
                  <a:extLst>
                    <a:ext uri="{9D8B030D-6E8A-4147-A177-3AD203B41FA5}">
                      <a16:colId xmlns="" xmlns:a16="http://schemas.microsoft.com/office/drawing/2014/main" val="81374832"/>
                    </a:ext>
                  </a:extLst>
                </a:gridCol>
                <a:gridCol w="281395">
                  <a:extLst>
                    <a:ext uri="{9D8B030D-6E8A-4147-A177-3AD203B41FA5}">
                      <a16:colId xmlns="" xmlns:a16="http://schemas.microsoft.com/office/drawing/2014/main" val="2722286282"/>
                    </a:ext>
                  </a:extLst>
                </a:gridCol>
                <a:gridCol w="281395">
                  <a:extLst>
                    <a:ext uri="{9D8B030D-6E8A-4147-A177-3AD203B41FA5}">
                      <a16:colId xmlns="" xmlns:a16="http://schemas.microsoft.com/office/drawing/2014/main" val="3660970749"/>
                    </a:ext>
                  </a:extLst>
                </a:gridCol>
                <a:gridCol w="2937763">
                  <a:extLst>
                    <a:ext uri="{9D8B030D-6E8A-4147-A177-3AD203B41FA5}">
                      <a16:colId xmlns="" xmlns:a16="http://schemas.microsoft.com/office/drawing/2014/main" val="3107928994"/>
                    </a:ext>
                  </a:extLst>
                </a:gridCol>
                <a:gridCol w="754139">
                  <a:extLst>
                    <a:ext uri="{9D8B030D-6E8A-4147-A177-3AD203B41FA5}">
                      <a16:colId xmlns="" xmlns:a16="http://schemas.microsoft.com/office/drawing/2014/main" val="524997180"/>
                    </a:ext>
                  </a:extLst>
                </a:gridCol>
                <a:gridCol w="754139">
                  <a:extLst>
                    <a:ext uri="{9D8B030D-6E8A-4147-A177-3AD203B41FA5}">
                      <a16:colId xmlns="" xmlns:a16="http://schemas.microsoft.com/office/drawing/2014/main" val="3381030247"/>
                    </a:ext>
                  </a:extLst>
                </a:gridCol>
                <a:gridCol w="754139">
                  <a:extLst>
                    <a:ext uri="{9D8B030D-6E8A-4147-A177-3AD203B41FA5}">
                      <a16:colId xmlns="" xmlns:a16="http://schemas.microsoft.com/office/drawing/2014/main" val="2346132379"/>
                    </a:ext>
                  </a:extLst>
                </a:gridCol>
                <a:gridCol w="675348">
                  <a:extLst>
                    <a:ext uri="{9D8B030D-6E8A-4147-A177-3AD203B41FA5}">
                      <a16:colId xmlns="" xmlns:a16="http://schemas.microsoft.com/office/drawing/2014/main" val="971961756"/>
                    </a:ext>
                  </a:extLst>
                </a:gridCol>
                <a:gridCol w="686604">
                  <a:extLst>
                    <a:ext uri="{9D8B030D-6E8A-4147-A177-3AD203B41FA5}">
                      <a16:colId xmlns="" xmlns:a16="http://schemas.microsoft.com/office/drawing/2014/main" val="1317941003"/>
                    </a:ext>
                  </a:extLst>
                </a:gridCol>
                <a:gridCol w="686604">
                  <a:extLst>
                    <a:ext uri="{9D8B030D-6E8A-4147-A177-3AD203B41FA5}">
                      <a16:colId xmlns="" xmlns:a16="http://schemas.microsoft.com/office/drawing/2014/main" val="2090734115"/>
                    </a:ext>
                  </a:extLst>
                </a:gridCol>
              </a:tblGrid>
              <a:tr h="169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2595262"/>
                  </a:ext>
                </a:extLst>
              </a:tr>
              <a:tr h="270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7478053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20.312.494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6.536.045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2852432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8.148.722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5113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0327334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9576097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049207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1.213.105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0285829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1.213.105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6736882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4156214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538086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359097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485460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0014697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8998388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175753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9448720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1980804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2000663"/>
                  </a:ext>
                </a:extLst>
              </a:tr>
              <a:tr h="169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5320877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AD09071-CBCD-41C3-9546-04A19BB7F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01099"/>
              </p:ext>
            </p:extLst>
          </p:nvPr>
        </p:nvGraphicFramePr>
        <p:xfrm>
          <a:off x="417800" y="1916832"/>
          <a:ext cx="8114639" cy="1872204"/>
        </p:xfrm>
        <a:graphic>
          <a:graphicData uri="http://schemas.openxmlformats.org/drawingml/2006/table">
            <a:tbl>
              <a:tblPr/>
              <a:tblGrid>
                <a:gridCol w="282151">
                  <a:extLst>
                    <a:ext uri="{9D8B030D-6E8A-4147-A177-3AD203B41FA5}">
                      <a16:colId xmlns="" xmlns:a16="http://schemas.microsoft.com/office/drawing/2014/main" val="1941107352"/>
                    </a:ext>
                  </a:extLst>
                </a:gridCol>
                <a:gridCol w="282151">
                  <a:extLst>
                    <a:ext uri="{9D8B030D-6E8A-4147-A177-3AD203B41FA5}">
                      <a16:colId xmlns="" xmlns:a16="http://schemas.microsoft.com/office/drawing/2014/main" val="3402606637"/>
                    </a:ext>
                  </a:extLst>
                </a:gridCol>
                <a:gridCol w="282151">
                  <a:extLst>
                    <a:ext uri="{9D8B030D-6E8A-4147-A177-3AD203B41FA5}">
                      <a16:colId xmlns="" xmlns:a16="http://schemas.microsoft.com/office/drawing/2014/main" val="2986294836"/>
                    </a:ext>
                  </a:extLst>
                </a:gridCol>
                <a:gridCol w="2945648">
                  <a:extLst>
                    <a:ext uri="{9D8B030D-6E8A-4147-A177-3AD203B41FA5}">
                      <a16:colId xmlns="" xmlns:a16="http://schemas.microsoft.com/office/drawing/2014/main" val="2962273572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1621573190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2377624439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2019632229"/>
                    </a:ext>
                  </a:extLst>
                </a:gridCol>
                <a:gridCol w="677160">
                  <a:extLst>
                    <a:ext uri="{9D8B030D-6E8A-4147-A177-3AD203B41FA5}">
                      <a16:colId xmlns="" xmlns:a16="http://schemas.microsoft.com/office/drawing/2014/main" val="4174763562"/>
                    </a:ext>
                  </a:extLst>
                </a:gridCol>
                <a:gridCol w="688446">
                  <a:extLst>
                    <a:ext uri="{9D8B030D-6E8A-4147-A177-3AD203B41FA5}">
                      <a16:colId xmlns="" xmlns:a16="http://schemas.microsoft.com/office/drawing/2014/main" val="3424160065"/>
                    </a:ext>
                  </a:extLst>
                </a:gridCol>
                <a:gridCol w="688446">
                  <a:extLst>
                    <a:ext uri="{9D8B030D-6E8A-4147-A177-3AD203B41FA5}">
                      <a16:colId xmlns="" xmlns:a16="http://schemas.microsoft.com/office/drawing/2014/main" val="3708156610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4694211"/>
                  </a:ext>
                </a:extLst>
              </a:tr>
              <a:tr h="282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756110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1.994.305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072582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365.746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994374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431528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7872848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12029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128202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3316801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756250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PROMOCIÓN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INTERNACIONAL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F60B83A4-697C-4D75-B5CC-D57CC2288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793066"/>
              </p:ext>
            </p:extLst>
          </p:nvPr>
        </p:nvGraphicFramePr>
        <p:xfrm>
          <a:off x="414336" y="1868116"/>
          <a:ext cx="8201487" cy="357710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915878773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2293926378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3470358305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3926810564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615472194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10956543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4012258060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327887141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4069097146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3565898923"/>
                    </a:ext>
                  </a:extLst>
                </a:gridCol>
              </a:tblGrid>
              <a:tr h="173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3723175"/>
                  </a:ext>
                </a:extLst>
              </a:tr>
              <a:tr h="277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8127201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54.172.122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26.967.802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9192779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4.795.691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1412457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891223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1671859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991.921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0225167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2796478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19.864.494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698238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19.864.494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0633420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10.707.485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6847638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4.646.880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5405568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9353190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2.516.876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6537050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8111894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1188726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8469877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5878902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001005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6757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COOPERACIÓN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TÉCNICA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E75A1E1-3723-4184-A49C-64D5A6BD9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443781"/>
              </p:ext>
            </p:extLst>
          </p:nvPr>
        </p:nvGraphicFramePr>
        <p:xfrm>
          <a:off x="433800" y="1916426"/>
          <a:ext cx="8098641" cy="2232657"/>
        </p:xfrm>
        <a:graphic>
          <a:graphicData uri="http://schemas.openxmlformats.org/drawingml/2006/table">
            <a:tbl>
              <a:tblPr/>
              <a:tblGrid>
                <a:gridCol w="281594">
                  <a:extLst>
                    <a:ext uri="{9D8B030D-6E8A-4147-A177-3AD203B41FA5}">
                      <a16:colId xmlns="" xmlns:a16="http://schemas.microsoft.com/office/drawing/2014/main" val="3190648078"/>
                    </a:ext>
                  </a:extLst>
                </a:gridCol>
                <a:gridCol w="281594">
                  <a:extLst>
                    <a:ext uri="{9D8B030D-6E8A-4147-A177-3AD203B41FA5}">
                      <a16:colId xmlns="" xmlns:a16="http://schemas.microsoft.com/office/drawing/2014/main" val="3425852550"/>
                    </a:ext>
                  </a:extLst>
                </a:gridCol>
                <a:gridCol w="281594">
                  <a:extLst>
                    <a:ext uri="{9D8B030D-6E8A-4147-A177-3AD203B41FA5}">
                      <a16:colId xmlns="" xmlns:a16="http://schemas.microsoft.com/office/drawing/2014/main" val="2818116458"/>
                    </a:ext>
                  </a:extLst>
                </a:gridCol>
                <a:gridCol w="2939840">
                  <a:extLst>
                    <a:ext uri="{9D8B030D-6E8A-4147-A177-3AD203B41FA5}">
                      <a16:colId xmlns="" xmlns:a16="http://schemas.microsoft.com/office/drawing/2014/main" val="3437820637"/>
                    </a:ext>
                  </a:extLst>
                </a:gridCol>
                <a:gridCol w="754672">
                  <a:extLst>
                    <a:ext uri="{9D8B030D-6E8A-4147-A177-3AD203B41FA5}">
                      <a16:colId xmlns="" xmlns:a16="http://schemas.microsoft.com/office/drawing/2014/main" val="603790041"/>
                    </a:ext>
                  </a:extLst>
                </a:gridCol>
                <a:gridCol w="754672">
                  <a:extLst>
                    <a:ext uri="{9D8B030D-6E8A-4147-A177-3AD203B41FA5}">
                      <a16:colId xmlns="" xmlns:a16="http://schemas.microsoft.com/office/drawing/2014/main" val="8255393"/>
                    </a:ext>
                  </a:extLst>
                </a:gridCol>
                <a:gridCol w="754672">
                  <a:extLst>
                    <a:ext uri="{9D8B030D-6E8A-4147-A177-3AD203B41FA5}">
                      <a16:colId xmlns="" xmlns:a16="http://schemas.microsoft.com/office/drawing/2014/main" val="1135501161"/>
                    </a:ext>
                  </a:extLst>
                </a:gridCol>
                <a:gridCol w="675825">
                  <a:extLst>
                    <a:ext uri="{9D8B030D-6E8A-4147-A177-3AD203B41FA5}">
                      <a16:colId xmlns="" xmlns:a16="http://schemas.microsoft.com/office/drawing/2014/main" val="4252805100"/>
                    </a:ext>
                  </a:extLst>
                </a:gridCol>
                <a:gridCol w="687089">
                  <a:extLst>
                    <a:ext uri="{9D8B030D-6E8A-4147-A177-3AD203B41FA5}">
                      <a16:colId xmlns="" xmlns:a16="http://schemas.microsoft.com/office/drawing/2014/main" val="4199247661"/>
                    </a:ext>
                  </a:extLst>
                </a:gridCol>
                <a:gridCol w="687089">
                  <a:extLst>
                    <a:ext uri="{9D8B030D-6E8A-4147-A177-3AD203B41FA5}">
                      <a16:colId xmlns="" xmlns:a16="http://schemas.microsoft.com/office/drawing/2014/main" val="1482554849"/>
                    </a:ext>
                  </a:extLst>
                </a:gridCol>
              </a:tblGrid>
              <a:tr h="177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482724"/>
                  </a:ext>
                </a:extLst>
              </a:tr>
              <a:tr h="2835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949995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15.526.051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19138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9716401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35977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230720,0%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230720,0%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334606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230720,0%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230720,0%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413131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14.196.456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6929088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14.196.456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8284317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14.196.456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950156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1759448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301520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COMITÉ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INNOVA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3327D1B-2A6E-4801-BD39-DF858F40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7821"/>
              </p:ext>
            </p:extLst>
          </p:nvPr>
        </p:nvGraphicFramePr>
        <p:xfrm>
          <a:off x="500062" y="1982345"/>
          <a:ext cx="8032377" cy="2526778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="" xmlns:a16="http://schemas.microsoft.com/office/drawing/2014/main" val="2715695052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2754996192"/>
                    </a:ext>
                  </a:extLst>
                </a:gridCol>
                <a:gridCol w="279290">
                  <a:extLst>
                    <a:ext uri="{9D8B030D-6E8A-4147-A177-3AD203B41FA5}">
                      <a16:colId xmlns="" xmlns:a16="http://schemas.microsoft.com/office/drawing/2014/main" val="3412107043"/>
                    </a:ext>
                  </a:extLst>
                </a:gridCol>
                <a:gridCol w="2915786">
                  <a:extLst>
                    <a:ext uri="{9D8B030D-6E8A-4147-A177-3AD203B41FA5}">
                      <a16:colId xmlns="" xmlns:a16="http://schemas.microsoft.com/office/drawing/2014/main" val="2814098989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1046168053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3176250144"/>
                    </a:ext>
                  </a:extLst>
                </a:gridCol>
                <a:gridCol w="748497">
                  <a:extLst>
                    <a:ext uri="{9D8B030D-6E8A-4147-A177-3AD203B41FA5}">
                      <a16:colId xmlns="" xmlns:a16="http://schemas.microsoft.com/office/drawing/2014/main" val="3146926545"/>
                    </a:ext>
                  </a:extLst>
                </a:gridCol>
                <a:gridCol w="670296">
                  <a:extLst>
                    <a:ext uri="{9D8B030D-6E8A-4147-A177-3AD203B41FA5}">
                      <a16:colId xmlns="" xmlns:a16="http://schemas.microsoft.com/office/drawing/2014/main" val="2596519520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2663351284"/>
                    </a:ext>
                  </a:extLst>
                </a:gridCol>
                <a:gridCol w="681467">
                  <a:extLst>
                    <a:ext uri="{9D8B030D-6E8A-4147-A177-3AD203B41FA5}">
                      <a16:colId xmlns="" xmlns:a16="http://schemas.microsoft.com/office/drawing/2014/main" val="3242890570"/>
                    </a:ext>
                  </a:extLst>
                </a:gridCol>
              </a:tblGrid>
              <a:tr h="173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0425455"/>
                  </a:ext>
                </a:extLst>
              </a:tr>
              <a:tr h="2769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0991742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2.022.023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9993315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6296233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0903872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707200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3193725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941848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5699757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4267356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1417545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794332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2789158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3196202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AGENCIA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PROMOCIÓN DE LA INVERSIÓN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EXTRANJERA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Censo que registra um 62,8%; seguido de INE </a:t>
            </a:r>
            <a:r>
              <a:rPr lang="es-CL" sz="1400" dirty="0"/>
              <a:t>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53,5%.  La menor </a:t>
            </a:r>
            <a:r>
              <a:rPr lang="es-CL" sz="1400" dirty="0"/>
              <a:t>tasa de 21,5% corresponde al Programa de Promoción Internacional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concentra el 65,6% del presupuesto vigente de la Partida y alcanzó  a  junio una ejecución de  31%.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sobre-ejecución de </a:t>
            </a:r>
            <a:r>
              <a:rPr lang="es-CL" sz="1400" b="1" dirty="0"/>
              <a:t>148,4%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79,2%,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4F36A45-D93A-444A-863D-415E46D55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11005"/>
              </p:ext>
            </p:extLst>
          </p:nvPr>
        </p:nvGraphicFramePr>
        <p:xfrm>
          <a:off x="428088" y="1988446"/>
          <a:ext cx="8197049" cy="2016614"/>
        </p:xfrm>
        <a:graphic>
          <a:graphicData uri="http://schemas.openxmlformats.org/drawingml/2006/table">
            <a:tbl>
              <a:tblPr/>
              <a:tblGrid>
                <a:gridCol w="285016">
                  <a:extLst>
                    <a:ext uri="{9D8B030D-6E8A-4147-A177-3AD203B41FA5}">
                      <a16:colId xmlns="" xmlns:a16="http://schemas.microsoft.com/office/drawing/2014/main" val="307141739"/>
                    </a:ext>
                  </a:extLst>
                </a:gridCol>
                <a:gridCol w="285016">
                  <a:extLst>
                    <a:ext uri="{9D8B030D-6E8A-4147-A177-3AD203B41FA5}">
                      <a16:colId xmlns="" xmlns:a16="http://schemas.microsoft.com/office/drawing/2014/main" val="302549959"/>
                    </a:ext>
                  </a:extLst>
                </a:gridCol>
                <a:gridCol w="285016">
                  <a:extLst>
                    <a:ext uri="{9D8B030D-6E8A-4147-A177-3AD203B41FA5}">
                      <a16:colId xmlns="" xmlns:a16="http://schemas.microsoft.com/office/drawing/2014/main" val="2620856267"/>
                    </a:ext>
                  </a:extLst>
                </a:gridCol>
                <a:gridCol w="2975562">
                  <a:extLst>
                    <a:ext uri="{9D8B030D-6E8A-4147-A177-3AD203B41FA5}">
                      <a16:colId xmlns="" xmlns:a16="http://schemas.microsoft.com/office/drawing/2014/main" val="2882601388"/>
                    </a:ext>
                  </a:extLst>
                </a:gridCol>
                <a:gridCol w="763842">
                  <a:extLst>
                    <a:ext uri="{9D8B030D-6E8A-4147-A177-3AD203B41FA5}">
                      <a16:colId xmlns="" xmlns:a16="http://schemas.microsoft.com/office/drawing/2014/main" val="1862680849"/>
                    </a:ext>
                  </a:extLst>
                </a:gridCol>
                <a:gridCol w="763842">
                  <a:extLst>
                    <a:ext uri="{9D8B030D-6E8A-4147-A177-3AD203B41FA5}">
                      <a16:colId xmlns="" xmlns:a16="http://schemas.microsoft.com/office/drawing/2014/main" val="3391211477"/>
                    </a:ext>
                  </a:extLst>
                </a:gridCol>
                <a:gridCol w="763842">
                  <a:extLst>
                    <a:ext uri="{9D8B030D-6E8A-4147-A177-3AD203B41FA5}">
                      <a16:colId xmlns="" xmlns:a16="http://schemas.microsoft.com/office/drawing/2014/main" val="906574379"/>
                    </a:ext>
                  </a:extLst>
                </a:gridCol>
                <a:gridCol w="684037">
                  <a:extLst>
                    <a:ext uri="{9D8B030D-6E8A-4147-A177-3AD203B41FA5}">
                      <a16:colId xmlns="" xmlns:a16="http://schemas.microsoft.com/office/drawing/2014/main" val="1060825902"/>
                    </a:ext>
                  </a:extLst>
                </a:gridCol>
                <a:gridCol w="695438">
                  <a:extLst>
                    <a:ext uri="{9D8B030D-6E8A-4147-A177-3AD203B41FA5}">
                      <a16:colId xmlns="" xmlns:a16="http://schemas.microsoft.com/office/drawing/2014/main" val="6166440"/>
                    </a:ext>
                  </a:extLst>
                </a:gridCol>
                <a:gridCol w="695438">
                  <a:extLst>
                    <a:ext uri="{9D8B030D-6E8A-4147-A177-3AD203B41FA5}">
                      <a16:colId xmlns="" xmlns:a16="http://schemas.microsoft.com/office/drawing/2014/main" val="2756946606"/>
                    </a:ext>
                  </a:extLst>
                </a:gridCol>
              </a:tblGrid>
              <a:tr h="173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5711345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0486658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3.329.227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6887192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2.867.707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7675337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414.460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4424102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6745404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9157558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197783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6836004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2495697"/>
                  </a:ext>
                </a:extLst>
              </a:tr>
              <a:tr h="17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1434097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PROPIEDAD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INDUSTRIAL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93D0E61D-A36D-489D-BE81-B9C6B0AEA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12827"/>
              </p:ext>
            </p:extLst>
          </p:nvPr>
        </p:nvGraphicFramePr>
        <p:xfrm>
          <a:off x="417800" y="2007144"/>
          <a:ext cx="8114639" cy="3488142"/>
        </p:xfrm>
        <a:graphic>
          <a:graphicData uri="http://schemas.openxmlformats.org/drawingml/2006/table">
            <a:tbl>
              <a:tblPr/>
              <a:tblGrid>
                <a:gridCol w="282151">
                  <a:extLst>
                    <a:ext uri="{9D8B030D-6E8A-4147-A177-3AD203B41FA5}">
                      <a16:colId xmlns="" xmlns:a16="http://schemas.microsoft.com/office/drawing/2014/main" val="470608691"/>
                    </a:ext>
                  </a:extLst>
                </a:gridCol>
                <a:gridCol w="282151">
                  <a:extLst>
                    <a:ext uri="{9D8B030D-6E8A-4147-A177-3AD203B41FA5}">
                      <a16:colId xmlns="" xmlns:a16="http://schemas.microsoft.com/office/drawing/2014/main" val="3092266909"/>
                    </a:ext>
                  </a:extLst>
                </a:gridCol>
                <a:gridCol w="282151">
                  <a:extLst>
                    <a:ext uri="{9D8B030D-6E8A-4147-A177-3AD203B41FA5}">
                      <a16:colId xmlns="" xmlns:a16="http://schemas.microsoft.com/office/drawing/2014/main" val="1920836234"/>
                    </a:ext>
                  </a:extLst>
                </a:gridCol>
                <a:gridCol w="2945648">
                  <a:extLst>
                    <a:ext uri="{9D8B030D-6E8A-4147-A177-3AD203B41FA5}">
                      <a16:colId xmlns="" xmlns:a16="http://schemas.microsoft.com/office/drawing/2014/main" val="1564346275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2891888468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1087573670"/>
                    </a:ext>
                  </a:extLst>
                </a:gridCol>
                <a:gridCol w="756162">
                  <a:extLst>
                    <a:ext uri="{9D8B030D-6E8A-4147-A177-3AD203B41FA5}">
                      <a16:colId xmlns="" xmlns:a16="http://schemas.microsoft.com/office/drawing/2014/main" val="1927823717"/>
                    </a:ext>
                  </a:extLst>
                </a:gridCol>
                <a:gridCol w="677160">
                  <a:extLst>
                    <a:ext uri="{9D8B030D-6E8A-4147-A177-3AD203B41FA5}">
                      <a16:colId xmlns="" xmlns:a16="http://schemas.microsoft.com/office/drawing/2014/main" val="1526885719"/>
                    </a:ext>
                  </a:extLst>
                </a:gridCol>
                <a:gridCol w="688446">
                  <a:extLst>
                    <a:ext uri="{9D8B030D-6E8A-4147-A177-3AD203B41FA5}">
                      <a16:colId xmlns="" xmlns:a16="http://schemas.microsoft.com/office/drawing/2014/main" val="2415059261"/>
                    </a:ext>
                  </a:extLst>
                </a:gridCol>
                <a:gridCol w="688446">
                  <a:extLst>
                    <a:ext uri="{9D8B030D-6E8A-4147-A177-3AD203B41FA5}">
                      <a16:colId xmlns="" xmlns:a16="http://schemas.microsoft.com/office/drawing/2014/main" val="28874780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791081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20619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1.957.494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54325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543.232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62746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1353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3846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22264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7705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35800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9874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4524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46493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9140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03050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858918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49276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34706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9899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01135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0689708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04DAD782-D2A4-4B10-AFDA-F2868E7FF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502613"/>
              </p:ext>
            </p:extLst>
          </p:nvPr>
        </p:nvGraphicFramePr>
        <p:xfrm>
          <a:off x="486382" y="1988840"/>
          <a:ext cx="8046057" cy="3240365"/>
        </p:xfrm>
        <a:graphic>
          <a:graphicData uri="http://schemas.openxmlformats.org/drawingml/2006/table">
            <a:tbl>
              <a:tblPr/>
              <a:tblGrid>
                <a:gridCol w="279377">
                  <a:extLst>
                    <a:ext uri="{9D8B030D-6E8A-4147-A177-3AD203B41FA5}">
                      <a16:colId xmlns="" xmlns:a16="http://schemas.microsoft.com/office/drawing/2014/main" val="3679426018"/>
                    </a:ext>
                  </a:extLst>
                </a:gridCol>
                <a:gridCol w="279377">
                  <a:extLst>
                    <a:ext uri="{9D8B030D-6E8A-4147-A177-3AD203B41FA5}">
                      <a16:colId xmlns="" xmlns:a16="http://schemas.microsoft.com/office/drawing/2014/main" val="1933111989"/>
                    </a:ext>
                  </a:extLst>
                </a:gridCol>
                <a:gridCol w="279377">
                  <a:extLst>
                    <a:ext uri="{9D8B030D-6E8A-4147-A177-3AD203B41FA5}">
                      <a16:colId xmlns="" xmlns:a16="http://schemas.microsoft.com/office/drawing/2014/main" val="984063562"/>
                    </a:ext>
                  </a:extLst>
                </a:gridCol>
                <a:gridCol w="2927871">
                  <a:extLst>
                    <a:ext uri="{9D8B030D-6E8A-4147-A177-3AD203B41FA5}">
                      <a16:colId xmlns="" xmlns:a16="http://schemas.microsoft.com/office/drawing/2014/main" val="3534081957"/>
                    </a:ext>
                  </a:extLst>
                </a:gridCol>
                <a:gridCol w="748730">
                  <a:extLst>
                    <a:ext uri="{9D8B030D-6E8A-4147-A177-3AD203B41FA5}">
                      <a16:colId xmlns="" xmlns:a16="http://schemas.microsoft.com/office/drawing/2014/main" val="3443224114"/>
                    </a:ext>
                  </a:extLst>
                </a:gridCol>
                <a:gridCol w="748730">
                  <a:extLst>
                    <a:ext uri="{9D8B030D-6E8A-4147-A177-3AD203B41FA5}">
                      <a16:colId xmlns="" xmlns:a16="http://schemas.microsoft.com/office/drawing/2014/main" val="748696493"/>
                    </a:ext>
                  </a:extLst>
                </a:gridCol>
                <a:gridCol w="748730">
                  <a:extLst>
                    <a:ext uri="{9D8B030D-6E8A-4147-A177-3AD203B41FA5}">
                      <a16:colId xmlns="" xmlns:a16="http://schemas.microsoft.com/office/drawing/2014/main" val="1542224075"/>
                    </a:ext>
                  </a:extLst>
                </a:gridCol>
                <a:gridCol w="670505">
                  <a:extLst>
                    <a:ext uri="{9D8B030D-6E8A-4147-A177-3AD203B41FA5}">
                      <a16:colId xmlns="" xmlns:a16="http://schemas.microsoft.com/office/drawing/2014/main" val="829372280"/>
                    </a:ext>
                  </a:extLst>
                </a:gridCol>
                <a:gridCol w="681680">
                  <a:extLst>
                    <a:ext uri="{9D8B030D-6E8A-4147-A177-3AD203B41FA5}">
                      <a16:colId xmlns="" xmlns:a16="http://schemas.microsoft.com/office/drawing/2014/main" val="993122868"/>
                    </a:ext>
                  </a:extLst>
                </a:gridCol>
                <a:gridCol w="681680">
                  <a:extLst>
                    <a:ext uri="{9D8B030D-6E8A-4147-A177-3AD203B41FA5}">
                      <a16:colId xmlns="" xmlns:a16="http://schemas.microsoft.com/office/drawing/2014/main" val="788032871"/>
                    </a:ext>
                  </a:extLst>
                </a:gridCol>
              </a:tblGrid>
              <a:tr h="174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3291449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0018209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2.744.982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9365549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2.167.004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067039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333.734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2523756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8078153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210.205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101152"/>
                  </a:ext>
                </a:extLst>
              </a:tr>
              <a:tr h="163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1812923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5129128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519212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2258027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2715785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541367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579526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101538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3031164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1332376"/>
                  </a:ext>
                </a:extLst>
              </a:tr>
              <a:tr h="1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4135706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INSOLVENCIA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REEMPRENDIMIENTO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3FC19CF5-ECC8-4124-87EA-C07FE7765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092429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7B243937-2DF1-45EB-8877-805001932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835" y="1882103"/>
            <a:ext cx="4092427" cy="2386733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963D21C-497F-4A32-B9CD-9E7787498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71033"/>
              </p:ext>
            </p:extLst>
          </p:nvPr>
        </p:nvGraphicFramePr>
        <p:xfrm>
          <a:off x="428096" y="1662445"/>
          <a:ext cx="8215841" cy="2558796"/>
        </p:xfrm>
        <a:graphic>
          <a:graphicData uri="http://schemas.openxmlformats.org/drawingml/2006/table">
            <a:tbl>
              <a:tblPr/>
              <a:tblGrid>
                <a:gridCol w="767461">
                  <a:extLst>
                    <a:ext uri="{9D8B030D-6E8A-4147-A177-3AD203B41FA5}">
                      <a16:colId xmlns="" xmlns:a16="http://schemas.microsoft.com/office/drawing/2014/main" val="1570983084"/>
                    </a:ext>
                  </a:extLst>
                </a:gridCol>
                <a:gridCol w="2981070">
                  <a:extLst>
                    <a:ext uri="{9D8B030D-6E8A-4147-A177-3AD203B41FA5}">
                      <a16:colId xmlns="" xmlns:a16="http://schemas.microsoft.com/office/drawing/2014/main" val="1423044862"/>
                    </a:ext>
                  </a:extLst>
                </a:gridCol>
                <a:gridCol w="767461">
                  <a:extLst>
                    <a:ext uri="{9D8B030D-6E8A-4147-A177-3AD203B41FA5}">
                      <a16:colId xmlns="" xmlns:a16="http://schemas.microsoft.com/office/drawing/2014/main" val="557692700"/>
                    </a:ext>
                  </a:extLst>
                </a:gridCol>
                <a:gridCol w="767461">
                  <a:extLst>
                    <a:ext uri="{9D8B030D-6E8A-4147-A177-3AD203B41FA5}">
                      <a16:colId xmlns="" xmlns:a16="http://schemas.microsoft.com/office/drawing/2014/main" val="1668203577"/>
                    </a:ext>
                  </a:extLst>
                </a:gridCol>
                <a:gridCol w="767461">
                  <a:extLst>
                    <a:ext uri="{9D8B030D-6E8A-4147-A177-3AD203B41FA5}">
                      <a16:colId xmlns="" xmlns:a16="http://schemas.microsoft.com/office/drawing/2014/main" val="1744655369"/>
                    </a:ext>
                  </a:extLst>
                </a:gridCol>
                <a:gridCol w="767461">
                  <a:extLst>
                    <a:ext uri="{9D8B030D-6E8A-4147-A177-3AD203B41FA5}">
                      <a16:colId xmlns="" xmlns:a16="http://schemas.microsoft.com/office/drawing/2014/main" val="2267718624"/>
                    </a:ext>
                  </a:extLst>
                </a:gridCol>
                <a:gridCol w="698733">
                  <a:extLst>
                    <a:ext uri="{9D8B030D-6E8A-4147-A177-3AD203B41FA5}">
                      <a16:colId xmlns="" xmlns:a16="http://schemas.microsoft.com/office/drawing/2014/main" val="4274563298"/>
                    </a:ext>
                  </a:extLst>
                </a:gridCol>
                <a:gridCol w="698733">
                  <a:extLst>
                    <a:ext uri="{9D8B030D-6E8A-4147-A177-3AD203B41FA5}">
                      <a16:colId xmlns="" xmlns:a16="http://schemas.microsoft.com/office/drawing/2014/main" val="4226956592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5871700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911446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1.366.816.460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43.223.932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452.466.076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791779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130.566.046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-106.247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66.386.667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146810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47.897.028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309.435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16.362.561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60724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2.820.897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2.504.128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4.185.915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1321,4%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615809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409.695.884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908.930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139.700.375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809634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24.867.283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264.770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10.849.215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814032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141.190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470633,3%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470633,3%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499421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6.890.866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1.483.541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716217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186.231.842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706547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15.732.724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609081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2.964.849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305786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10.644.014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3.836.361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8.427.197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607764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FD96FA80-A807-4727-8442-D1C90EE43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599773"/>
              </p:ext>
            </p:extLst>
          </p:nvPr>
        </p:nvGraphicFramePr>
        <p:xfrm>
          <a:off x="500062" y="1700808"/>
          <a:ext cx="8115763" cy="4561475"/>
        </p:xfrm>
        <a:graphic>
          <a:graphicData uri="http://schemas.openxmlformats.org/drawingml/2006/table">
            <a:tbl>
              <a:tblPr/>
              <a:tblGrid>
                <a:gridCol w="311700">
                  <a:extLst>
                    <a:ext uri="{9D8B030D-6E8A-4147-A177-3AD203B41FA5}">
                      <a16:colId xmlns="" xmlns:a16="http://schemas.microsoft.com/office/drawing/2014/main" val="3173660409"/>
                    </a:ext>
                  </a:extLst>
                </a:gridCol>
                <a:gridCol w="288612">
                  <a:extLst>
                    <a:ext uri="{9D8B030D-6E8A-4147-A177-3AD203B41FA5}">
                      <a16:colId xmlns="" xmlns:a16="http://schemas.microsoft.com/office/drawing/2014/main" val="3107542759"/>
                    </a:ext>
                  </a:extLst>
                </a:gridCol>
                <a:gridCol w="3013107">
                  <a:extLst>
                    <a:ext uri="{9D8B030D-6E8A-4147-A177-3AD203B41FA5}">
                      <a16:colId xmlns="" xmlns:a16="http://schemas.microsoft.com/office/drawing/2014/main" val="1603064357"/>
                    </a:ext>
                  </a:extLst>
                </a:gridCol>
                <a:gridCol w="773480">
                  <a:extLst>
                    <a:ext uri="{9D8B030D-6E8A-4147-A177-3AD203B41FA5}">
                      <a16:colId xmlns="" xmlns:a16="http://schemas.microsoft.com/office/drawing/2014/main" val="348689160"/>
                    </a:ext>
                  </a:extLst>
                </a:gridCol>
                <a:gridCol w="773480">
                  <a:extLst>
                    <a:ext uri="{9D8B030D-6E8A-4147-A177-3AD203B41FA5}">
                      <a16:colId xmlns="" xmlns:a16="http://schemas.microsoft.com/office/drawing/2014/main" val="1294816465"/>
                    </a:ext>
                  </a:extLst>
                </a:gridCol>
                <a:gridCol w="773480">
                  <a:extLst>
                    <a:ext uri="{9D8B030D-6E8A-4147-A177-3AD203B41FA5}">
                      <a16:colId xmlns="" xmlns:a16="http://schemas.microsoft.com/office/drawing/2014/main" val="556452570"/>
                    </a:ext>
                  </a:extLst>
                </a:gridCol>
                <a:gridCol w="773480">
                  <a:extLst>
                    <a:ext uri="{9D8B030D-6E8A-4147-A177-3AD203B41FA5}">
                      <a16:colId xmlns="" xmlns:a16="http://schemas.microsoft.com/office/drawing/2014/main" val="558831796"/>
                    </a:ext>
                  </a:extLst>
                </a:gridCol>
                <a:gridCol w="704212">
                  <a:extLst>
                    <a:ext uri="{9D8B030D-6E8A-4147-A177-3AD203B41FA5}">
                      <a16:colId xmlns="" xmlns:a16="http://schemas.microsoft.com/office/drawing/2014/main" val="222824725"/>
                    </a:ext>
                  </a:extLst>
                </a:gridCol>
                <a:gridCol w="704212">
                  <a:extLst>
                    <a:ext uri="{9D8B030D-6E8A-4147-A177-3AD203B41FA5}">
                      <a16:colId xmlns="" xmlns:a16="http://schemas.microsoft.com/office/drawing/2014/main" val="649743631"/>
                    </a:ext>
                  </a:extLst>
                </a:gridCol>
              </a:tblGrid>
              <a:tr h="171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5207118"/>
                  </a:ext>
                </a:extLst>
              </a:tr>
              <a:tr h="274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5462384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223.041.351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75.503.739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3804307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26.660.756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3030926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47.095.232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7540203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7683300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4.090.240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6881835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5.828.372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465500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41.081.278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17.805.093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6990347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16.061.947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9707019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3.363.146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8661740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41.096.274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2.805.904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16.462.818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4847695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1.015.849.259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37.175.548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315.258.724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191959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44.183.781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1.999.100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23.821.450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9209499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42.363.717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1.999.100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22.677.771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033458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1.143.679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1554083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3.161.933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7905829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29.589.177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8.530.350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9445484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20.312.494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6.536.045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485427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1.994.305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2109307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54.172.122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26.967.802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2440716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15.526.051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5550967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2.022.023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4030563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3.329.227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65980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1.957.494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3208100"/>
                  </a:ext>
                </a:extLst>
              </a:tr>
              <a:tr h="17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2.744.982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8548485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0868DB7A-DD2C-42C9-92FC-7E3D95486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681223"/>
              </p:ext>
            </p:extLst>
          </p:nvPr>
        </p:nvGraphicFramePr>
        <p:xfrm>
          <a:off x="414176" y="1868116"/>
          <a:ext cx="8201647" cy="4394165"/>
        </p:xfrm>
        <a:graphic>
          <a:graphicData uri="http://schemas.openxmlformats.org/drawingml/2006/table">
            <a:tbl>
              <a:tblPr/>
              <a:tblGrid>
                <a:gridCol w="285176">
                  <a:extLst>
                    <a:ext uri="{9D8B030D-6E8A-4147-A177-3AD203B41FA5}">
                      <a16:colId xmlns="" xmlns:a16="http://schemas.microsoft.com/office/drawing/2014/main" val="3815309647"/>
                    </a:ext>
                  </a:extLst>
                </a:gridCol>
                <a:gridCol w="285176">
                  <a:extLst>
                    <a:ext uri="{9D8B030D-6E8A-4147-A177-3AD203B41FA5}">
                      <a16:colId xmlns="" xmlns:a16="http://schemas.microsoft.com/office/drawing/2014/main" val="4272828514"/>
                    </a:ext>
                  </a:extLst>
                </a:gridCol>
                <a:gridCol w="285176">
                  <a:extLst>
                    <a:ext uri="{9D8B030D-6E8A-4147-A177-3AD203B41FA5}">
                      <a16:colId xmlns="" xmlns:a16="http://schemas.microsoft.com/office/drawing/2014/main" val="3073426607"/>
                    </a:ext>
                  </a:extLst>
                </a:gridCol>
                <a:gridCol w="2977232">
                  <a:extLst>
                    <a:ext uri="{9D8B030D-6E8A-4147-A177-3AD203B41FA5}">
                      <a16:colId xmlns="" xmlns:a16="http://schemas.microsoft.com/office/drawing/2014/main" val="3455085577"/>
                    </a:ext>
                  </a:extLst>
                </a:gridCol>
                <a:gridCol w="764270">
                  <a:extLst>
                    <a:ext uri="{9D8B030D-6E8A-4147-A177-3AD203B41FA5}">
                      <a16:colId xmlns="" xmlns:a16="http://schemas.microsoft.com/office/drawing/2014/main" val="3245206450"/>
                    </a:ext>
                  </a:extLst>
                </a:gridCol>
                <a:gridCol w="764270">
                  <a:extLst>
                    <a:ext uri="{9D8B030D-6E8A-4147-A177-3AD203B41FA5}">
                      <a16:colId xmlns="" xmlns:a16="http://schemas.microsoft.com/office/drawing/2014/main" val="911971800"/>
                    </a:ext>
                  </a:extLst>
                </a:gridCol>
                <a:gridCol w="764270">
                  <a:extLst>
                    <a:ext uri="{9D8B030D-6E8A-4147-A177-3AD203B41FA5}">
                      <a16:colId xmlns="" xmlns:a16="http://schemas.microsoft.com/office/drawing/2014/main" val="2724483777"/>
                    </a:ext>
                  </a:extLst>
                </a:gridCol>
                <a:gridCol w="684421">
                  <a:extLst>
                    <a:ext uri="{9D8B030D-6E8A-4147-A177-3AD203B41FA5}">
                      <a16:colId xmlns="" xmlns:a16="http://schemas.microsoft.com/office/drawing/2014/main" val="483970494"/>
                    </a:ext>
                  </a:extLst>
                </a:gridCol>
                <a:gridCol w="695828">
                  <a:extLst>
                    <a:ext uri="{9D8B030D-6E8A-4147-A177-3AD203B41FA5}">
                      <a16:colId xmlns="" xmlns:a16="http://schemas.microsoft.com/office/drawing/2014/main" val="956561864"/>
                    </a:ext>
                  </a:extLst>
                </a:gridCol>
                <a:gridCol w="695828">
                  <a:extLst>
                    <a:ext uri="{9D8B030D-6E8A-4147-A177-3AD203B41FA5}">
                      <a16:colId xmlns="" xmlns:a16="http://schemas.microsoft.com/office/drawing/2014/main" val="3601681146"/>
                    </a:ext>
                  </a:extLst>
                </a:gridCol>
              </a:tblGrid>
              <a:tr h="195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9669423"/>
                  </a:ext>
                </a:extLst>
              </a:tr>
              <a:tr h="312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6922335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26.660.756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8914344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4.215.355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1367568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95679662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3629724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94035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18.513.141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3681445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1231549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0573256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3455465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8.121.701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082712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931854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4242303"/>
                  </a:ext>
                </a:extLst>
              </a:tr>
              <a:tr h="19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2165224"/>
                  </a:ext>
                </a:extLst>
              </a:tr>
              <a:tr h="17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449567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3419621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797.300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3490158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5686472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478339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907951"/>
                  </a:ext>
                </a:extLst>
              </a:tr>
              <a:tr h="195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2012580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SUBSECRETARÍA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ECONOMÍA Y EMPRESAS DE MENOR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TAMAÑO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51AC93A0-EF2F-4F6C-877D-82145D0840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542386"/>
              </p:ext>
            </p:extLst>
          </p:nvPr>
        </p:nvGraphicFramePr>
        <p:xfrm>
          <a:off x="432504" y="1862420"/>
          <a:ext cx="8183320" cy="4158863"/>
        </p:xfrm>
        <a:graphic>
          <a:graphicData uri="http://schemas.openxmlformats.org/drawingml/2006/table">
            <a:tbl>
              <a:tblPr/>
              <a:tblGrid>
                <a:gridCol w="284539">
                  <a:extLst>
                    <a:ext uri="{9D8B030D-6E8A-4147-A177-3AD203B41FA5}">
                      <a16:colId xmlns="" xmlns:a16="http://schemas.microsoft.com/office/drawing/2014/main" val="3470889738"/>
                    </a:ext>
                  </a:extLst>
                </a:gridCol>
                <a:gridCol w="284539">
                  <a:extLst>
                    <a:ext uri="{9D8B030D-6E8A-4147-A177-3AD203B41FA5}">
                      <a16:colId xmlns="" xmlns:a16="http://schemas.microsoft.com/office/drawing/2014/main" val="2070201503"/>
                    </a:ext>
                  </a:extLst>
                </a:gridCol>
                <a:gridCol w="284539">
                  <a:extLst>
                    <a:ext uri="{9D8B030D-6E8A-4147-A177-3AD203B41FA5}">
                      <a16:colId xmlns="" xmlns:a16="http://schemas.microsoft.com/office/drawing/2014/main" val="880269472"/>
                    </a:ext>
                  </a:extLst>
                </a:gridCol>
                <a:gridCol w="2970579">
                  <a:extLst>
                    <a:ext uri="{9D8B030D-6E8A-4147-A177-3AD203B41FA5}">
                      <a16:colId xmlns="" xmlns:a16="http://schemas.microsoft.com/office/drawing/2014/main" val="1771430038"/>
                    </a:ext>
                  </a:extLst>
                </a:gridCol>
                <a:gridCol w="762562">
                  <a:extLst>
                    <a:ext uri="{9D8B030D-6E8A-4147-A177-3AD203B41FA5}">
                      <a16:colId xmlns="" xmlns:a16="http://schemas.microsoft.com/office/drawing/2014/main" val="3790587231"/>
                    </a:ext>
                  </a:extLst>
                </a:gridCol>
                <a:gridCol w="762562">
                  <a:extLst>
                    <a:ext uri="{9D8B030D-6E8A-4147-A177-3AD203B41FA5}">
                      <a16:colId xmlns="" xmlns:a16="http://schemas.microsoft.com/office/drawing/2014/main" val="1819479292"/>
                    </a:ext>
                  </a:extLst>
                </a:gridCol>
                <a:gridCol w="762562">
                  <a:extLst>
                    <a:ext uri="{9D8B030D-6E8A-4147-A177-3AD203B41FA5}">
                      <a16:colId xmlns="" xmlns:a16="http://schemas.microsoft.com/office/drawing/2014/main" val="3708560719"/>
                    </a:ext>
                  </a:extLst>
                </a:gridCol>
                <a:gridCol w="682892">
                  <a:extLst>
                    <a:ext uri="{9D8B030D-6E8A-4147-A177-3AD203B41FA5}">
                      <a16:colId xmlns="" xmlns:a16="http://schemas.microsoft.com/office/drawing/2014/main" val="1659538948"/>
                    </a:ext>
                  </a:extLst>
                </a:gridCol>
                <a:gridCol w="694273">
                  <a:extLst>
                    <a:ext uri="{9D8B030D-6E8A-4147-A177-3AD203B41FA5}">
                      <a16:colId xmlns="" xmlns:a16="http://schemas.microsoft.com/office/drawing/2014/main" val="2749296905"/>
                    </a:ext>
                  </a:extLst>
                </a:gridCol>
                <a:gridCol w="694273">
                  <a:extLst>
                    <a:ext uri="{9D8B030D-6E8A-4147-A177-3AD203B41FA5}">
                      <a16:colId xmlns="" xmlns:a16="http://schemas.microsoft.com/office/drawing/2014/main" val="1081161960"/>
                    </a:ext>
                  </a:extLst>
                </a:gridCol>
              </a:tblGrid>
              <a:tr h="1762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9602801"/>
                  </a:ext>
                </a:extLst>
              </a:tr>
              <a:tr h="281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038415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966373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5919819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1.241.780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301461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975.425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9158599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7433802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1996780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7982242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1375501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1384555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0360576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9282082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4891112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316086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5623664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46803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5.811.741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3.174.375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2396039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7981645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147732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8470289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8007448"/>
                  </a:ext>
                </a:extLst>
              </a:tr>
              <a:tr h="17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07127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SUBSECRETARÍA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ECONOMÍA Y EMPRESAS DE MENOR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TAMAÑO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E6C2019-E09F-4EFD-BA33-B1DBA51D1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90455"/>
              </p:ext>
            </p:extLst>
          </p:nvPr>
        </p:nvGraphicFramePr>
        <p:xfrm>
          <a:off x="414336" y="1988840"/>
          <a:ext cx="8201487" cy="410444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="" xmlns:a16="http://schemas.microsoft.com/office/drawing/2014/main" val="3022058348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391156391"/>
                    </a:ext>
                  </a:extLst>
                </a:gridCol>
                <a:gridCol w="285170">
                  <a:extLst>
                    <a:ext uri="{9D8B030D-6E8A-4147-A177-3AD203B41FA5}">
                      <a16:colId xmlns="" xmlns:a16="http://schemas.microsoft.com/office/drawing/2014/main" val="1987742904"/>
                    </a:ext>
                  </a:extLst>
                </a:gridCol>
                <a:gridCol w="2977174">
                  <a:extLst>
                    <a:ext uri="{9D8B030D-6E8A-4147-A177-3AD203B41FA5}">
                      <a16:colId xmlns="" xmlns:a16="http://schemas.microsoft.com/office/drawing/2014/main" val="1828220860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849061541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888536285"/>
                    </a:ext>
                  </a:extLst>
                </a:gridCol>
                <a:gridCol w="764255">
                  <a:extLst>
                    <a:ext uri="{9D8B030D-6E8A-4147-A177-3AD203B41FA5}">
                      <a16:colId xmlns="" xmlns:a16="http://schemas.microsoft.com/office/drawing/2014/main" val="2923283309"/>
                    </a:ext>
                  </a:extLst>
                </a:gridCol>
                <a:gridCol w="684408">
                  <a:extLst>
                    <a:ext uri="{9D8B030D-6E8A-4147-A177-3AD203B41FA5}">
                      <a16:colId xmlns="" xmlns:a16="http://schemas.microsoft.com/office/drawing/2014/main" val="1313726599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1908828024"/>
                    </a:ext>
                  </a:extLst>
                </a:gridCol>
                <a:gridCol w="695815">
                  <a:extLst>
                    <a:ext uri="{9D8B030D-6E8A-4147-A177-3AD203B41FA5}">
                      <a16:colId xmlns="" xmlns:a16="http://schemas.microsoft.com/office/drawing/2014/main" val="2160839256"/>
                    </a:ext>
                  </a:extLst>
                </a:gridCol>
              </a:tblGrid>
              <a:tr h="189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4488532"/>
                  </a:ext>
                </a:extLst>
              </a:tr>
              <a:tr h="303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6684412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47.095.232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4914994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5518432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1718504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46.751.259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9662363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3572103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4425469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46.458.908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8794003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2741536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833479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6827769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3999003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44350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8979538"/>
                  </a:ext>
                </a:extLst>
              </a:tr>
              <a:tr h="19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1167019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2685951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5751594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3255887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46093"/>
                  </a:ext>
                </a:extLst>
              </a:tr>
              <a:tr h="1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7402618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COMPETITIVIDAD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8230</Words>
  <Application>Microsoft Office PowerPoint</Application>
  <PresentationFormat>Presentación en pantalla (4:3)</PresentationFormat>
  <Paragraphs>4772</Paragraphs>
  <Slides>32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5" baseType="lpstr">
      <vt:lpstr>1_Tema de Office</vt:lpstr>
      <vt:lpstr>Tema de Office</vt:lpstr>
      <vt:lpstr>Imagen de mapa de bits</vt:lpstr>
      <vt:lpstr>EJECUCIÓN ACUMULADA DE GASTOS PRESUPUESTARIOS AL MES DE JUNIO DE 2018 PARTIDA 07: MINISTERIO DE ECONOMÍA, FOMENTO Y TURISMO</vt:lpstr>
      <vt:lpstr>EJECUCIÓN ACUMULADA DE GASTOS A JUNIO DE 2018  PARTIDA 07 MINISTERIO DE ECONOMÍA, FOMENTO Y TURISMO</vt:lpstr>
      <vt:lpstr>EJECUCIÓN ACUMULADA DE GASTOS A JUNIO DE 2018  PARTIDA 07 MINISTERIO DE ECONOMÍA, FOMENTO Y TURISMO</vt:lpstr>
      <vt:lpstr>Presentación de PowerPoint</vt:lpstr>
      <vt:lpstr>EJECUCIÓN ACUMULADA DE GASTOS A JUNIO DE 2018  PARTIDA 07 MINISTERIO DE ECONOMÍA, FOMENTO Y TURISMO</vt:lpstr>
      <vt:lpstr>EJECUCIÓN ACUMULADA DE GASTOS A JUNIO DE 2018  PARTIDA 07 RESUMEN POR CAPÍTULOS</vt:lpstr>
      <vt:lpstr>EJECUCIÓN ACUMULADA DE GASTOS A JUNIO DE 2018  PARTIDA 07. CAPÍTULO 01. PROGRAMA 01: SUBSECRETARÍA DE ECONOMÍA Y EMPRESAS DE MENOR TAMAÑO</vt:lpstr>
      <vt:lpstr>EJECUCIÓN ACUMULADA DE GASTOS A JUNIO DE 2018  PARTIDA 07. CAPÍTULO 01. PROGRAMA 01: SUBSECRETARÍA DE ECONOMÍA Y EMPRESAS DE MENOR TAMAÑO</vt:lpstr>
      <vt:lpstr>EJECUCIÓN ACUMULADA DE GASTOS A JUNIO DE 2018  PARTIDA 07. CAPÍTULO 01. PROGRAMA 07: PROGRAMA FONDO DE INNOVACIÓN PARA LA COMPETITIVIDAD</vt:lpstr>
      <vt:lpstr>EJECUCIÓN ACUMULADA DE GASTOS A JUNIO DE 2018  PARTIDA 07. CAPÍTULO 01. PROGRAMA 07: PROGRAMA FONDO DE INNOVACIÓN PARA LA COMPETITIVIDAD</vt:lpstr>
      <vt:lpstr>EJECUCIÓN ACUMULADA DE GASTOS A JUNIO DE 2018  PARTIDA 07. CAPÍTULO 01. PROGRAMA 08: SECRETARÍA EJECUTIVA CONSEJO NACIONAL DE INNOVACIÓN</vt:lpstr>
      <vt:lpstr>EJECUCIÓN ACUMULADA DE GASTOS A JUNIO DE 2018  PARTIDA 07. CAPÍTULO 01. PROGRAMA 11: PROGRAMA INICIATIVA CIENTÍFICA MILLENIUM</vt:lpstr>
      <vt:lpstr>EJECUCIÓN ACUMULADA DE GASTOS A JUNIO DE 2018  PARTIDA 07. CAPÍTULO 02. PROGRAMA 01: SERVICIO NACIONAL DEL CONSUMIDOR</vt:lpstr>
      <vt:lpstr>EJECUCIÓN ACUMULADA DE GASTOS A JUNIO DE 2018  PARTIDA 07. CAPÍTULO 03. PROGRAMA 01: SUBSECRETARÍA DE PESCA Y ACUICULTURA</vt:lpstr>
      <vt:lpstr>EJECUCIÓN ACUMULADA DE GASTOS A JUNIO DE 2018  PARTIDA 07. CAPÍTULO 03. PROGRAMA 02: FONDO DE ADMINISTRACIÓN PESQUERO</vt:lpstr>
      <vt:lpstr>EJECUCIÓN ACUMULADA DE GASTOS A JUNIO DE 2018  PARTIDA 07. CAPÍTULO 04. PROGRAMA 01: SERVICIO NACIONAL DE PESCA Y ACUICULTURA</vt:lpstr>
      <vt:lpstr>EJECUCIÓN ACUMULADA DE GASTOS A JUNIO DE 2018  PARTIDA 07. CAPÍTULO 06. PROGRAMA 01: CORPORACIÓN DE FOMENTO DE LA PRODUCCIÓN</vt:lpstr>
      <vt:lpstr>EJECUCIÓN ACUMULADA DE GASTOS A JUNIO DE 2018  PARTIDA 07. CAPÍTULO 06. PROGRAMA 01: CORPORACIÓN DE FOMENTO DE LA PRODUCCIÓN</vt:lpstr>
      <vt:lpstr>EJECUCIÓN ACUMULADA DE GASTOS A JUNIO DE 2018  PARTIDA 07. CAPÍTULO 06. PROGRAMA 01: CORPORACIÓN DE FOMENTO DE LA PRODUCCIÓN</vt:lpstr>
      <vt:lpstr>EJECUCIÓN ACUMULADA DE GASTOS A JUNIO DE 2018  PARTIDA 07. CAPÍTULO 06. PROGRAMA 01: CORPORACIÓN DE FOMENTO DE LA PRODUCCIÓN</vt:lpstr>
      <vt:lpstr>EJECUCIÓN ACUMULADA DE GASTOS A JUNIO DE 2018  PARTIDA 07. CAPÍTULO 07. PROGRAMA 01: INSTITUTO NACIONAL DE ESTADÍSTICAS</vt:lpstr>
      <vt:lpstr>EJECUCIÓN ACUMULADA DE GASTOS A JUNIO DE 2018  PARTIDA 07. CAPÍTULO 07. PROGRAMA 01: INSTITUTO NACIONAL DE ESTADÍSTICAS</vt:lpstr>
      <vt:lpstr>EJECUCIÓN ACUMULADA DE GASTOS A JUNIO DE 2018  PARTIDA 07. CAPÍTULO 07. PROGRAMA 02: PROGRAMA CENSOS</vt:lpstr>
      <vt:lpstr>EJECUCIÓN ACUMULADA DE GASTOS A JUNIO DE 2018  PARTIDA 07. CAPÍTULO 07. PROGRAMA 08: FISCALÍA NACIONAL ECONÓMICA</vt:lpstr>
      <vt:lpstr>EJECUCIÓN ACUMULADA DE GASTOS A JUNIO DE 2018  PARTIDA 07. CAPÍTULO 09. PROGRAMA 01: SERVICIO NACIONAL DE TURISMO</vt:lpstr>
      <vt:lpstr>EJECUCIÓN ACUMULADA DE GASTOS A JUNIO DE 2018  PARTIDA 07. CAPÍTULO 09. PROGRAMA 03: PROGRAMA DE PROMOCIÓN INTERNACIONAL</vt:lpstr>
      <vt:lpstr>EJECUCIÓN ACUMULADA DE GASTOS A JUNIO DE 2018  PARTIDA 07. CAPÍTULO 16. PROGRAMA 01: SERVICIO DE COOPERACIÓN TÉCNICA</vt:lpstr>
      <vt:lpstr>EJECUCIÓN ACUMULADA DE GASTOS A JUNIO DE 2018  PARTIDA 07. CAPÍTULO 19. PROGRAMA 01: COMITÉ INNOVA CHILE</vt:lpstr>
      <vt:lpstr>EJECUCIÓN ACUMULADA DE GASTOS A JUNIO DE 2018  PARTIDA 07. CAPÍTULO 21. PROGRAMA 01: AGENCIA DE PROMOCIÓN DE LA INVERSIÓN EXTRANJERA</vt:lpstr>
      <vt:lpstr>EJECUCIÓN ACUMULADA DE GASTOS A JUNIO DE 2018  PARTIDA 07. CAPÍTULO 23. PROGRAMA 01: INSTITUTO NACIONAL DE PROPIEDAD INDUSTRIAL</vt:lpstr>
      <vt:lpstr>EJECUCIÓN ACUMULADA DE GASTOS A JUNIO DE 2018  PARTIDA 07. CAPÍTULO 24. PROGRAMA 01: SUBSECRETARÍA DE TURISMO</vt:lpstr>
      <vt:lpstr>EJECUCIÓN ACUMULADA DE GASTOS A JUNIO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191</cp:revision>
  <cp:lastPrinted>2016-07-04T14:42:46Z</cp:lastPrinted>
  <dcterms:created xsi:type="dcterms:W3CDTF">2016-06-23T13:38:47Z</dcterms:created>
  <dcterms:modified xsi:type="dcterms:W3CDTF">2018-08-27T21:01:04Z</dcterms:modified>
</cp:coreProperties>
</file>