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2"/>
  </p:notesMasterIdLst>
  <p:handoutMasterIdLst>
    <p:handoutMasterId r:id="rId23"/>
  </p:handoutMasterIdLst>
  <p:sldIdLst>
    <p:sldId id="256" r:id="rId8"/>
    <p:sldId id="298" r:id="rId9"/>
    <p:sldId id="306" r:id="rId10"/>
    <p:sldId id="309" r:id="rId11"/>
    <p:sldId id="312" r:id="rId12"/>
    <p:sldId id="264" r:id="rId13"/>
    <p:sldId id="307" r:id="rId14"/>
    <p:sldId id="263" r:id="rId15"/>
    <p:sldId id="265" r:id="rId16"/>
    <p:sldId id="300" r:id="rId17"/>
    <p:sldId id="301" r:id="rId18"/>
    <p:sldId id="302" r:id="rId19"/>
    <p:sldId id="303" r:id="rId20"/>
    <p:sldId id="30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082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5" name="Picture 15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69" y="1746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462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2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486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10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3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534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546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58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462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5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6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emf"/><Relationship Id="rId4" Type="http://schemas.openxmlformats.org/officeDocument/2006/relationships/oleObject" Target="../embeddings/Hoja_de_c_lculo_de_Microsoft_Excel_97-20037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emf"/><Relationship Id="rId4" Type="http://schemas.openxmlformats.org/officeDocument/2006/relationships/oleObject" Target="../embeddings/Hoja_de_c_lculo_de_Microsoft_Excel_97-20038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Hoja_de_c_lculo_de_Microsoft_Excel_97-20033.xls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</a:t>
            </a:r>
            <a:r>
              <a:rPr lang="es-CL" sz="2000" b="1" dirty="0" smtClean="0">
                <a:latin typeface="+mn-lt"/>
              </a:rPr>
              <a:t>PRESUPUESTARIOS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J</a:t>
            </a:r>
            <a:r>
              <a:rPr lang="es-CL" sz="2000" b="1" cap="all" dirty="0" smtClean="0">
                <a:latin typeface="+mn-lt"/>
              </a:rPr>
              <a:t>unio</a:t>
            </a:r>
            <a:r>
              <a:rPr lang="es-CL" sz="2000" b="1" dirty="0" smtClean="0">
                <a:latin typeface="+mn-lt"/>
              </a:rPr>
              <a:t> DE 2018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06: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RELACIONES EXTERIORES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agosto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589240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277025"/>
              </p:ext>
            </p:extLst>
          </p:nvPr>
        </p:nvGraphicFramePr>
        <p:xfrm>
          <a:off x="414336" y="1916832"/>
          <a:ext cx="8201488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Hoja de cálculo" r:id="rId4" imgW="7553257" imgH="3533865" progId="Excel.Sheet.8">
                  <p:embed/>
                </p:oleObj>
              </mc:Choice>
              <mc:Fallback>
                <p:oleObj name="Hoja de cálculo" r:id="rId4" imgW="7553257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01488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64805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290211"/>
              </p:ext>
            </p:extLst>
          </p:nvPr>
        </p:nvGraphicFramePr>
        <p:xfrm>
          <a:off x="414336" y="1772816"/>
          <a:ext cx="8210799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9" name="Hoja de cálculo" r:id="rId4" imgW="7410585" imgH="2771775" progId="Excel.Sheet.8">
                  <p:embed/>
                </p:oleObj>
              </mc:Choice>
              <mc:Fallback>
                <p:oleObj name="Hoja de cálculo" r:id="rId4" imgW="7410585" imgH="27717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72816"/>
                        <a:ext cx="8210799" cy="277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702012"/>
              </p:ext>
            </p:extLst>
          </p:nvPr>
        </p:nvGraphicFramePr>
        <p:xfrm>
          <a:off x="414335" y="1772816"/>
          <a:ext cx="8220199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2" name="Hoja de cálculo" r:id="rId4" imgW="7886700" imgH="2628900" progId="Excel.Sheet.8">
                  <p:embed/>
                </p:oleObj>
              </mc:Choice>
              <mc:Fallback>
                <p:oleObj name="Hoja de cálculo" r:id="rId4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5" y="1772816"/>
                        <a:ext cx="8220199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29612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503915"/>
              </p:ext>
            </p:extLst>
          </p:nvPr>
        </p:nvGraphicFramePr>
        <p:xfrm>
          <a:off x="414336" y="1695425"/>
          <a:ext cx="8262119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Hoja de cálculo" r:id="rId4" imgW="7915343" imgH="3533865" progId="Excel.Sheet.8">
                  <p:embed/>
                </p:oleObj>
              </mc:Choice>
              <mc:Fallback>
                <p:oleObj name="Hoja de cálculo" r:id="rId4" imgW="7915343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695425"/>
                        <a:ext cx="8262119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646744"/>
              </p:ext>
            </p:extLst>
          </p:nvPr>
        </p:nvGraphicFramePr>
        <p:xfrm>
          <a:off x="414336" y="1772816"/>
          <a:ext cx="8201487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0" name="Hoja de cálculo" r:id="rId4" imgW="7534343" imgH="2009685" progId="Excel.Sheet.8">
                  <p:embed/>
                </p:oleObj>
              </mc:Choice>
              <mc:Fallback>
                <p:oleObj name="Hoja de cálculo" r:id="rId4" imgW="7534343" imgH="2009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72816"/>
                        <a:ext cx="8201487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La</a:t>
            </a:r>
            <a:r>
              <a:rPr lang="es-CL" sz="1400" b="1" dirty="0"/>
              <a:t> ejecución acumulada </a:t>
            </a:r>
            <a:r>
              <a:rPr lang="es-CL" sz="1400" b="1" dirty="0" smtClean="0"/>
              <a:t>en pesos, al mes de junio de 2018</a:t>
            </a:r>
            <a:r>
              <a:rPr lang="es-CL" sz="1400" dirty="0" smtClean="0"/>
              <a:t> finalizó </a:t>
            </a:r>
            <a:r>
              <a:rPr lang="es-CL" sz="1400" dirty="0"/>
              <a:t>en </a:t>
            </a:r>
            <a:r>
              <a:rPr lang="es-CL" sz="1400" dirty="0" smtClean="0"/>
              <a:t>$43.496 </a:t>
            </a:r>
            <a:r>
              <a:rPr lang="es-CL" sz="1400" dirty="0"/>
              <a:t>millones, equivalentes a un </a:t>
            </a:r>
            <a:r>
              <a:rPr lang="es-CL" sz="1400" dirty="0" smtClean="0"/>
              <a:t>45% </a:t>
            </a:r>
            <a:r>
              <a:rPr lang="es-CL" sz="1400" dirty="0"/>
              <a:t>del Presupuesto </a:t>
            </a:r>
            <a:r>
              <a:rPr lang="es-CL" sz="14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/>
              <a:t>En dólares se observó un 22% de avance presupuestario, con un total gastado de US$48 millones. El año 2017 el porcentaje de gasto llegó a 30%.</a:t>
            </a: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</a:rPr>
              <a:t>Respecto</a:t>
            </a:r>
            <a:r>
              <a:rPr lang="es-MX" sz="1400" b="1" dirty="0" smtClean="0">
                <a:solidFill>
                  <a:prstClr val="black"/>
                </a:solidFill>
              </a:rPr>
              <a:t> al Servicio de la Deuda,</a:t>
            </a:r>
            <a:r>
              <a:rPr lang="es-MX" sz="1400" dirty="0" smtClean="0">
                <a:solidFill>
                  <a:prstClr val="black"/>
                </a:solidFill>
              </a:rPr>
              <a:t> </a:t>
            </a:r>
            <a:r>
              <a:rPr lang="es-MX" sz="1400" dirty="0">
                <a:solidFill>
                  <a:prstClr val="black"/>
                </a:solidFill>
              </a:rPr>
              <a:t>la ley de presupuestos </a:t>
            </a:r>
            <a:r>
              <a:rPr lang="es-MX" sz="1400" dirty="0" smtClean="0">
                <a:solidFill>
                  <a:prstClr val="black"/>
                </a:solidFill>
              </a:rPr>
              <a:t>2018 autorizó recursos por $28 millones</a:t>
            </a:r>
            <a:r>
              <a:rPr lang="es-CL" sz="1400" dirty="0" smtClean="0">
                <a:solidFill>
                  <a:prstClr val="black"/>
                </a:solidFill>
              </a:rPr>
              <a:t> y al mes de junio se han incluido recursos adicionales por $930 millones destinados a cumplir obligaciones del ejercicio presupuestario anterior (deuda flotante). Si embargo, se observa una ejecución presupuestaria de $1.175 millones, significando 126% de ejecución respecto a los recursos vigentes.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las transferencias corrientes </a:t>
            </a:r>
            <a:r>
              <a:rPr lang="es-CL" sz="1400" b="1" dirty="0" smtClean="0">
                <a:latin typeface="+mn-lt"/>
              </a:rPr>
              <a:t>de la Subsecretaría</a:t>
            </a:r>
            <a:r>
              <a:rPr lang="es-CL" sz="1400" dirty="0" smtClean="0">
                <a:latin typeface="+mn-lt"/>
              </a:rPr>
              <a:t>, que incluyen recursos para asignaciones  al sector privado y para Otras Entidades Públicas, totalizaron desembolsos por $672 millones, con 55% de ejecución.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400" dirty="0" smtClean="0">
                <a:latin typeface="+mn-lt"/>
              </a:rPr>
              <a:t>En la Dirección de Relaciones Económicas, el </a:t>
            </a:r>
            <a:r>
              <a:rPr lang="es-CL" sz="1400" b="1" dirty="0" smtClean="0">
                <a:latin typeface="+mn-lt"/>
              </a:rPr>
              <a:t>Programa </a:t>
            </a:r>
            <a:r>
              <a:rPr lang="es-CL" sz="1400" b="1" dirty="0">
                <a:latin typeface="+mn-lt"/>
              </a:rPr>
              <a:t>de Defensa </a:t>
            </a:r>
            <a:r>
              <a:rPr lang="es-CL" sz="1400" b="1" dirty="0" smtClean="0">
                <a:latin typeface="+mn-lt"/>
              </a:rPr>
              <a:t>Comercial</a:t>
            </a:r>
            <a:r>
              <a:rPr lang="es-CL" sz="1400" dirty="0" smtClean="0">
                <a:latin typeface="+mn-lt"/>
              </a:rPr>
              <a:t>, que </a:t>
            </a:r>
            <a:r>
              <a:rPr lang="es-CL" sz="14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400" dirty="0" smtClean="0">
                <a:latin typeface="+mn-lt"/>
              </a:rPr>
              <a:t>14% </a:t>
            </a:r>
            <a:r>
              <a:rPr lang="es-CL" sz="1400" dirty="0">
                <a:latin typeface="+mn-lt"/>
              </a:rPr>
              <a:t>del presupuesto </a:t>
            </a:r>
            <a:r>
              <a:rPr lang="es-CL" sz="1400" dirty="0" smtClean="0">
                <a:latin typeface="+mn-lt"/>
              </a:rPr>
              <a:t>vigente.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400" dirty="0" smtClean="0">
                <a:latin typeface="+mn-lt"/>
              </a:rPr>
              <a:t>El </a:t>
            </a:r>
            <a:r>
              <a:rPr lang="es-CL" sz="1400" b="1" dirty="0" smtClean="0">
                <a:latin typeface="+mn-lt"/>
              </a:rPr>
              <a:t>Programa </a:t>
            </a:r>
            <a:r>
              <a:rPr lang="es-CL" sz="1400" b="1" dirty="0">
                <a:latin typeface="+mn-lt"/>
              </a:rPr>
              <a:t>Certificación de </a:t>
            </a:r>
            <a:r>
              <a:rPr lang="es-CL" sz="1400" b="1" dirty="0" smtClean="0">
                <a:latin typeface="+mn-lt"/>
              </a:rPr>
              <a:t>Origen</a:t>
            </a:r>
            <a:r>
              <a:rPr lang="es-CL" sz="1400" dirty="0" smtClean="0">
                <a:latin typeface="+mn-lt"/>
              </a:rPr>
              <a:t>, encargado </a:t>
            </a:r>
            <a:r>
              <a:rPr lang="es-CL" sz="14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400" dirty="0" smtClean="0">
                <a:latin typeface="+mn-lt"/>
              </a:rPr>
              <a:t>44% </a:t>
            </a:r>
            <a:r>
              <a:rPr lang="es-CL" sz="1400" dirty="0">
                <a:latin typeface="+mn-lt"/>
              </a:rPr>
              <a:t>de gasto </a:t>
            </a:r>
            <a:r>
              <a:rPr lang="es-CL" sz="1400" dirty="0" smtClean="0">
                <a:latin typeface="+mn-lt"/>
              </a:rPr>
              <a:t>total.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400" dirty="0" smtClean="0">
                <a:latin typeface="+mn-lt"/>
              </a:rPr>
              <a:t>Los </a:t>
            </a:r>
            <a:r>
              <a:rPr lang="es-CL" sz="1400" b="1" dirty="0">
                <a:latin typeface="+mn-lt"/>
              </a:rPr>
              <a:t>Proyectos y Actividades de </a:t>
            </a:r>
            <a:r>
              <a:rPr lang="es-CL" sz="1400" b="1" dirty="0" smtClean="0">
                <a:latin typeface="+mn-lt"/>
              </a:rPr>
              <a:t>Promoción</a:t>
            </a:r>
            <a:r>
              <a:rPr lang="es-CL" sz="1400" dirty="0" smtClean="0">
                <a:latin typeface="+mn-lt"/>
              </a:rPr>
              <a:t>, con recursos autorizados por $7.162 millones informan un avance de 45% del gasto.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400" dirty="0" smtClean="0">
                <a:latin typeface="+mn-lt"/>
              </a:rPr>
              <a:t>En la </a:t>
            </a:r>
            <a:r>
              <a:rPr lang="es-CL" sz="1400" b="1" dirty="0" smtClean="0">
                <a:latin typeface="+mn-lt"/>
              </a:rPr>
              <a:t>Dirección de Fronteras y Límites </a:t>
            </a:r>
            <a:r>
              <a:rPr lang="es-CL" sz="1400" b="1" dirty="0">
                <a:latin typeface="+mn-lt"/>
              </a:rPr>
              <a:t>de Estado</a:t>
            </a:r>
            <a:r>
              <a:rPr lang="es-CL" sz="1400" dirty="0">
                <a:latin typeface="+mn-lt"/>
              </a:rPr>
              <a:t>, </a:t>
            </a:r>
            <a:r>
              <a:rPr lang="es-CL" sz="1400" dirty="0" smtClean="0">
                <a:latin typeface="+mn-lt"/>
              </a:rPr>
              <a:t>los </a:t>
            </a:r>
            <a:r>
              <a:rPr lang="es-CL" sz="1400" dirty="0">
                <a:latin typeface="+mn-lt"/>
              </a:rPr>
              <a:t>Programas Especiales de Fronteras y </a:t>
            </a:r>
            <a:r>
              <a:rPr lang="es-CL" sz="1400" dirty="0" smtClean="0">
                <a:latin typeface="+mn-lt"/>
              </a:rPr>
              <a:t>Límites</a:t>
            </a:r>
            <a:r>
              <a:rPr lang="es-CL" sz="1400" dirty="0">
                <a:latin typeface="+mn-lt"/>
              </a:rPr>
              <a:t>, </a:t>
            </a:r>
            <a:r>
              <a:rPr lang="es-CL" sz="1400" dirty="0" smtClean="0">
                <a:latin typeface="+mn-lt"/>
              </a:rPr>
              <a:t>que incluye </a:t>
            </a:r>
            <a:r>
              <a:rPr lang="es-CL" sz="1400" dirty="0">
                <a:latin typeface="+mn-lt"/>
              </a:rPr>
              <a:t>actividades relacionadas a </a:t>
            </a:r>
            <a:r>
              <a:rPr lang="es-CL" sz="1400" dirty="0" smtClean="0">
                <a:latin typeface="+mn-lt"/>
              </a:rPr>
              <a:t>la Plataforma </a:t>
            </a:r>
            <a:r>
              <a:rPr lang="es-CL" sz="1400" dirty="0">
                <a:latin typeface="+mn-lt"/>
              </a:rPr>
              <a:t>Continental Extendida y otras actividades de carácter </a:t>
            </a:r>
            <a:r>
              <a:rPr lang="es-CL" sz="1400" dirty="0" smtClean="0">
                <a:latin typeface="+mn-lt"/>
              </a:rPr>
              <a:t>reservado, ejecutaron un total de $2.916 millones (31% de avance presupuestario</a:t>
            </a:r>
            <a:r>
              <a:rPr lang="es-CL" sz="1400" dirty="0" smtClean="0">
                <a:latin typeface="+mn-lt"/>
              </a:rPr>
              <a:t>).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400" dirty="0">
              <a:latin typeface="+mn-lt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9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la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Agencia de Cooperación Internacional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la transferencia al sector privado para “Cooperación Sur-Sur”, presentó una ejecución de recursos de 48%, con un total gastado de $2.416 millones. Esta asignación contiene recursos para becas de postgrado, becas Nelson Mandela, cooperación técnica bilateral y triangular, Alianza del Pacífico, entre otras.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400" dirty="0" smtClean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05" y="1985043"/>
            <a:ext cx="4063779" cy="2448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693" y="1985043"/>
            <a:ext cx="4063779" cy="2448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JUNIO 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58935"/>
            <a:ext cx="3885937" cy="2342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27" y="2158935"/>
            <a:ext cx="3885937" cy="2342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JUNIO 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999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037927"/>
              </p:ext>
            </p:extLst>
          </p:nvPr>
        </p:nvGraphicFramePr>
        <p:xfrm>
          <a:off x="467545" y="1916832"/>
          <a:ext cx="8140554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Hoja de cálculo" r:id="rId4" imgW="7115243" imgH="2009685" progId="Excel.Sheet.8">
                  <p:embed/>
                </p:oleObj>
              </mc:Choice>
              <mc:Fallback>
                <p:oleObj name="Hoja de cálculo" r:id="rId4" imgW="7115243" imgH="2009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5" y="1916832"/>
                        <a:ext cx="8140554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8801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892051"/>
              </p:ext>
            </p:extLst>
          </p:nvPr>
        </p:nvGraphicFramePr>
        <p:xfrm>
          <a:off x="378499" y="1916832"/>
          <a:ext cx="8229600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7" name="Hoja de cálculo" r:id="rId4" imgW="7115243" imgH="2314575" progId="Excel.Sheet.8">
                  <p:embed/>
                </p:oleObj>
              </mc:Choice>
              <mc:Fallback>
                <p:oleObj name="Hoja de cálculo" r:id="rId4" imgW="71152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8499" y="1916832"/>
                        <a:ext cx="8229600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135627"/>
              </p:ext>
            </p:extLst>
          </p:nvPr>
        </p:nvGraphicFramePr>
        <p:xfrm>
          <a:off x="409575" y="1685925"/>
          <a:ext cx="8324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Hoja de cálculo" r:id="rId5" imgW="8324985" imgH="1743075" progId="Excel.Sheet.8">
                  <p:embed/>
                </p:oleObj>
              </mc:Choice>
              <mc:Fallback>
                <p:oleObj name="Hoja de cálculo" r:id="rId5" imgW="8324985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9575" y="1685925"/>
                        <a:ext cx="8324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76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22195"/>
              </p:ext>
            </p:extLst>
          </p:nvPr>
        </p:nvGraphicFramePr>
        <p:xfrm>
          <a:off x="414336" y="1717129"/>
          <a:ext cx="8210799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Hoja de cálculo" r:id="rId4" imgW="8763000" imgH="4448265" progId="Excel.Sheet.8">
                  <p:embed/>
                </p:oleObj>
              </mc:Choice>
              <mc:Fallback>
                <p:oleObj name="Hoja de cálculo" r:id="rId4" imgW="8763000" imgH="4448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17129"/>
                        <a:ext cx="8210799" cy="444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1832</TotalTime>
  <Words>712</Words>
  <Application>Microsoft Office PowerPoint</Application>
  <PresentationFormat>Presentación en pantalla (4:3)</PresentationFormat>
  <Paragraphs>70</Paragraphs>
  <Slides>14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ACUMULADA DE GASTOS PRESUPUESTARIOS AL MES DE Junio DE 2018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129</cp:revision>
  <cp:lastPrinted>2016-07-04T14:42:46Z</cp:lastPrinted>
  <dcterms:created xsi:type="dcterms:W3CDTF">2016-06-23T13:38:47Z</dcterms:created>
  <dcterms:modified xsi:type="dcterms:W3CDTF">2018-08-27T20:58:54Z</dcterms:modified>
</cp:coreProperties>
</file>