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33-44EA-8B42-89D0B00FD4ED}"/>
                </c:ext>
              </c:extLst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33-44EA-8B42-89D0B00FD4ED}"/>
                </c:ext>
              </c:extLst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33-44EA-8B42-89D0B00FD4ED}"/>
                </c:ext>
              </c:extLst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33-44EA-8B42-89D0B00FD4ED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33-44EA-8B42-89D0B00FD4ED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33-44EA-8B42-89D0B00FD4ED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33-44EA-8B42-89D0B00FD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Adm.'!$Z$30:$AE$30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Adm.'!$Z$31:$AE$31</c:f>
              <c:numCache>
                <c:formatCode>0.0%</c:formatCode>
                <c:ptCount val="6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833-44EA-8B42-89D0B00FD4ED}"/>
            </c:ext>
          </c:extLst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33-44EA-8B42-89D0B00FD4ED}"/>
                </c:ext>
              </c:extLst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33-44EA-8B42-89D0B00FD4ED}"/>
                </c:ext>
              </c:extLst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33-44EA-8B42-89D0B00FD4ED}"/>
                </c:ext>
              </c:extLst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33-44EA-8B42-89D0B00FD4ED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33-44EA-8B42-89D0B00FD4ED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33-44EA-8B42-89D0B00FD4ED}"/>
                </c:ext>
              </c:extLst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833-44EA-8B42-89D0B00FD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Adm.'!$Z$30:$AE$30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Adm.'!$Z$32:$AE$32</c:f>
              <c:numCache>
                <c:formatCode>0.0%</c:formatCode>
                <c:ptCount val="6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833-44EA-8B42-89D0B00FD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297344"/>
        <c:axId val="96298880"/>
      </c:barChart>
      <c:catAx>
        <c:axId val="9629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6298880"/>
        <c:crosses val="autoZero"/>
        <c:auto val="1"/>
        <c:lblAlgn val="ctr"/>
        <c:lblOffset val="100"/>
        <c:noMultiLvlLbl val="0"/>
      </c:catAx>
      <c:valAx>
        <c:axId val="962988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6297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A5-4392-AF13-E71959EB71E9}"/>
                </c:ext>
              </c:extLst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A5-4392-AF13-E71959EB71E9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A5-4392-AF13-E71959EB71E9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A5-4392-AF13-E71959EB71E9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A5-4392-AF13-E71959EB71E9}"/>
                </c:ext>
              </c:extLst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A5-4392-AF13-E71959EB71E9}"/>
                </c:ext>
              </c:extLst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A5-4392-AF13-E71959EB71E9}"/>
                </c:ext>
              </c:extLst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A5-4392-AF13-E71959EB71E9}"/>
                </c:ext>
              </c:extLst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A5-4392-AF13-E71959EB71E9}"/>
                </c:ext>
              </c:extLst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CA5-4392-AF13-E71959EB71E9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CA5-4392-AF13-E71959EB7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Adm.'!$AM$30:$AR$30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Adm.'!$AM$31:$AR$31</c:f>
              <c:numCache>
                <c:formatCode>0.0%</c:formatCode>
                <c:ptCount val="6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ECA5-4392-AF13-E71959EB71E9}"/>
            </c:ext>
          </c:extLst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CA5-4392-AF13-E71959EB71E9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CA5-4392-AF13-E71959EB71E9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CA5-4392-AF13-E71959EB71E9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CA5-4392-AF13-E71959EB71E9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CA5-4392-AF13-E71959EB71E9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CA5-4392-AF13-E71959EB71E9}"/>
                </c:ext>
              </c:extLst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CA5-4392-AF13-E71959EB71E9}"/>
                </c:ext>
              </c:extLst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CA5-4392-AF13-E71959EB71E9}"/>
                </c:ext>
              </c:extLst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CA5-4392-AF13-E71959EB71E9}"/>
                </c:ext>
              </c:extLst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CA5-4392-AF13-E71959EB71E9}"/>
                </c:ext>
              </c:extLst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CA5-4392-AF13-E71959EB71E9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CA5-4392-AF13-E71959EB7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Adm.'!$AM$30:$AR$30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Adm.'!$AM$32:$AR$32</c:f>
              <c:numCache>
                <c:formatCode>0.0%</c:formatCode>
                <c:ptCount val="6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ECA5-4392-AF13-E71959EB7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98240"/>
        <c:axId val="51511296"/>
      </c:lineChart>
      <c:catAx>
        <c:axId val="11229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1511296"/>
        <c:crosses val="autoZero"/>
        <c:auto val="1"/>
        <c:lblAlgn val="ctr"/>
        <c:lblOffset val="100"/>
        <c:noMultiLvlLbl val="0"/>
      </c:catAx>
      <c:valAx>
        <c:axId val="515112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22982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Contraloría en el mes de </a:t>
            </a:r>
            <a:r>
              <a:rPr lang="es-CL" sz="1600" dirty="0" smtClean="0"/>
              <a:t>junio </a:t>
            </a:r>
            <a:r>
              <a:rPr lang="es-CL" sz="1600" dirty="0"/>
              <a:t>fue de </a:t>
            </a:r>
            <a:r>
              <a:rPr lang="es-CL" sz="1600" dirty="0" smtClean="0"/>
              <a:t>$8.684 </a:t>
            </a:r>
            <a:r>
              <a:rPr lang="es-CL" sz="1600" dirty="0"/>
              <a:t>millones, equivalente a un </a:t>
            </a:r>
            <a:r>
              <a:rPr lang="es-CL" sz="1600" dirty="0" smtClean="0"/>
              <a:t>11,4%, superior </a:t>
            </a:r>
            <a:r>
              <a:rPr lang="es-CL" sz="1600" dirty="0"/>
              <a:t>al registrado en igual fecha del año </a:t>
            </a:r>
            <a:r>
              <a:rPr lang="es-CL" sz="1600" dirty="0" smtClean="0"/>
              <a:t>anterior (10,8%). </a:t>
            </a:r>
            <a:r>
              <a:rPr lang="es-CL" sz="1600" dirty="0"/>
              <a:t>Con ello, la ejecución acumulada asciende a </a:t>
            </a:r>
            <a:r>
              <a:rPr lang="es-CL" sz="1600" dirty="0" smtClean="0"/>
              <a:t>$42.543 millones</a:t>
            </a:r>
            <a:r>
              <a:rPr lang="es-CL" sz="1600" dirty="0"/>
              <a:t>, equivalente a un </a:t>
            </a:r>
            <a:r>
              <a:rPr lang="es-CL" sz="1600" dirty="0" smtClean="0"/>
              <a:t>55,7% </a:t>
            </a:r>
            <a:r>
              <a:rPr lang="es-CL" sz="1600" dirty="0"/>
              <a:t>respecto de la ley </a:t>
            </a:r>
            <a:r>
              <a:rPr lang="es-CL" sz="1600" dirty="0" smtClean="0"/>
              <a:t>inicial,  mayor al 50,7% de ejecución acumulada a junio de 2017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Las modificaciones </a:t>
            </a:r>
            <a:r>
              <a:rPr lang="es-MX" sz="1600" dirty="0"/>
              <a:t>al </a:t>
            </a:r>
            <a:r>
              <a:rPr lang="es-MX" sz="1600" dirty="0" smtClean="0"/>
              <a:t>presupuesto </a:t>
            </a:r>
            <a:r>
              <a:rPr lang="es-MX" sz="1600" dirty="0"/>
              <a:t>observadas en el mes de febrero, que registraron un incremento del presupuesto en $8.560 millones y que se destinaron a: Personal $ 4.471 millones, Bienes y Servicios de Consumo $250 </a:t>
            </a:r>
            <a:r>
              <a:rPr lang="es-MX" sz="1600" dirty="0" smtClean="0"/>
              <a:t>millones, fueron eliminadas, y se mantuvo solo modificación para Deuda </a:t>
            </a:r>
            <a:r>
              <a:rPr lang="es-MX" sz="1600" dirty="0"/>
              <a:t>Flotante por $</a:t>
            </a:r>
            <a:r>
              <a:rPr lang="es-MX" sz="1600" dirty="0" smtClean="0"/>
              <a:t>3.831 </a:t>
            </a:r>
            <a:r>
              <a:rPr lang="es-MX" sz="1600" dirty="0"/>
              <a:t>millones</a:t>
            </a:r>
            <a:r>
              <a:rPr lang="es-MX" sz="1600" dirty="0" smtClean="0"/>
              <a:t>. Además, se agregó una rebaja de $155 millones en Bienes y Servicios de Consumo y un igual incremento en Transferencias Corrientes para organismos Internacionales.</a:t>
            </a: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A continuación se presenta el comportamiento del gasto mensual y acumulado, y se compara con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 title="Ejecución Mensual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JUNIO 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0435EA13-F63B-4245-A4C2-2EE2064DC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22559"/>
              </p:ext>
            </p:extLst>
          </p:nvPr>
        </p:nvGraphicFramePr>
        <p:xfrm>
          <a:off x="524035" y="2497735"/>
          <a:ext cx="7886700" cy="1981023"/>
        </p:xfrm>
        <a:graphic>
          <a:graphicData uri="http://schemas.openxmlformats.org/drawingml/2006/table">
            <a:tbl>
              <a:tblPr/>
              <a:tblGrid>
                <a:gridCol w="771963">
                  <a:extLst>
                    <a:ext uri="{9D8B030D-6E8A-4147-A177-3AD203B41FA5}">
                      <a16:colId xmlns:a16="http://schemas.microsoft.com/office/drawing/2014/main" xmlns="" val="621738791"/>
                    </a:ext>
                  </a:extLst>
                </a:gridCol>
                <a:gridCol w="2235238">
                  <a:extLst>
                    <a:ext uri="{9D8B030D-6E8A-4147-A177-3AD203B41FA5}">
                      <a16:colId xmlns:a16="http://schemas.microsoft.com/office/drawing/2014/main" xmlns="" val="3588216720"/>
                    </a:ext>
                  </a:extLst>
                </a:gridCol>
                <a:gridCol w="771963">
                  <a:extLst>
                    <a:ext uri="{9D8B030D-6E8A-4147-A177-3AD203B41FA5}">
                      <a16:colId xmlns:a16="http://schemas.microsoft.com/office/drawing/2014/main" xmlns="" val="3825662612"/>
                    </a:ext>
                  </a:extLst>
                </a:gridCol>
                <a:gridCol w="841094">
                  <a:extLst>
                    <a:ext uri="{9D8B030D-6E8A-4147-A177-3AD203B41FA5}">
                      <a16:colId xmlns:a16="http://schemas.microsoft.com/office/drawing/2014/main" xmlns="" val="695863297"/>
                    </a:ext>
                  </a:extLst>
                </a:gridCol>
                <a:gridCol w="841094">
                  <a:extLst>
                    <a:ext uri="{9D8B030D-6E8A-4147-A177-3AD203B41FA5}">
                      <a16:colId xmlns:a16="http://schemas.microsoft.com/office/drawing/2014/main" xmlns="" val="1966782603"/>
                    </a:ext>
                  </a:extLst>
                </a:gridCol>
                <a:gridCol w="786366">
                  <a:extLst>
                    <a:ext uri="{9D8B030D-6E8A-4147-A177-3AD203B41FA5}">
                      <a16:colId xmlns:a16="http://schemas.microsoft.com/office/drawing/2014/main" xmlns="" val="3518097753"/>
                    </a:ext>
                  </a:extLst>
                </a:gridCol>
                <a:gridCol w="818050">
                  <a:extLst>
                    <a:ext uri="{9D8B030D-6E8A-4147-A177-3AD203B41FA5}">
                      <a16:colId xmlns:a16="http://schemas.microsoft.com/office/drawing/2014/main" xmlns="" val="3066524345"/>
                    </a:ext>
                  </a:extLst>
                </a:gridCol>
                <a:gridCol w="820932">
                  <a:extLst>
                    <a:ext uri="{9D8B030D-6E8A-4147-A177-3AD203B41FA5}">
                      <a16:colId xmlns:a16="http://schemas.microsoft.com/office/drawing/2014/main" xmlns="" val="1050169529"/>
                    </a:ext>
                  </a:extLst>
                </a:gridCol>
              </a:tblGrid>
              <a:tr h="18688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5312029"/>
                  </a:ext>
                </a:extLst>
              </a:tr>
              <a:tr h="2990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9588004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76.355.818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80.187.055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42.543.839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7195689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60.285.639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60.285.639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33.594.549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115964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9.792.355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9.637.355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4.316.282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919502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7631504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3515480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2.344.966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2.344.966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418.496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7096692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9740171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816.635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4.647.872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4.187.372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199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00D571A-26CA-4C4D-BAC8-67E4ED47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702723"/>
              </p:ext>
            </p:extLst>
          </p:nvPr>
        </p:nvGraphicFramePr>
        <p:xfrm>
          <a:off x="493102" y="1661461"/>
          <a:ext cx="7895322" cy="4351333"/>
        </p:xfrm>
        <a:graphic>
          <a:graphicData uri="http://schemas.openxmlformats.org/drawingml/2006/table">
            <a:tbl>
              <a:tblPr/>
              <a:tblGrid>
                <a:gridCol w="335178">
                  <a:extLst>
                    <a:ext uri="{9D8B030D-6E8A-4147-A177-3AD203B41FA5}">
                      <a16:colId xmlns:a16="http://schemas.microsoft.com/office/drawing/2014/main" xmlns="" val="3448428748"/>
                    </a:ext>
                  </a:extLst>
                </a:gridCol>
                <a:gridCol w="397249">
                  <a:extLst>
                    <a:ext uri="{9D8B030D-6E8A-4147-A177-3AD203B41FA5}">
                      <a16:colId xmlns:a16="http://schemas.microsoft.com/office/drawing/2014/main" xmlns="" val="1262087494"/>
                    </a:ext>
                  </a:extLst>
                </a:gridCol>
                <a:gridCol w="360007">
                  <a:extLst>
                    <a:ext uri="{9D8B030D-6E8A-4147-A177-3AD203B41FA5}">
                      <a16:colId xmlns:a16="http://schemas.microsoft.com/office/drawing/2014/main" xmlns="" val="1831357828"/>
                    </a:ext>
                  </a:extLst>
                </a:gridCol>
                <a:gridCol w="2085556">
                  <a:extLst>
                    <a:ext uri="{9D8B030D-6E8A-4147-A177-3AD203B41FA5}">
                      <a16:colId xmlns:a16="http://schemas.microsoft.com/office/drawing/2014/main" xmlns="" val="2200260884"/>
                    </a:ext>
                  </a:extLst>
                </a:gridCol>
                <a:gridCol w="819326">
                  <a:extLst>
                    <a:ext uri="{9D8B030D-6E8A-4147-A177-3AD203B41FA5}">
                      <a16:colId xmlns:a16="http://schemas.microsoft.com/office/drawing/2014/main" xmlns="" val="2995285467"/>
                    </a:ext>
                  </a:extLst>
                </a:gridCol>
                <a:gridCol w="831740">
                  <a:extLst>
                    <a:ext uri="{9D8B030D-6E8A-4147-A177-3AD203B41FA5}">
                      <a16:colId xmlns:a16="http://schemas.microsoft.com/office/drawing/2014/main" xmlns="" val="526509864"/>
                    </a:ext>
                  </a:extLst>
                </a:gridCol>
                <a:gridCol w="831740">
                  <a:extLst>
                    <a:ext uri="{9D8B030D-6E8A-4147-A177-3AD203B41FA5}">
                      <a16:colId xmlns:a16="http://schemas.microsoft.com/office/drawing/2014/main" xmlns="" val="9779770"/>
                    </a:ext>
                  </a:extLst>
                </a:gridCol>
                <a:gridCol w="744842">
                  <a:extLst>
                    <a:ext uri="{9D8B030D-6E8A-4147-A177-3AD203B41FA5}">
                      <a16:colId xmlns:a16="http://schemas.microsoft.com/office/drawing/2014/main" xmlns="" val="1527790526"/>
                    </a:ext>
                  </a:extLst>
                </a:gridCol>
                <a:gridCol w="744842">
                  <a:extLst>
                    <a:ext uri="{9D8B030D-6E8A-4147-A177-3AD203B41FA5}">
                      <a16:colId xmlns:a16="http://schemas.microsoft.com/office/drawing/2014/main" xmlns="" val="1268686521"/>
                    </a:ext>
                  </a:extLst>
                </a:gridCol>
                <a:gridCol w="744842">
                  <a:extLst>
                    <a:ext uri="{9D8B030D-6E8A-4147-A177-3AD203B41FA5}">
                      <a16:colId xmlns:a16="http://schemas.microsoft.com/office/drawing/2014/main" xmlns="" val="259796991"/>
                    </a:ext>
                  </a:extLst>
                </a:gridCol>
              </a:tblGrid>
              <a:tr h="180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9730347"/>
                  </a:ext>
                </a:extLst>
              </a:tr>
              <a:tr h="288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2974051"/>
                  </a:ext>
                </a:extLst>
              </a:tr>
              <a:tr h="173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76.355.818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80.187.055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42.543.839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4123985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60.285.639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60.285.639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33.594.549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1746331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9.792.355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9.637.355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-155.000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4.316.282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438255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22.861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177.861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4308891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0694886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260037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163.522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1774349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163.522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0641487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7455673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1135276"/>
                  </a:ext>
                </a:extLst>
              </a:tr>
              <a:tr h="288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2.344.966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2.344.966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418.496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312973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32.926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32.926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32.317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7793958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24.333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24.333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7287312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1.064.658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1.064.658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126.296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284410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1.223.049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1.223.049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254.767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3814886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6372977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3.088.110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17.529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1473934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816.635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4.647.872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4.187.372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512,8%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2475207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300.401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9730788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170.343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170.343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60.868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4354167"/>
                  </a:ext>
                </a:extLst>
              </a:tr>
              <a:tr h="180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04" marR="9004" marT="90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3.831.237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3.826.103 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04" marR="9004" marT="90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3051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736</Words>
  <Application>Microsoft Office PowerPoint</Application>
  <PresentationFormat>Presentación en pantalla (4:3)</PresentationFormat>
  <Paragraphs>341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JUNIO DE 2018 PARTIDA 04: CONTRALORÍA GENERAL DE LA REPÚBLICA</vt:lpstr>
      <vt:lpstr>EJECUCIÓN ACUMULADA DE GASTOS A JUNIO DE 2018  PARTIDA 04 CONTRALORÍA GENERAL DE LA REPÚBLICA</vt:lpstr>
      <vt:lpstr>EJECUCIÓN ACUMULADA DE GASTOS A JUNIO DE 2018  PARTIDA 04 CONTRALORÍA GENERAL DE LA REPÚBLICA</vt:lpstr>
      <vt:lpstr>EJECUCION ACUMULADA DE GASTOS A JUNIO DE 2018  PARTIDA 04 CONTRALORÍA GENERAL DE LA REPÚBLICA</vt:lpstr>
      <vt:lpstr>EJECUCIÓN ACUMULADA DE GASTOS A JUNIO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182</cp:revision>
  <cp:lastPrinted>2016-10-11T11:56:42Z</cp:lastPrinted>
  <dcterms:created xsi:type="dcterms:W3CDTF">2016-06-23T13:38:47Z</dcterms:created>
  <dcterms:modified xsi:type="dcterms:W3CDTF">2018-09-11T15:39:16Z</dcterms:modified>
</cp:coreProperties>
</file>