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8" r:id="rId5"/>
    <p:sldId id="303" r:id="rId6"/>
    <p:sldId id="304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50" y="-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157" name="Picture 10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775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451" name="Picture 1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6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3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4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 smtClean="0">
                <a:latin typeface="+mn-lt"/>
              </a:rPr>
              <a:t>03</a:t>
            </a:r>
            <a:r>
              <a:rPr lang="es-CL" sz="2000" b="1" dirty="0" smtClean="0">
                <a:latin typeface="+mn-lt"/>
              </a:rPr>
              <a:t>:</a:t>
            </a:r>
            <a:br>
              <a:rPr lang="es-CL" sz="20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agosto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788078"/>
              </p:ext>
            </p:extLst>
          </p:nvPr>
        </p:nvGraphicFramePr>
        <p:xfrm>
          <a:off x="414336" y="1857350"/>
          <a:ext cx="8210799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Hoja de cálculo" r:id="rId4" imgW="7858057" imgH="3371850" progId="Excel.Sheet.8">
                  <p:embed/>
                </p:oleObj>
              </mc:Choice>
              <mc:Fallback>
                <p:oleObj name="Hoja de cálculo" r:id="rId4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857350"/>
                        <a:ext cx="8210799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El gasto </a:t>
            </a:r>
            <a:r>
              <a:rPr lang="es-CL" sz="1400" dirty="0" smtClean="0">
                <a:latin typeface="+mn-lt"/>
              </a:rPr>
              <a:t>del </a:t>
            </a:r>
            <a:r>
              <a:rPr lang="es-CL" sz="1400" dirty="0">
                <a:latin typeface="+mn-lt"/>
              </a:rPr>
              <a:t>Poder </a:t>
            </a:r>
            <a:r>
              <a:rPr lang="es-CL" sz="1400" dirty="0" smtClean="0">
                <a:latin typeface="+mn-lt"/>
              </a:rPr>
              <a:t>Judicial, acumulado al mes de junio de 2018, </a:t>
            </a:r>
            <a:r>
              <a:rPr lang="es-CL" sz="1400" dirty="0">
                <a:latin typeface="+mn-lt"/>
              </a:rPr>
              <a:t>finalizó en </a:t>
            </a:r>
            <a:r>
              <a:rPr lang="es-CL" sz="1400" dirty="0" smtClean="0">
                <a:latin typeface="+mn-lt"/>
              </a:rPr>
              <a:t>$257.790 </a:t>
            </a:r>
            <a:r>
              <a:rPr lang="es-CL" sz="1400" dirty="0">
                <a:latin typeface="+mn-lt"/>
              </a:rPr>
              <a:t>millones, equivalentes a un </a:t>
            </a:r>
            <a:r>
              <a:rPr lang="es-CL" sz="1400" dirty="0" smtClean="0">
                <a:latin typeface="+mn-lt"/>
              </a:rPr>
              <a:t>45% </a:t>
            </a:r>
            <a:r>
              <a:rPr lang="es-CL" sz="1400" dirty="0">
                <a:latin typeface="+mn-lt"/>
              </a:rPr>
              <a:t>de ejecución respecto al Presupuesto vigente</a:t>
            </a:r>
            <a:r>
              <a:rPr lang="es-CL" sz="14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el Servicio de la Deuda se observó un aumento en la disponibilidad de recursos, que ascendió a $158 millones</a:t>
            </a:r>
            <a:r>
              <a:rPr lang="es-CL" sz="14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</a:t>
            </a:r>
            <a:r>
              <a:rPr lang="es-CL" sz="1400" b="1" dirty="0" smtClean="0">
                <a:latin typeface="+mn-lt"/>
              </a:rPr>
              <a:t>iniciativas de inversión</a:t>
            </a:r>
            <a:r>
              <a:rPr lang="es-CL" sz="1400" dirty="0" smtClean="0">
                <a:latin typeface="+mn-lt"/>
              </a:rPr>
              <a:t>, los desembolsos ejecutados alcanzaron a $22.539 millones (24% de ejecución), que corresponden a compromisos de arrastre de iniciativas de inversión identificadas el año 2018</a:t>
            </a:r>
            <a:r>
              <a:rPr lang="es-CL" sz="14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</a:t>
            </a:r>
            <a:r>
              <a:rPr lang="es-CL" sz="1400" b="1" dirty="0" smtClean="0"/>
              <a:t>Becas </a:t>
            </a:r>
            <a:r>
              <a:rPr lang="es-CL" sz="1400" b="1" dirty="0"/>
              <a:t>de Postgrado</a:t>
            </a:r>
            <a:r>
              <a:rPr lang="es-CL" sz="1400" dirty="0"/>
              <a:t>, con $</a:t>
            </a:r>
            <a:r>
              <a:rPr lang="es-CL" sz="1400" dirty="0" smtClean="0"/>
              <a:t>142 </a:t>
            </a:r>
            <a:r>
              <a:rPr lang="es-CL" sz="1400" dirty="0"/>
              <a:t>millones, que se </a:t>
            </a:r>
            <a:r>
              <a:rPr lang="es-CL" sz="1400" dirty="0" smtClean="0"/>
              <a:t>destinan </a:t>
            </a:r>
            <a:r>
              <a:rPr lang="es-CL" sz="1400" dirty="0"/>
              <a:t>a financiar estudios para funcionarios con formación universitaria del Poder Judicial como de la Corporación Administrativa, a la fecha de este </a:t>
            </a:r>
            <a:r>
              <a:rPr lang="es-CL" sz="1400" dirty="0" smtClean="0"/>
              <a:t>reporte, ejecutaron un 27% sus recursos</a:t>
            </a:r>
            <a:r>
              <a:rPr lang="es-CL" sz="14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/>
              <a:t>En </a:t>
            </a:r>
            <a:r>
              <a:rPr lang="es-CL" sz="1400" dirty="0"/>
              <a:t>los Programas de capacitación, que contemplan recursos para la formación y perfeccionamiento de los funcionarios del Poder Judicial, alcanzó la siguientes ejecuciones:</a:t>
            </a:r>
          </a:p>
          <a:p>
            <a:pPr lvl="0"/>
            <a:r>
              <a:rPr lang="es-CL" sz="1400" dirty="0"/>
              <a:t>	</a:t>
            </a:r>
            <a:r>
              <a:rPr lang="es-CL" sz="1400" dirty="0" smtClean="0"/>
              <a:t>- Programa </a:t>
            </a:r>
            <a:r>
              <a:rPr lang="es-CL" sz="1400" dirty="0"/>
              <a:t>de Formación: </a:t>
            </a:r>
            <a:r>
              <a:rPr lang="es-CL" sz="1400" dirty="0" smtClean="0"/>
              <a:t>13%</a:t>
            </a:r>
          </a:p>
          <a:p>
            <a:pPr lvl="0"/>
            <a:r>
              <a:rPr lang="es-CL" sz="1400" dirty="0"/>
              <a:t>	</a:t>
            </a:r>
            <a:r>
              <a:rPr lang="es-CL" sz="1400" dirty="0" smtClean="0"/>
              <a:t>- Programa de Perfeccionamiento: 43%</a:t>
            </a:r>
          </a:p>
          <a:p>
            <a:pPr lvl="0"/>
            <a:r>
              <a:rPr lang="es-CL" sz="1400" dirty="0"/>
              <a:t>	</a:t>
            </a:r>
            <a:r>
              <a:rPr lang="es-CL" sz="1400" dirty="0" smtClean="0"/>
              <a:t>- Programa de Habilitación: 10</a:t>
            </a:r>
          </a:p>
          <a:p>
            <a:pPr lvl="0"/>
            <a:r>
              <a:rPr lang="es-CL" sz="1400" dirty="0"/>
              <a:t>	</a:t>
            </a:r>
            <a:r>
              <a:rPr lang="es-CL" sz="1400" dirty="0" smtClean="0"/>
              <a:t>- Programa </a:t>
            </a:r>
            <a:r>
              <a:rPr lang="es-CL" sz="1400" dirty="0"/>
              <a:t>de Perfeccionamiento Extraordinario: </a:t>
            </a:r>
            <a:r>
              <a:rPr lang="es-CL" sz="1400" dirty="0" smtClean="0"/>
              <a:t>23%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292" y="1700808"/>
            <a:ext cx="7102423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38" y="1628799"/>
            <a:ext cx="7537361" cy="386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36510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417259"/>
              </p:ext>
            </p:extLst>
          </p:nvPr>
        </p:nvGraphicFramePr>
        <p:xfrm>
          <a:off x="467544" y="2060848"/>
          <a:ext cx="8140555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Hoja de cálculo" r:id="rId4" imgW="7410585" imgH="2123985" progId="Excel.Sheet.8">
                  <p:embed/>
                </p:oleObj>
              </mc:Choice>
              <mc:Fallback>
                <p:oleObj name="Hoja de cálculo" r:id="rId4" imgW="7410585" imgH="2123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2060848"/>
                        <a:ext cx="8140555" cy="212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50100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461805"/>
              </p:ext>
            </p:extLst>
          </p:nvPr>
        </p:nvGraphicFramePr>
        <p:xfrm>
          <a:off x="402027" y="2060848"/>
          <a:ext cx="8206071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Hoja de cálculo" r:id="rId5" imgW="7886700" imgH="1228725" progId="Excel.Sheet.8">
                  <p:embed/>
                </p:oleObj>
              </mc:Choice>
              <mc:Fallback>
                <p:oleObj name="Hoja de cálculo" r:id="rId5" imgW="7886700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2027" y="2060848"/>
                        <a:ext cx="8206071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29969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77621"/>
              </p:ext>
            </p:extLst>
          </p:nvPr>
        </p:nvGraphicFramePr>
        <p:xfrm>
          <a:off x="414337" y="1844824"/>
          <a:ext cx="821079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Hoja de cálculo" r:id="rId4" imgW="7762943" imgH="942975" progId="Excel.Sheet.8">
                  <p:embed/>
                </p:oleObj>
              </mc:Choice>
              <mc:Fallback>
                <p:oleObj name="Hoja de cálculo" r:id="rId4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7" y="1844824"/>
                        <a:ext cx="8210798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969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749136"/>
              </p:ext>
            </p:extLst>
          </p:nvPr>
        </p:nvGraphicFramePr>
        <p:xfrm>
          <a:off x="414335" y="1916832"/>
          <a:ext cx="8210799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Hoja de cálculo" r:id="rId4" imgW="7086600" imgH="980985" progId="Excel.Sheet.8">
                  <p:embed/>
                </p:oleObj>
              </mc:Choice>
              <mc:Fallback>
                <p:oleObj name="Hoja de cálculo" r:id="rId4" imgW="7086600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5" y="1916832"/>
                        <a:ext cx="8210799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2373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400245"/>
              </p:ext>
            </p:extLst>
          </p:nvPr>
        </p:nvGraphicFramePr>
        <p:xfrm>
          <a:off x="397495" y="1794211"/>
          <a:ext cx="8229600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Hoja de cálculo" r:id="rId4" imgW="8020185" imgH="4295685" progId="Excel.Sheet.8">
                  <p:embed/>
                </p:oleObj>
              </mc:Choice>
              <mc:Fallback>
                <p:oleObj name="Hoja de cálculo" r:id="rId4" imgW="8020185" imgH="4295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7495" y="1794211"/>
                        <a:ext cx="8229600" cy="429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1660</TotalTime>
  <Words>378</Words>
  <Application>Microsoft Office PowerPoint</Application>
  <PresentationFormat>Presentación en pantalla (4:3)</PresentationFormat>
  <Paragraphs>50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1_Tema de Office</vt:lpstr>
      <vt:lpstr>Tema de Office</vt:lpstr>
      <vt:lpstr>2_Tema de Office</vt:lpstr>
      <vt:lpstr>Imagen de mapa de bits</vt:lpstr>
      <vt:lpstr>Hoja de cálculo</vt:lpstr>
      <vt:lpstr>EJECUCIÓN ACUMULADA DE GASTOS PRESUPUESTARIOS AL MES DE JUNIO DE 2018 PARTIDA 03: PODER JUDICIAL</vt:lpstr>
      <vt:lpstr>EJECUCIÓN ACUMULADA DE GASTOS A JUNIO DE 2018  PARTIDA 03 PODER JUDICIAL</vt:lpstr>
      <vt:lpstr>COMPORTAMIENTO DE LA EJECUCIÓN ACUMULADA DE GASTOS A JUNIO DE 2018  PARTIDA 03 PODER JUDICIAL</vt:lpstr>
      <vt:lpstr>COMPORTAMIENTO DE LA EJECUCIÓN ACUMULADA DE GASTOS A JUNIO DE 2018  PARTIDA 03 PODER JUDICIAL</vt:lpstr>
      <vt:lpstr>EJECUCIÓN ACUMULADA DE GASTOS A JUNIO DE 2018  PARTIDA 03 PODER JUDICIAL</vt:lpstr>
      <vt:lpstr>Presentación de PowerPoint</vt:lpstr>
      <vt:lpstr>EJECUCIÓN ACUMULADA DE GASTOS A JUNIO DE 2018  PARTIDA 03. CAPÍTULO 01. PROGRAMA 01: PODER JUDICIAL</vt:lpstr>
      <vt:lpstr>EJECUCIÓN ACUMULADA DE GASTOS A JUNIO DE 2018  PARTIDA 03. CAPÍTULO 01. PROGRAMA 02: UNIDAD DE APOYO A TRIBUNALES</vt:lpstr>
      <vt:lpstr>EJECUCIÓN ACUMULADA DE GASTOS A JUNIO DE 2018  PARTIDA 03. CAPÍTULO 03. PROGRAMA 01: CORPORACIÓN ADMINISTRATIVA DEL PODER JUDICIAL</vt:lpstr>
      <vt:lpstr>EJECUCIÓN ACUMULADA DE GASTOS A JUNIO DE 2018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98</cp:revision>
  <cp:lastPrinted>2016-07-04T14:42:46Z</cp:lastPrinted>
  <dcterms:created xsi:type="dcterms:W3CDTF">2016-06-23T13:38:47Z</dcterms:created>
  <dcterms:modified xsi:type="dcterms:W3CDTF">2018-08-27T20:51:07Z</dcterms:modified>
</cp:coreProperties>
</file>