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300" r:id="rId6"/>
    <p:sldId id="264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4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 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JUNIO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34A945A3-E252-48B5-8629-017DB5852888}"/>
              </a:ext>
            </a:extLst>
          </p:cNvPr>
          <p:cNvSpPr txBox="1">
            <a:spLocks/>
          </p:cNvSpPr>
          <p:nvPr/>
        </p:nvSpPr>
        <p:spPr>
          <a:xfrm>
            <a:off x="452388" y="4293096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4E0CCE90-F108-4599-A7DE-1219B73F8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71721"/>
              </p:ext>
            </p:extLst>
          </p:nvPr>
        </p:nvGraphicFramePr>
        <p:xfrm>
          <a:off x="414336" y="1988840"/>
          <a:ext cx="8210798" cy="2016225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="" xmlns:a16="http://schemas.microsoft.com/office/drawing/2014/main" val="1389163398"/>
                    </a:ext>
                  </a:extLst>
                </a:gridCol>
                <a:gridCol w="285494">
                  <a:extLst>
                    <a:ext uri="{9D8B030D-6E8A-4147-A177-3AD203B41FA5}">
                      <a16:colId xmlns="" xmlns:a16="http://schemas.microsoft.com/office/drawing/2014/main" val="931399956"/>
                    </a:ext>
                  </a:extLst>
                </a:gridCol>
                <a:gridCol w="285494">
                  <a:extLst>
                    <a:ext uri="{9D8B030D-6E8A-4147-A177-3AD203B41FA5}">
                      <a16:colId xmlns="" xmlns:a16="http://schemas.microsoft.com/office/drawing/2014/main" val="406760132"/>
                    </a:ext>
                  </a:extLst>
                </a:gridCol>
                <a:gridCol w="2980554">
                  <a:extLst>
                    <a:ext uri="{9D8B030D-6E8A-4147-A177-3AD203B41FA5}">
                      <a16:colId xmlns="" xmlns:a16="http://schemas.microsoft.com/office/drawing/2014/main" val="1098885733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1986108476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2658891158"/>
                    </a:ext>
                  </a:extLst>
                </a:gridCol>
                <a:gridCol w="765123">
                  <a:extLst>
                    <a:ext uri="{9D8B030D-6E8A-4147-A177-3AD203B41FA5}">
                      <a16:colId xmlns="" xmlns:a16="http://schemas.microsoft.com/office/drawing/2014/main" val="38576770"/>
                    </a:ext>
                  </a:extLst>
                </a:gridCol>
                <a:gridCol w="685185">
                  <a:extLst>
                    <a:ext uri="{9D8B030D-6E8A-4147-A177-3AD203B41FA5}">
                      <a16:colId xmlns="" xmlns:a16="http://schemas.microsoft.com/office/drawing/2014/main" val="3789489807"/>
                    </a:ext>
                  </a:extLst>
                </a:gridCol>
                <a:gridCol w="696604">
                  <a:extLst>
                    <a:ext uri="{9D8B030D-6E8A-4147-A177-3AD203B41FA5}">
                      <a16:colId xmlns="" xmlns:a16="http://schemas.microsoft.com/office/drawing/2014/main" val="523659651"/>
                    </a:ext>
                  </a:extLst>
                </a:gridCol>
                <a:gridCol w="696604">
                  <a:extLst>
                    <a:ext uri="{9D8B030D-6E8A-4147-A177-3AD203B41FA5}">
                      <a16:colId xmlns="" xmlns:a16="http://schemas.microsoft.com/office/drawing/2014/main" val="1828624556"/>
                    </a:ext>
                  </a:extLst>
                </a:gridCol>
              </a:tblGrid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7860324"/>
                  </a:ext>
                </a:extLst>
              </a:tr>
              <a:tr h="601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278408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549.219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647485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7436800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973428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700419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3713720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749089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294526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RESOLUTIVO DE ASIGNACIONES PARLAMENTARIAS</a:t>
            </a:r>
          </a:p>
        </p:txBody>
      </p:sp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</a:t>
            </a:r>
            <a:r>
              <a:rPr lang="es-CL" sz="1400" b="1" dirty="0">
                <a:latin typeface="+mn-lt"/>
              </a:rPr>
              <a:t>$122.313 millones</a:t>
            </a:r>
            <a:r>
              <a:rPr lang="es-CL" sz="1400" dirty="0">
                <a:latin typeface="+mn-lt"/>
              </a:rPr>
              <a:t>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programas del Congreso Nacional, es la siguiente: la Cámara de Diputados concentra el 55,8%; el Senado un 33,6%; la Biblioteca un 9,6%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Congreso al mes de junio ascendió a $11.866 millones, es decir, un 9,7% respecto de la ley inicial, presentando un gasto levemente superior de 0,2 puntos porcentuales al registrado a igual mes del año 2017.  Mientras que la ejecución acumulada al segundo trimestre de 2018 es superior en 3,5 puntos porcentuales a igual periodo del ejercicio anterior, manteniendo una tasa de ejecución mayor en cada meses a partir de febrero. 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los aumentos y disminuciones al presupuesto inicial, la Partida presenta al mes de junio un incremento consolidado de $6.407 millones.  Afectando la mayoría de los subtítulos, destacando el incremento registrado en “transferencias corrientes” y “prestaciones de seguridad social” por un monto de $4.224 millones y $2.289 millones respectivamente.  Asimismo, el subtítulo 21 gastos en personal, experimentan una disminución por un monto de $738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las tasas de ejecución, el Senado acumuló un 46%, la Cámara de Diputados un 51%, la Biblioteca del Congreso un 47%, y el Consejo Resolutivo de Asignaciones Parlamentarias un 43% de gasto devengado (valores aproximados).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B800654A-8BF2-4657-AD40-0C54D0E1D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3"/>
            <a:ext cx="4053136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61EF73F-2F84-4776-BC23-20C562A3F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27" y="1880815"/>
            <a:ext cx="4053136" cy="2386733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3737" y="1916832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20FC789C-1AE6-47D0-96E2-D40CCD459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624702"/>
              </p:ext>
            </p:extLst>
          </p:nvPr>
        </p:nvGraphicFramePr>
        <p:xfrm>
          <a:off x="413137" y="2285343"/>
          <a:ext cx="8210800" cy="1680009"/>
        </p:xfrm>
        <a:graphic>
          <a:graphicData uri="http://schemas.openxmlformats.org/drawingml/2006/table">
            <a:tbl>
              <a:tblPr/>
              <a:tblGrid>
                <a:gridCol w="766189">
                  <a:extLst>
                    <a:ext uri="{9D8B030D-6E8A-4147-A177-3AD203B41FA5}">
                      <a16:colId xmlns="" xmlns:a16="http://schemas.microsoft.com/office/drawing/2014/main" val="3172829154"/>
                    </a:ext>
                  </a:extLst>
                </a:gridCol>
                <a:gridCol w="2984705">
                  <a:extLst>
                    <a:ext uri="{9D8B030D-6E8A-4147-A177-3AD203B41FA5}">
                      <a16:colId xmlns="" xmlns:a16="http://schemas.microsoft.com/office/drawing/2014/main" val="3195255468"/>
                    </a:ext>
                  </a:extLst>
                </a:gridCol>
                <a:gridCol w="766189">
                  <a:extLst>
                    <a:ext uri="{9D8B030D-6E8A-4147-A177-3AD203B41FA5}">
                      <a16:colId xmlns="" xmlns:a16="http://schemas.microsoft.com/office/drawing/2014/main" val="3975907622"/>
                    </a:ext>
                  </a:extLst>
                </a:gridCol>
                <a:gridCol w="766189">
                  <a:extLst>
                    <a:ext uri="{9D8B030D-6E8A-4147-A177-3AD203B41FA5}">
                      <a16:colId xmlns="" xmlns:a16="http://schemas.microsoft.com/office/drawing/2014/main" val="951985420"/>
                    </a:ext>
                  </a:extLst>
                </a:gridCol>
                <a:gridCol w="766189">
                  <a:extLst>
                    <a:ext uri="{9D8B030D-6E8A-4147-A177-3AD203B41FA5}">
                      <a16:colId xmlns="" xmlns:a16="http://schemas.microsoft.com/office/drawing/2014/main" val="271023157"/>
                    </a:ext>
                  </a:extLst>
                </a:gridCol>
                <a:gridCol w="766189">
                  <a:extLst>
                    <a:ext uri="{9D8B030D-6E8A-4147-A177-3AD203B41FA5}">
                      <a16:colId xmlns="" xmlns:a16="http://schemas.microsoft.com/office/drawing/2014/main" val="738336533"/>
                    </a:ext>
                  </a:extLst>
                </a:gridCol>
                <a:gridCol w="697575">
                  <a:extLst>
                    <a:ext uri="{9D8B030D-6E8A-4147-A177-3AD203B41FA5}">
                      <a16:colId xmlns="" xmlns:a16="http://schemas.microsoft.com/office/drawing/2014/main" val="1729487774"/>
                    </a:ext>
                  </a:extLst>
                </a:gridCol>
                <a:gridCol w="697575">
                  <a:extLst>
                    <a:ext uri="{9D8B030D-6E8A-4147-A177-3AD203B41FA5}">
                      <a16:colId xmlns="" xmlns:a16="http://schemas.microsoft.com/office/drawing/2014/main" val="1351352152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65069146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825544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128.719.711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6.406.669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63.150.062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170689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71.206.929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-738.000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35.400.929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34243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14.702.384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6.762.286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06175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2.292.048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4622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16.858.900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4585119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1.811.607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149.567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932.767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708785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345.819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170.248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4774100"/>
                  </a:ext>
                </a:extLst>
              </a:tr>
            </a:tbl>
          </a:graphicData>
        </a:graphic>
      </p:graphicFrame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B8A7C094-0BCD-43CF-B335-B65A656A6925}"/>
              </a:ext>
            </a:extLst>
          </p:cNvPr>
          <p:cNvSpPr txBox="1">
            <a:spLocks/>
          </p:cNvSpPr>
          <p:nvPr/>
        </p:nvSpPr>
        <p:spPr>
          <a:xfrm>
            <a:off x="421112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9807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8D7679CE-35AC-4257-9C06-2F6E0EF3DE59}"/>
              </a:ext>
            </a:extLst>
          </p:cNvPr>
          <p:cNvSpPr txBox="1">
            <a:spLocks/>
          </p:cNvSpPr>
          <p:nvPr/>
        </p:nvSpPr>
        <p:spPr>
          <a:xfrm>
            <a:off x="386224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DF74DFA-8395-408B-A057-F601B1B267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9523"/>
              </p:ext>
            </p:extLst>
          </p:nvPr>
        </p:nvGraphicFramePr>
        <p:xfrm>
          <a:off x="414336" y="1744008"/>
          <a:ext cx="8201486" cy="1973023"/>
        </p:xfrm>
        <a:graphic>
          <a:graphicData uri="http://schemas.openxmlformats.org/drawingml/2006/table">
            <a:tbl>
              <a:tblPr/>
              <a:tblGrid>
                <a:gridCol w="292075">
                  <a:extLst>
                    <a:ext uri="{9D8B030D-6E8A-4147-A177-3AD203B41FA5}">
                      <a16:colId xmlns="" xmlns:a16="http://schemas.microsoft.com/office/drawing/2014/main" val="332401247"/>
                    </a:ext>
                  </a:extLst>
                </a:gridCol>
                <a:gridCol w="292075">
                  <a:extLst>
                    <a:ext uri="{9D8B030D-6E8A-4147-A177-3AD203B41FA5}">
                      <a16:colId xmlns="" xmlns:a16="http://schemas.microsoft.com/office/drawing/2014/main" val="140159626"/>
                    </a:ext>
                  </a:extLst>
                </a:gridCol>
                <a:gridCol w="3060954">
                  <a:extLst>
                    <a:ext uri="{9D8B030D-6E8A-4147-A177-3AD203B41FA5}">
                      <a16:colId xmlns="" xmlns:a16="http://schemas.microsoft.com/office/drawing/2014/main" val="2994918394"/>
                    </a:ext>
                  </a:extLst>
                </a:gridCol>
                <a:gridCol w="782763">
                  <a:extLst>
                    <a:ext uri="{9D8B030D-6E8A-4147-A177-3AD203B41FA5}">
                      <a16:colId xmlns="" xmlns:a16="http://schemas.microsoft.com/office/drawing/2014/main" val="2462067085"/>
                    </a:ext>
                  </a:extLst>
                </a:gridCol>
                <a:gridCol w="782763">
                  <a:extLst>
                    <a:ext uri="{9D8B030D-6E8A-4147-A177-3AD203B41FA5}">
                      <a16:colId xmlns="" xmlns:a16="http://schemas.microsoft.com/office/drawing/2014/main" val="487531836"/>
                    </a:ext>
                  </a:extLst>
                </a:gridCol>
                <a:gridCol w="782763">
                  <a:extLst>
                    <a:ext uri="{9D8B030D-6E8A-4147-A177-3AD203B41FA5}">
                      <a16:colId xmlns="" xmlns:a16="http://schemas.microsoft.com/office/drawing/2014/main" val="1215439838"/>
                    </a:ext>
                  </a:extLst>
                </a:gridCol>
                <a:gridCol w="782763">
                  <a:extLst>
                    <a:ext uri="{9D8B030D-6E8A-4147-A177-3AD203B41FA5}">
                      <a16:colId xmlns="" xmlns:a16="http://schemas.microsoft.com/office/drawing/2014/main" val="2089746038"/>
                    </a:ext>
                  </a:extLst>
                </a:gridCol>
                <a:gridCol w="712665">
                  <a:extLst>
                    <a:ext uri="{9D8B030D-6E8A-4147-A177-3AD203B41FA5}">
                      <a16:colId xmlns="" xmlns:a16="http://schemas.microsoft.com/office/drawing/2014/main" val="1172360171"/>
                    </a:ext>
                  </a:extLst>
                </a:gridCol>
                <a:gridCol w="712665">
                  <a:extLst>
                    <a:ext uri="{9D8B030D-6E8A-4147-A177-3AD203B41FA5}">
                      <a16:colId xmlns="" xmlns:a16="http://schemas.microsoft.com/office/drawing/2014/main" val="3038211557"/>
                    </a:ext>
                  </a:extLst>
                </a:gridCol>
              </a:tblGrid>
              <a:tr h="209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1148466"/>
                  </a:ext>
                </a:extLst>
              </a:tr>
              <a:tr h="713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5933995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128.719.711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6.406.669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63.150.062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4866526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43.570.113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2.870.642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20.016.594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571554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36.752.938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43996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12.310.202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5.831.311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097776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549.219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6284226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28799"/>
            <a:ext cx="8229600" cy="3535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6A16CF2-9C6C-413D-ADA0-12ABBEE5ED4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F5AB539-6900-4B61-BF8F-8B57C25E6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27121"/>
              </p:ext>
            </p:extLst>
          </p:nvPr>
        </p:nvGraphicFramePr>
        <p:xfrm>
          <a:off x="452388" y="1982345"/>
          <a:ext cx="8163437" cy="4320507"/>
        </p:xfrm>
        <a:graphic>
          <a:graphicData uri="http://schemas.openxmlformats.org/drawingml/2006/table">
            <a:tbl>
              <a:tblPr/>
              <a:tblGrid>
                <a:gridCol w="283847">
                  <a:extLst>
                    <a:ext uri="{9D8B030D-6E8A-4147-A177-3AD203B41FA5}">
                      <a16:colId xmlns="" xmlns:a16="http://schemas.microsoft.com/office/drawing/2014/main" val="831695734"/>
                    </a:ext>
                  </a:extLst>
                </a:gridCol>
                <a:gridCol w="283847">
                  <a:extLst>
                    <a:ext uri="{9D8B030D-6E8A-4147-A177-3AD203B41FA5}">
                      <a16:colId xmlns="" xmlns:a16="http://schemas.microsoft.com/office/drawing/2014/main" val="799815969"/>
                    </a:ext>
                  </a:extLst>
                </a:gridCol>
                <a:gridCol w="283847">
                  <a:extLst>
                    <a:ext uri="{9D8B030D-6E8A-4147-A177-3AD203B41FA5}">
                      <a16:colId xmlns="" xmlns:a16="http://schemas.microsoft.com/office/drawing/2014/main" val="2881925560"/>
                    </a:ext>
                  </a:extLst>
                </a:gridCol>
                <a:gridCol w="2963361">
                  <a:extLst>
                    <a:ext uri="{9D8B030D-6E8A-4147-A177-3AD203B41FA5}">
                      <a16:colId xmlns="" xmlns:a16="http://schemas.microsoft.com/office/drawing/2014/main" val="3173893895"/>
                    </a:ext>
                  </a:extLst>
                </a:gridCol>
                <a:gridCol w="760710">
                  <a:extLst>
                    <a:ext uri="{9D8B030D-6E8A-4147-A177-3AD203B41FA5}">
                      <a16:colId xmlns="" xmlns:a16="http://schemas.microsoft.com/office/drawing/2014/main" val="2125301510"/>
                    </a:ext>
                  </a:extLst>
                </a:gridCol>
                <a:gridCol w="760710">
                  <a:extLst>
                    <a:ext uri="{9D8B030D-6E8A-4147-A177-3AD203B41FA5}">
                      <a16:colId xmlns="" xmlns:a16="http://schemas.microsoft.com/office/drawing/2014/main" val="3956648755"/>
                    </a:ext>
                  </a:extLst>
                </a:gridCol>
                <a:gridCol w="760710">
                  <a:extLst>
                    <a:ext uri="{9D8B030D-6E8A-4147-A177-3AD203B41FA5}">
                      <a16:colId xmlns="" xmlns:a16="http://schemas.microsoft.com/office/drawing/2014/main" val="755562235"/>
                    </a:ext>
                  </a:extLst>
                </a:gridCol>
                <a:gridCol w="681233">
                  <a:extLst>
                    <a:ext uri="{9D8B030D-6E8A-4147-A177-3AD203B41FA5}">
                      <a16:colId xmlns="" xmlns:a16="http://schemas.microsoft.com/office/drawing/2014/main" val="1435347872"/>
                    </a:ext>
                  </a:extLst>
                </a:gridCol>
                <a:gridCol w="692586">
                  <a:extLst>
                    <a:ext uri="{9D8B030D-6E8A-4147-A177-3AD203B41FA5}">
                      <a16:colId xmlns="" xmlns:a16="http://schemas.microsoft.com/office/drawing/2014/main" val="2575570486"/>
                    </a:ext>
                  </a:extLst>
                </a:gridCol>
                <a:gridCol w="692586">
                  <a:extLst>
                    <a:ext uri="{9D8B030D-6E8A-4147-A177-3AD203B41FA5}">
                      <a16:colId xmlns="" xmlns:a16="http://schemas.microsoft.com/office/drawing/2014/main" val="928855161"/>
                    </a:ext>
                  </a:extLst>
                </a:gridCol>
              </a:tblGrid>
              <a:tr h="146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1585583"/>
                  </a:ext>
                </a:extLst>
              </a:tr>
              <a:tr h="499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3629977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43.570.113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2.870.642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20.016.594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910864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10.625.918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965537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6.683.989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192.426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2.831.565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7748106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3181039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3398718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6.106.048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947233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0647990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0619995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5.722.282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9697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4.081.075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781.184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2.289.377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6240529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1.727.630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523.687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8302297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4.529.802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1.276.497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7734540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669.123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269.297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0969503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389.615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2074925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078459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1.565.233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947.910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9073708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029422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5054875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779.485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149.567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376.604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7772190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76.757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46.684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8931448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144.558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981051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394.972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91.216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279.303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8957180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2893702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8851669"/>
                  </a:ext>
                </a:extLst>
              </a:tr>
              <a:tr h="14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861258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2880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A9FD53FC-9933-4495-965D-822EEC79334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FE0094C3-2B36-421A-ABB2-341642F29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76587"/>
              </p:ext>
            </p:extLst>
          </p:nvPr>
        </p:nvGraphicFramePr>
        <p:xfrm>
          <a:off x="452387" y="1988839"/>
          <a:ext cx="8172748" cy="4314021"/>
        </p:xfrm>
        <a:graphic>
          <a:graphicData uri="http://schemas.openxmlformats.org/drawingml/2006/table">
            <a:tbl>
              <a:tblPr/>
              <a:tblGrid>
                <a:gridCol w="284171">
                  <a:extLst>
                    <a:ext uri="{9D8B030D-6E8A-4147-A177-3AD203B41FA5}">
                      <a16:colId xmlns="" xmlns:a16="http://schemas.microsoft.com/office/drawing/2014/main" val="2881745669"/>
                    </a:ext>
                  </a:extLst>
                </a:gridCol>
                <a:gridCol w="284171">
                  <a:extLst>
                    <a:ext uri="{9D8B030D-6E8A-4147-A177-3AD203B41FA5}">
                      <a16:colId xmlns="" xmlns:a16="http://schemas.microsoft.com/office/drawing/2014/main" val="2960483474"/>
                    </a:ext>
                  </a:extLst>
                </a:gridCol>
                <a:gridCol w="284171">
                  <a:extLst>
                    <a:ext uri="{9D8B030D-6E8A-4147-A177-3AD203B41FA5}">
                      <a16:colId xmlns="" xmlns:a16="http://schemas.microsoft.com/office/drawing/2014/main" val="3246756235"/>
                    </a:ext>
                  </a:extLst>
                </a:gridCol>
                <a:gridCol w="2966740">
                  <a:extLst>
                    <a:ext uri="{9D8B030D-6E8A-4147-A177-3AD203B41FA5}">
                      <a16:colId xmlns="" xmlns:a16="http://schemas.microsoft.com/office/drawing/2014/main" val="2880772747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1336462713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2073130010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3320713002"/>
                    </a:ext>
                  </a:extLst>
                </a:gridCol>
                <a:gridCol w="682010">
                  <a:extLst>
                    <a:ext uri="{9D8B030D-6E8A-4147-A177-3AD203B41FA5}">
                      <a16:colId xmlns="" xmlns:a16="http://schemas.microsoft.com/office/drawing/2014/main" val="1755465885"/>
                    </a:ext>
                  </a:extLst>
                </a:gridCol>
                <a:gridCol w="693377">
                  <a:extLst>
                    <a:ext uri="{9D8B030D-6E8A-4147-A177-3AD203B41FA5}">
                      <a16:colId xmlns="" xmlns:a16="http://schemas.microsoft.com/office/drawing/2014/main" val="335047137"/>
                    </a:ext>
                  </a:extLst>
                </a:gridCol>
                <a:gridCol w="693377">
                  <a:extLst>
                    <a:ext uri="{9D8B030D-6E8A-4147-A177-3AD203B41FA5}">
                      <a16:colId xmlns="" xmlns:a16="http://schemas.microsoft.com/office/drawing/2014/main" val="3959869622"/>
                    </a:ext>
                  </a:extLst>
                </a:gridCol>
              </a:tblGrid>
              <a:tr h="157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7903289"/>
                  </a:ext>
                </a:extLst>
              </a:tr>
              <a:tr h="535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4359334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36.752.938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55047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37.993.673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19.249.038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9915411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6.325.645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3.343.241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3092281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2.292.048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215649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2.292.048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955472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10.743.941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85460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10.662.847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4996200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5.247.830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2254322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931.332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9124904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3.297.486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4420762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845.110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273866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622903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325.335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9109075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758458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3885595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6528937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333895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118.298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4721948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69.611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1360778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270.831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4900823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39.845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3597007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0059766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9590181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0B51B6D7-36E7-4A4B-85B4-8FD0C28A26C3}"/>
              </a:ext>
            </a:extLst>
          </p:cNvPr>
          <p:cNvSpPr txBox="1">
            <a:spLocks/>
          </p:cNvSpPr>
          <p:nvPr/>
        </p:nvSpPr>
        <p:spPr>
          <a:xfrm>
            <a:off x="452388" y="58772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4FD9602-2A93-4707-A5B6-3BA03E3E1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77791"/>
              </p:ext>
            </p:extLst>
          </p:nvPr>
        </p:nvGraphicFramePr>
        <p:xfrm>
          <a:off x="452387" y="1988840"/>
          <a:ext cx="8172746" cy="3855241"/>
        </p:xfrm>
        <a:graphic>
          <a:graphicData uri="http://schemas.openxmlformats.org/drawingml/2006/table">
            <a:tbl>
              <a:tblPr/>
              <a:tblGrid>
                <a:gridCol w="284171">
                  <a:extLst>
                    <a:ext uri="{9D8B030D-6E8A-4147-A177-3AD203B41FA5}">
                      <a16:colId xmlns="" xmlns:a16="http://schemas.microsoft.com/office/drawing/2014/main" val="2820326560"/>
                    </a:ext>
                  </a:extLst>
                </a:gridCol>
                <a:gridCol w="284171">
                  <a:extLst>
                    <a:ext uri="{9D8B030D-6E8A-4147-A177-3AD203B41FA5}">
                      <a16:colId xmlns="" xmlns:a16="http://schemas.microsoft.com/office/drawing/2014/main" val="3793889876"/>
                    </a:ext>
                  </a:extLst>
                </a:gridCol>
                <a:gridCol w="284171">
                  <a:extLst>
                    <a:ext uri="{9D8B030D-6E8A-4147-A177-3AD203B41FA5}">
                      <a16:colId xmlns="" xmlns:a16="http://schemas.microsoft.com/office/drawing/2014/main" val="592568720"/>
                    </a:ext>
                  </a:extLst>
                </a:gridCol>
                <a:gridCol w="2966741">
                  <a:extLst>
                    <a:ext uri="{9D8B030D-6E8A-4147-A177-3AD203B41FA5}">
                      <a16:colId xmlns="" xmlns:a16="http://schemas.microsoft.com/office/drawing/2014/main" val="3159081691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1816729164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959185503"/>
                    </a:ext>
                  </a:extLst>
                </a:gridCol>
                <a:gridCol w="761577">
                  <a:extLst>
                    <a:ext uri="{9D8B030D-6E8A-4147-A177-3AD203B41FA5}">
                      <a16:colId xmlns="" xmlns:a16="http://schemas.microsoft.com/office/drawing/2014/main" val="592388519"/>
                    </a:ext>
                  </a:extLst>
                </a:gridCol>
                <a:gridCol w="682009">
                  <a:extLst>
                    <a:ext uri="{9D8B030D-6E8A-4147-A177-3AD203B41FA5}">
                      <a16:colId xmlns="" xmlns:a16="http://schemas.microsoft.com/office/drawing/2014/main" val="4063931459"/>
                    </a:ext>
                  </a:extLst>
                </a:gridCol>
                <a:gridCol w="693376">
                  <a:extLst>
                    <a:ext uri="{9D8B030D-6E8A-4147-A177-3AD203B41FA5}">
                      <a16:colId xmlns="" xmlns:a16="http://schemas.microsoft.com/office/drawing/2014/main" val="121286979"/>
                    </a:ext>
                  </a:extLst>
                </a:gridCol>
                <a:gridCol w="693376">
                  <a:extLst>
                    <a:ext uri="{9D8B030D-6E8A-4147-A177-3AD203B41FA5}">
                      <a16:colId xmlns="" xmlns:a16="http://schemas.microsoft.com/office/drawing/2014/main" val="2183121196"/>
                    </a:ext>
                  </a:extLst>
                </a:gridCol>
              </a:tblGrid>
              <a:tr h="172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1256621"/>
                  </a:ext>
                </a:extLst>
              </a:tr>
              <a:tr h="585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111674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12.310.202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5.831.311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1123140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5.016.711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3100647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8229990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3743786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5581860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0475938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7480261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9446864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2143585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9595721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2073229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5010438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0897230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4415822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8508811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8375391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708127"/>
                  </a:ext>
                </a:extLst>
              </a:tr>
              <a:tr h="172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874657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3127</TotalTime>
  <Words>1874</Words>
  <Application>Microsoft Office PowerPoint</Application>
  <PresentationFormat>Presentación en pantalla (4:3)</PresentationFormat>
  <Paragraphs>963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 AL MES DE JUNIO DE 2018 PARTIDA 02: CONGRESO NACIONAL</vt:lpstr>
      <vt:lpstr>EJECUCIÓN ACUMULADA DE GASTOS A JUNIO DE 2018 PARTIDA 02 CONGRESO NACIONAL</vt:lpstr>
      <vt:lpstr>EJECUCIÓN ACUMULADA DE GASTOS A JUNIO DE 2018 PARTIDA 02 CONGRESO NACIONAL</vt:lpstr>
      <vt:lpstr>COMPORTAMIENTO DE LA EJECUCIÓN ACUMULADA DE GASTOS A JUNIO DE 2018 PARTIDA 02 CONGRESO NACIONAL</vt:lpstr>
      <vt:lpstr>EJECUCIÓN ACUMULADA DE GASTOS A JUNIO DE 2018 PARTIDA 02 CONGRESO NACIONAL</vt:lpstr>
      <vt:lpstr>EJECUCIÓN ACUMULADA DE GASTOS A JUNIO DE 2018 PARTIDA 02 RESUMEN POR CAPÍTULOS</vt:lpstr>
      <vt:lpstr>EJECUCIÓN ACUMULADA DE GASTOS A JUNIO DE 2018 PARTIDA 02. CAPÍTULO 01. PROGRAMA 01: SENADO</vt:lpstr>
      <vt:lpstr>EJECUCIÓN ACUMULADA DE GASTOS A JUNIO DE 2018 PARTIDA 02. CAPÍTULO 02. PROGRAMA 01: CAMARA DE DIPUTADOS</vt:lpstr>
      <vt:lpstr>EJECUCIÓN ACUMULADA DE GASTOS A JUNIO DE 2018 PARTIDA 02. CAPÍTULO 03. PROGRAMA 01: BIBLIOTECA DEL CONGRESO NACIONAL</vt:lpstr>
      <vt:lpstr>EJECUCIÓN ACUMULADA DE GASTOS A JUNIO DE 2018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193</cp:revision>
  <cp:lastPrinted>2016-07-04T14:42:46Z</cp:lastPrinted>
  <dcterms:created xsi:type="dcterms:W3CDTF">2016-06-23T13:38:47Z</dcterms:created>
  <dcterms:modified xsi:type="dcterms:W3CDTF">2018-08-27T20:49:33Z</dcterms:modified>
</cp:coreProperties>
</file>