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299" r:id="rId5"/>
    <p:sldId id="300" r:id="rId6"/>
    <p:sldId id="264" r:id="rId7"/>
    <p:sldId id="263" r:id="rId8"/>
    <p:sldId id="281" r:id="rId9"/>
    <p:sldId id="282" r:id="rId10"/>
    <p:sldId id="302" r:id="rId11"/>
    <p:sldId id="306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4D06F859-CB47-449D-87C8-059294D5D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4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</a:t>
            </a:r>
            <a:r>
              <a:rPr lang="es-CL" sz="2000" b="1" dirty="0" smtClean="0">
                <a:latin typeface="+mn-lt"/>
              </a:rPr>
              <a:t>ACUMULADA DE GASTOS PRESUPUESTARIOS 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JUNIO DE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</a:t>
            </a:r>
            <a:r>
              <a:rPr lang="es-CL" sz="2000" b="1" dirty="0">
                <a:latin typeface="+mn-lt"/>
              </a:rPr>
              <a:t>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5890114" cy="792088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24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700808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34A945A3-E252-48B5-8629-017DB5852888}"/>
              </a:ext>
            </a:extLst>
          </p:cNvPr>
          <p:cNvSpPr txBox="1">
            <a:spLocks/>
          </p:cNvSpPr>
          <p:nvPr/>
        </p:nvSpPr>
        <p:spPr>
          <a:xfrm>
            <a:off x="452388" y="4293096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4E0CCE90-F108-4599-A7DE-1219B73F8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771721"/>
              </p:ext>
            </p:extLst>
          </p:nvPr>
        </p:nvGraphicFramePr>
        <p:xfrm>
          <a:off x="414336" y="1988840"/>
          <a:ext cx="8210798" cy="2016225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="" xmlns:a16="http://schemas.microsoft.com/office/drawing/2014/main" val="1389163398"/>
                    </a:ext>
                  </a:extLst>
                </a:gridCol>
                <a:gridCol w="285494">
                  <a:extLst>
                    <a:ext uri="{9D8B030D-6E8A-4147-A177-3AD203B41FA5}">
                      <a16:colId xmlns="" xmlns:a16="http://schemas.microsoft.com/office/drawing/2014/main" val="931399956"/>
                    </a:ext>
                  </a:extLst>
                </a:gridCol>
                <a:gridCol w="285494">
                  <a:extLst>
                    <a:ext uri="{9D8B030D-6E8A-4147-A177-3AD203B41FA5}">
                      <a16:colId xmlns="" xmlns:a16="http://schemas.microsoft.com/office/drawing/2014/main" val="406760132"/>
                    </a:ext>
                  </a:extLst>
                </a:gridCol>
                <a:gridCol w="2980554">
                  <a:extLst>
                    <a:ext uri="{9D8B030D-6E8A-4147-A177-3AD203B41FA5}">
                      <a16:colId xmlns="" xmlns:a16="http://schemas.microsoft.com/office/drawing/2014/main" val="1098885733"/>
                    </a:ext>
                  </a:extLst>
                </a:gridCol>
                <a:gridCol w="765123">
                  <a:extLst>
                    <a:ext uri="{9D8B030D-6E8A-4147-A177-3AD203B41FA5}">
                      <a16:colId xmlns="" xmlns:a16="http://schemas.microsoft.com/office/drawing/2014/main" val="1986108476"/>
                    </a:ext>
                  </a:extLst>
                </a:gridCol>
                <a:gridCol w="765123">
                  <a:extLst>
                    <a:ext uri="{9D8B030D-6E8A-4147-A177-3AD203B41FA5}">
                      <a16:colId xmlns="" xmlns:a16="http://schemas.microsoft.com/office/drawing/2014/main" val="2658891158"/>
                    </a:ext>
                  </a:extLst>
                </a:gridCol>
                <a:gridCol w="765123">
                  <a:extLst>
                    <a:ext uri="{9D8B030D-6E8A-4147-A177-3AD203B41FA5}">
                      <a16:colId xmlns="" xmlns:a16="http://schemas.microsoft.com/office/drawing/2014/main" val="38576770"/>
                    </a:ext>
                  </a:extLst>
                </a:gridCol>
                <a:gridCol w="685185">
                  <a:extLst>
                    <a:ext uri="{9D8B030D-6E8A-4147-A177-3AD203B41FA5}">
                      <a16:colId xmlns="" xmlns:a16="http://schemas.microsoft.com/office/drawing/2014/main" val="3789489807"/>
                    </a:ext>
                  </a:extLst>
                </a:gridCol>
                <a:gridCol w="696604">
                  <a:extLst>
                    <a:ext uri="{9D8B030D-6E8A-4147-A177-3AD203B41FA5}">
                      <a16:colId xmlns="" xmlns:a16="http://schemas.microsoft.com/office/drawing/2014/main" val="523659651"/>
                    </a:ext>
                  </a:extLst>
                </a:gridCol>
                <a:gridCol w="696604">
                  <a:extLst>
                    <a:ext uri="{9D8B030D-6E8A-4147-A177-3AD203B41FA5}">
                      <a16:colId xmlns="" xmlns:a16="http://schemas.microsoft.com/office/drawing/2014/main" val="1828624556"/>
                    </a:ext>
                  </a:extLst>
                </a:gridCol>
              </a:tblGrid>
              <a:tr h="1768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7860324"/>
                  </a:ext>
                </a:extLst>
              </a:tr>
              <a:tr h="6013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2784085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1.291.304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549.219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6474855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1.166.436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1.178.436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509.262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7436800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87.365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106.865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4973428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7700419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3713720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749089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2945265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9026" y="69269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RESOLUTIVO DE ASIGNACIONES PARLAMENTARIAS</a:t>
            </a:r>
          </a:p>
        </p:txBody>
      </p:sp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Para el año 2018 la Partida presenta un presupuesto aprobado de </a:t>
            </a:r>
            <a:r>
              <a:rPr lang="es-CL" sz="1400" b="1" dirty="0">
                <a:latin typeface="+mn-lt"/>
              </a:rPr>
              <a:t>$122.313 millones</a:t>
            </a:r>
            <a:r>
              <a:rPr lang="es-CL" sz="1400" dirty="0">
                <a:latin typeface="+mn-lt"/>
              </a:rPr>
              <a:t>, un 58,8% se destino a gastos en personal; 27,4% a transferencias corrientes; y, un 11,8% a bienes y servicios de consumo.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distribución del presupuesto a nivel de programas del Congreso Nacional, es la siguiente: la Cámara de Diputados concentra el 55,8%; el Senado un 33,6%; la Biblioteca un 9,6% y el Consejo Resolutivo de Asignaciones Parlamentarias un 1%.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Congreso al mes de junio ascendió a $11.866 millones, es decir, un 9,7% respecto de la ley inicial, presentando un gasto levemente superior de 0,2 puntos porcentuales al registrado a igual mes del año 2017.  Mientras que la ejecución acumulada al segundo trimestre de 2018 es superior en 3,5 puntos porcentuales a igual periodo del ejercicio anterior, manteniendo una tasa de ejecución mayor en cada meses a partir de febrero. 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9121F664-6976-45F0-A2A4-452E6491855E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Respecto a los aumentos y disminuciones al presupuesto inicial, la Partida presenta al mes de junio un incremento consolidado de $6.407 millones.  Afectando la mayoría de los subtítulos, destacando el incremento registrado en “transferencias corrientes” y “prestaciones de seguridad social” por un monto de $4.224 millones y $2.289 millones respectivamente.  Asimismo, el subtítulo 21 gastos en personal, experimentan una disminución por un monto de $738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Respecto a las tasas de ejecución, el Senado acumuló un 46%, la Cámara de Diputados un 51%, la Biblioteca del Congreso un 47%, y el Consejo Resolutivo de Asignaciones Parlamentarias un 43% de gasto devengado (valores aproximados).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00D7C3C8-68A3-452A-8D19-88CEA65D5C7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B800654A-8BF2-4657-AD40-0C54D0E1D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82103"/>
            <a:ext cx="4053136" cy="238673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661EF73F-2F84-4776-BC23-20C562A3F7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027" y="1880815"/>
            <a:ext cx="4053136" cy="2386733"/>
          </a:xfrm>
          <a:prstGeom prst="rect">
            <a:avLst/>
          </a:prstGeom>
        </p:spPr>
      </p:pic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2018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3737" y="1916832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20FC789C-1AE6-47D0-96E2-D40CCD459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624702"/>
              </p:ext>
            </p:extLst>
          </p:nvPr>
        </p:nvGraphicFramePr>
        <p:xfrm>
          <a:off x="413137" y="2285343"/>
          <a:ext cx="8210800" cy="1680009"/>
        </p:xfrm>
        <a:graphic>
          <a:graphicData uri="http://schemas.openxmlformats.org/drawingml/2006/table">
            <a:tbl>
              <a:tblPr/>
              <a:tblGrid>
                <a:gridCol w="766189">
                  <a:extLst>
                    <a:ext uri="{9D8B030D-6E8A-4147-A177-3AD203B41FA5}">
                      <a16:colId xmlns="" xmlns:a16="http://schemas.microsoft.com/office/drawing/2014/main" val="3172829154"/>
                    </a:ext>
                  </a:extLst>
                </a:gridCol>
                <a:gridCol w="2984705">
                  <a:extLst>
                    <a:ext uri="{9D8B030D-6E8A-4147-A177-3AD203B41FA5}">
                      <a16:colId xmlns="" xmlns:a16="http://schemas.microsoft.com/office/drawing/2014/main" val="3195255468"/>
                    </a:ext>
                  </a:extLst>
                </a:gridCol>
                <a:gridCol w="766189">
                  <a:extLst>
                    <a:ext uri="{9D8B030D-6E8A-4147-A177-3AD203B41FA5}">
                      <a16:colId xmlns="" xmlns:a16="http://schemas.microsoft.com/office/drawing/2014/main" val="3975907622"/>
                    </a:ext>
                  </a:extLst>
                </a:gridCol>
                <a:gridCol w="766189">
                  <a:extLst>
                    <a:ext uri="{9D8B030D-6E8A-4147-A177-3AD203B41FA5}">
                      <a16:colId xmlns="" xmlns:a16="http://schemas.microsoft.com/office/drawing/2014/main" val="951985420"/>
                    </a:ext>
                  </a:extLst>
                </a:gridCol>
                <a:gridCol w="766189">
                  <a:extLst>
                    <a:ext uri="{9D8B030D-6E8A-4147-A177-3AD203B41FA5}">
                      <a16:colId xmlns="" xmlns:a16="http://schemas.microsoft.com/office/drawing/2014/main" val="271023157"/>
                    </a:ext>
                  </a:extLst>
                </a:gridCol>
                <a:gridCol w="766189">
                  <a:extLst>
                    <a:ext uri="{9D8B030D-6E8A-4147-A177-3AD203B41FA5}">
                      <a16:colId xmlns="" xmlns:a16="http://schemas.microsoft.com/office/drawing/2014/main" val="738336533"/>
                    </a:ext>
                  </a:extLst>
                </a:gridCol>
                <a:gridCol w="697575">
                  <a:extLst>
                    <a:ext uri="{9D8B030D-6E8A-4147-A177-3AD203B41FA5}">
                      <a16:colId xmlns="" xmlns:a16="http://schemas.microsoft.com/office/drawing/2014/main" val="1729487774"/>
                    </a:ext>
                  </a:extLst>
                </a:gridCol>
                <a:gridCol w="697575">
                  <a:extLst>
                    <a:ext uri="{9D8B030D-6E8A-4147-A177-3AD203B41FA5}">
                      <a16:colId xmlns="" xmlns:a16="http://schemas.microsoft.com/office/drawing/2014/main" val="1351352152"/>
                    </a:ext>
                  </a:extLst>
                </a:gridCol>
              </a:tblGrid>
              <a:tr h="17500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65069146"/>
                  </a:ext>
                </a:extLst>
              </a:tr>
              <a:tr h="28000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8255443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128.719.711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6.406.669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63.150.062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1706893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71.944.929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71.206.929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-738.000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35.400.929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6342432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14.390.458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14.702.384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311.926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6.762.286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7061758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635.462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2.924.844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2.292.048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546222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33.504.582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37.728.128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4.223.546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16.858.900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4585119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1.662.040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1.811.607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149.567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932.767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7087853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345.819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170.248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903.132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261,2%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4774100"/>
                  </a:ext>
                </a:extLst>
              </a:tr>
            </a:tbl>
          </a:graphicData>
        </a:graphic>
      </p:graphicFrame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B8A7C094-0BCD-43CF-B335-B65A656A6925}"/>
              </a:ext>
            </a:extLst>
          </p:cNvPr>
          <p:cNvSpPr txBox="1">
            <a:spLocks/>
          </p:cNvSpPr>
          <p:nvPr/>
        </p:nvSpPr>
        <p:spPr>
          <a:xfrm>
            <a:off x="421112" y="4077072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6" y="9807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8D7679CE-35AC-4257-9C06-2F6E0EF3DE59}"/>
              </a:ext>
            </a:extLst>
          </p:cNvPr>
          <p:cNvSpPr txBox="1">
            <a:spLocks/>
          </p:cNvSpPr>
          <p:nvPr/>
        </p:nvSpPr>
        <p:spPr>
          <a:xfrm>
            <a:off x="386224" y="4077072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8DF74DFA-8395-408B-A057-F601B1B267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19523"/>
              </p:ext>
            </p:extLst>
          </p:nvPr>
        </p:nvGraphicFramePr>
        <p:xfrm>
          <a:off x="414336" y="1744008"/>
          <a:ext cx="8201486" cy="1973023"/>
        </p:xfrm>
        <a:graphic>
          <a:graphicData uri="http://schemas.openxmlformats.org/drawingml/2006/table">
            <a:tbl>
              <a:tblPr/>
              <a:tblGrid>
                <a:gridCol w="292075">
                  <a:extLst>
                    <a:ext uri="{9D8B030D-6E8A-4147-A177-3AD203B41FA5}">
                      <a16:colId xmlns="" xmlns:a16="http://schemas.microsoft.com/office/drawing/2014/main" val="332401247"/>
                    </a:ext>
                  </a:extLst>
                </a:gridCol>
                <a:gridCol w="292075">
                  <a:extLst>
                    <a:ext uri="{9D8B030D-6E8A-4147-A177-3AD203B41FA5}">
                      <a16:colId xmlns="" xmlns:a16="http://schemas.microsoft.com/office/drawing/2014/main" val="140159626"/>
                    </a:ext>
                  </a:extLst>
                </a:gridCol>
                <a:gridCol w="3060954">
                  <a:extLst>
                    <a:ext uri="{9D8B030D-6E8A-4147-A177-3AD203B41FA5}">
                      <a16:colId xmlns="" xmlns:a16="http://schemas.microsoft.com/office/drawing/2014/main" val="2994918394"/>
                    </a:ext>
                  </a:extLst>
                </a:gridCol>
                <a:gridCol w="782763">
                  <a:extLst>
                    <a:ext uri="{9D8B030D-6E8A-4147-A177-3AD203B41FA5}">
                      <a16:colId xmlns="" xmlns:a16="http://schemas.microsoft.com/office/drawing/2014/main" val="2462067085"/>
                    </a:ext>
                  </a:extLst>
                </a:gridCol>
                <a:gridCol w="782763">
                  <a:extLst>
                    <a:ext uri="{9D8B030D-6E8A-4147-A177-3AD203B41FA5}">
                      <a16:colId xmlns="" xmlns:a16="http://schemas.microsoft.com/office/drawing/2014/main" val="487531836"/>
                    </a:ext>
                  </a:extLst>
                </a:gridCol>
                <a:gridCol w="782763">
                  <a:extLst>
                    <a:ext uri="{9D8B030D-6E8A-4147-A177-3AD203B41FA5}">
                      <a16:colId xmlns="" xmlns:a16="http://schemas.microsoft.com/office/drawing/2014/main" val="1215439838"/>
                    </a:ext>
                  </a:extLst>
                </a:gridCol>
                <a:gridCol w="782763">
                  <a:extLst>
                    <a:ext uri="{9D8B030D-6E8A-4147-A177-3AD203B41FA5}">
                      <a16:colId xmlns="" xmlns:a16="http://schemas.microsoft.com/office/drawing/2014/main" val="2089746038"/>
                    </a:ext>
                  </a:extLst>
                </a:gridCol>
                <a:gridCol w="712665">
                  <a:extLst>
                    <a:ext uri="{9D8B030D-6E8A-4147-A177-3AD203B41FA5}">
                      <a16:colId xmlns="" xmlns:a16="http://schemas.microsoft.com/office/drawing/2014/main" val="1172360171"/>
                    </a:ext>
                  </a:extLst>
                </a:gridCol>
                <a:gridCol w="712665">
                  <a:extLst>
                    <a:ext uri="{9D8B030D-6E8A-4147-A177-3AD203B41FA5}">
                      <a16:colId xmlns="" xmlns:a16="http://schemas.microsoft.com/office/drawing/2014/main" val="3038211557"/>
                    </a:ext>
                  </a:extLst>
                </a:gridCol>
              </a:tblGrid>
              <a:tr h="2098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81148466"/>
                  </a:ext>
                </a:extLst>
              </a:tr>
              <a:tr h="713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5933995"/>
                  </a:ext>
                </a:extLst>
              </a:tr>
              <a:tr h="209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128.719.711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6.406.669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63.150.062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4866526"/>
                  </a:ext>
                </a:extLst>
              </a:tr>
              <a:tr h="209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Senado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43.570.113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2.870.642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20.016.594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5715540"/>
                  </a:ext>
                </a:extLst>
              </a:tr>
              <a:tr h="209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Cámara de Diputados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71.548.092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3.389.382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36.752.938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143996"/>
                  </a:ext>
                </a:extLst>
              </a:tr>
              <a:tr h="209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Biblioteca del Congreso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12.310.202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5.831.311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097776"/>
                  </a:ext>
                </a:extLst>
              </a:tr>
              <a:tr h="209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Consejo Resolutivo de Asignaciones Parlamentarias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1.291.304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549.219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16284226"/>
                  </a:ext>
                </a:extLst>
              </a:tr>
            </a:tbl>
          </a:graphicData>
        </a:graphic>
      </p:graphicFrame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628799"/>
            <a:ext cx="8229600" cy="3535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56A16CF2-9C6C-413D-ADA0-12ABBEE5ED4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8F5AB539-6900-4B61-BF8F-8B57C25E6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027121"/>
              </p:ext>
            </p:extLst>
          </p:nvPr>
        </p:nvGraphicFramePr>
        <p:xfrm>
          <a:off x="452388" y="1982345"/>
          <a:ext cx="8163437" cy="4320507"/>
        </p:xfrm>
        <a:graphic>
          <a:graphicData uri="http://schemas.openxmlformats.org/drawingml/2006/table">
            <a:tbl>
              <a:tblPr/>
              <a:tblGrid>
                <a:gridCol w="283847">
                  <a:extLst>
                    <a:ext uri="{9D8B030D-6E8A-4147-A177-3AD203B41FA5}">
                      <a16:colId xmlns="" xmlns:a16="http://schemas.microsoft.com/office/drawing/2014/main" val="831695734"/>
                    </a:ext>
                  </a:extLst>
                </a:gridCol>
                <a:gridCol w="283847">
                  <a:extLst>
                    <a:ext uri="{9D8B030D-6E8A-4147-A177-3AD203B41FA5}">
                      <a16:colId xmlns="" xmlns:a16="http://schemas.microsoft.com/office/drawing/2014/main" val="799815969"/>
                    </a:ext>
                  </a:extLst>
                </a:gridCol>
                <a:gridCol w="283847">
                  <a:extLst>
                    <a:ext uri="{9D8B030D-6E8A-4147-A177-3AD203B41FA5}">
                      <a16:colId xmlns="" xmlns:a16="http://schemas.microsoft.com/office/drawing/2014/main" val="2881925560"/>
                    </a:ext>
                  </a:extLst>
                </a:gridCol>
                <a:gridCol w="2963361">
                  <a:extLst>
                    <a:ext uri="{9D8B030D-6E8A-4147-A177-3AD203B41FA5}">
                      <a16:colId xmlns="" xmlns:a16="http://schemas.microsoft.com/office/drawing/2014/main" val="3173893895"/>
                    </a:ext>
                  </a:extLst>
                </a:gridCol>
                <a:gridCol w="760710">
                  <a:extLst>
                    <a:ext uri="{9D8B030D-6E8A-4147-A177-3AD203B41FA5}">
                      <a16:colId xmlns="" xmlns:a16="http://schemas.microsoft.com/office/drawing/2014/main" val="2125301510"/>
                    </a:ext>
                  </a:extLst>
                </a:gridCol>
                <a:gridCol w="760710">
                  <a:extLst>
                    <a:ext uri="{9D8B030D-6E8A-4147-A177-3AD203B41FA5}">
                      <a16:colId xmlns="" xmlns:a16="http://schemas.microsoft.com/office/drawing/2014/main" val="3956648755"/>
                    </a:ext>
                  </a:extLst>
                </a:gridCol>
                <a:gridCol w="760710">
                  <a:extLst>
                    <a:ext uri="{9D8B030D-6E8A-4147-A177-3AD203B41FA5}">
                      <a16:colId xmlns="" xmlns:a16="http://schemas.microsoft.com/office/drawing/2014/main" val="755562235"/>
                    </a:ext>
                  </a:extLst>
                </a:gridCol>
                <a:gridCol w="681233">
                  <a:extLst>
                    <a:ext uri="{9D8B030D-6E8A-4147-A177-3AD203B41FA5}">
                      <a16:colId xmlns="" xmlns:a16="http://schemas.microsoft.com/office/drawing/2014/main" val="1435347872"/>
                    </a:ext>
                  </a:extLst>
                </a:gridCol>
                <a:gridCol w="692586">
                  <a:extLst>
                    <a:ext uri="{9D8B030D-6E8A-4147-A177-3AD203B41FA5}">
                      <a16:colId xmlns="" xmlns:a16="http://schemas.microsoft.com/office/drawing/2014/main" val="2575570486"/>
                    </a:ext>
                  </a:extLst>
                </a:gridCol>
                <a:gridCol w="692586">
                  <a:extLst>
                    <a:ext uri="{9D8B030D-6E8A-4147-A177-3AD203B41FA5}">
                      <a16:colId xmlns="" xmlns:a16="http://schemas.microsoft.com/office/drawing/2014/main" val="928855161"/>
                    </a:ext>
                  </a:extLst>
                </a:gridCol>
              </a:tblGrid>
              <a:tr h="1469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1585583"/>
                  </a:ext>
                </a:extLst>
              </a:tr>
              <a:tr h="4996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3629977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43.570.113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2.870.642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20.016.594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9910864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22.023.415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22.023.415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10.625.918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7965537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6.491.563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6.683.989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192.426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2.831.565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7748106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3181039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3398718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11.452.120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13.925.666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6.106.048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947233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329.804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0647990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329.804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0619995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10.712.837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13.186.383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5.722.282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9697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3.299.891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4.081.075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781.184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2.289.377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6240529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1.515.630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1.727.630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212.000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523.687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58302297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4.211.802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4.529.802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318.000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1.276.497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7734540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462.601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669.123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206.522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269.297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0969503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597.266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597.266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389.615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2074925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11.226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16.254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5.028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25.899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159,3%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3078459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1.211.687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1.565.233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353.546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947.910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9073708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53.962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029422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53.962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55054875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629.918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779.485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149.567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376.604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57772190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70.757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76.757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46.684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8931448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92.207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144.558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52.351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12.890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981051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303.756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394.972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91.216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279.303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8957180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163.198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163.198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37.727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2893702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78851669"/>
                  </a:ext>
                </a:extLst>
              </a:tr>
              <a:tr h="14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78612580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628800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A9FD53FC-9933-4495-965D-822EEC79334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FE0094C3-2B36-421A-ABB2-341642F297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576587"/>
              </p:ext>
            </p:extLst>
          </p:nvPr>
        </p:nvGraphicFramePr>
        <p:xfrm>
          <a:off x="452387" y="1988839"/>
          <a:ext cx="8172748" cy="4314021"/>
        </p:xfrm>
        <a:graphic>
          <a:graphicData uri="http://schemas.openxmlformats.org/drawingml/2006/table">
            <a:tbl>
              <a:tblPr/>
              <a:tblGrid>
                <a:gridCol w="284171">
                  <a:extLst>
                    <a:ext uri="{9D8B030D-6E8A-4147-A177-3AD203B41FA5}">
                      <a16:colId xmlns="" xmlns:a16="http://schemas.microsoft.com/office/drawing/2014/main" val="2881745669"/>
                    </a:ext>
                  </a:extLst>
                </a:gridCol>
                <a:gridCol w="284171">
                  <a:extLst>
                    <a:ext uri="{9D8B030D-6E8A-4147-A177-3AD203B41FA5}">
                      <a16:colId xmlns="" xmlns:a16="http://schemas.microsoft.com/office/drawing/2014/main" val="2960483474"/>
                    </a:ext>
                  </a:extLst>
                </a:gridCol>
                <a:gridCol w="284171">
                  <a:extLst>
                    <a:ext uri="{9D8B030D-6E8A-4147-A177-3AD203B41FA5}">
                      <a16:colId xmlns="" xmlns:a16="http://schemas.microsoft.com/office/drawing/2014/main" val="3246756235"/>
                    </a:ext>
                  </a:extLst>
                </a:gridCol>
                <a:gridCol w="2966740">
                  <a:extLst>
                    <a:ext uri="{9D8B030D-6E8A-4147-A177-3AD203B41FA5}">
                      <a16:colId xmlns="" xmlns:a16="http://schemas.microsoft.com/office/drawing/2014/main" val="2880772747"/>
                    </a:ext>
                  </a:extLst>
                </a:gridCol>
                <a:gridCol w="761577">
                  <a:extLst>
                    <a:ext uri="{9D8B030D-6E8A-4147-A177-3AD203B41FA5}">
                      <a16:colId xmlns="" xmlns:a16="http://schemas.microsoft.com/office/drawing/2014/main" val="1336462713"/>
                    </a:ext>
                  </a:extLst>
                </a:gridCol>
                <a:gridCol w="761577">
                  <a:extLst>
                    <a:ext uri="{9D8B030D-6E8A-4147-A177-3AD203B41FA5}">
                      <a16:colId xmlns="" xmlns:a16="http://schemas.microsoft.com/office/drawing/2014/main" val="2073130010"/>
                    </a:ext>
                  </a:extLst>
                </a:gridCol>
                <a:gridCol w="761577">
                  <a:extLst>
                    <a:ext uri="{9D8B030D-6E8A-4147-A177-3AD203B41FA5}">
                      <a16:colId xmlns="" xmlns:a16="http://schemas.microsoft.com/office/drawing/2014/main" val="3320713002"/>
                    </a:ext>
                  </a:extLst>
                </a:gridCol>
                <a:gridCol w="682010">
                  <a:extLst>
                    <a:ext uri="{9D8B030D-6E8A-4147-A177-3AD203B41FA5}">
                      <a16:colId xmlns="" xmlns:a16="http://schemas.microsoft.com/office/drawing/2014/main" val="1755465885"/>
                    </a:ext>
                  </a:extLst>
                </a:gridCol>
                <a:gridCol w="693377">
                  <a:extLst>
                    <a:ext uri="{9D8B030D-6E8A-4147-A177-3AD203B41FA5}">
                      <a16:colId xmlns="" xmlns:a16="http://schemas.microsoft.com/office/drawing/2014/main" val="335047137"/>
                    </a:ext>
                  </a:extLst>
                </a:gridCol>
                <a:gridCol w="693377">
                  <a:extLst>
                    <a:ext uri="{9D8B030D-6E8A-4147-A177-3AD203B41FA5}">
                      <a16:colId xmlns="" xmlns:a16="http://schemas.microsoft.com/office/drawing/2014/main" val="3959869622"/>
                    </a:ext>
                  </a:extLst>
                </a:gridCol>
              </a:tblGrid>
              <a:tr h="1574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7903289"/>
                  </a:ext>
                </a:extLst>
              </a:tr>
              <a:tr h="5353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4359334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71.548.092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36.752.938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55047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38.743.673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37.993.673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19.249.038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9915411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6.225.645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6.325.645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3.343.241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3092281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2.733.455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2.292.048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2156493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2.733.455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2.292.048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9554723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21.920.248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23.670.248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10.743.941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3485460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21.857.489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23.607.489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10.662.847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4996200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8.475.068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8.475.068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5.247.830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2254322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3.247.606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3.247.606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931.332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9124904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8.219.133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8.219.133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3.297.486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4420762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1.338.168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1.338.168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845.110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9273866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6229033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545.038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2.295.038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325.335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19109075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7584583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3885595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825.071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825.071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498.585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86528937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18.647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3338953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118.298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4721948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106.191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106.191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69.611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1360778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506.617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506.617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270.831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4900823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101.276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101.276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39.845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3597007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626.085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0059766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626.085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9590181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700808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="" xmlns:a16="http://schemas.microsoft.com/office/drawing/2014/main" id="{0B51B6D7-36E7-4A4B-85B4-8FD0C28A26C3}"/>
              </a:ext>
            </a:extLst>
          </p:cNvPr>
          <p:cNvSpPr txBox="1">
            <a:spLocks/>
          </p:cNvSpPr>
          <p:nvPr/>
        </p:nvSpPr>
        <p:spPr>
          <a:xfrm>
            <a:off x="452388" y="5877272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D4FD9602-2A93-4707-A5B6-3BA03E3E1A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277791"/>
              </p:ext>
            </p:extLst>
          </p:nvPr>
        </p:nvGraphicFramePr>
        <p:xfrm>
          <a:off x="452387" y="1988840"/>
          <a:ext cx="8172746" cy="3855241"/>
        </p:xfrm>
        <a:graphic>
          <a:graphicData uri="http://schemas.openxmlformats.org/drawingml/2006/table">
            <a:tbl>
              <a:tblPr/>
              <a:tblGrid>
                <a:gridCol w="284171">
                  <a:extLst>
                    <a:ext uri="{9D8B030D-6E8A-4147-A177-3AD203B41FA5}">
                      <a16:colId xmlns="" xmlns:a16="http://schemas.microsoft.com/office/drawing/2014/main" val="2820326560"/>
                    </a:ext>
                  </a:extLst>
                </a:gridCol>
                <a:gridCol w="284171">
                  <a:extLst>
                    <a:ext uri="{9D8B030D-6E8A-4147-A177-3AD203B41FA5}">
                      <a16:colId xmlns="" xmlns:a16="http://schemas.microsoft.com/office/drawing/2014/main" val="3793889876"/>
                    </a:ext>
                  </a:extLst>
                </a:gridCol>
                <a:gridCol w="284171">
                  <a:extLst>
                    <a:ext uri="{9D8B030D-6E8A-4147-A177-3AD203B41FA5}">
                      <a16:colId xmlns="" xmlns:a16="http://schemas.microsoft.com/office/drawing/2014/main" val="592568720"/>
                    </a:ext>
                  </a:extLst>
                </a:gridCol>
                <a:gridCol w="2966741">
                  <a:extLst>
                    <a:ext uri="{9D8B030D-6E8A-4147-A177-3AD203B41FA5}">
                      <a16:colId xmlns="" xmlns:a16="http://schemas.microsoft.com/office/drawing/2014/main" val="3159081691"/>
                    </a:ext>
                  </a:extLst>
                </a:gridCol>
                <a:gridCol w="761577">
                  <a:extLst>
                    <a:ext uri="{9D8B030D-6E8A-4147-A177-3AD203B41FA5}">
                      <a16:colId xmlns="" xmlns:a16="http://schemas.microsoft.com/office/drawing/2014/main" val="1816729164"/>
                    </a:ext>
                  </a:extLst>
                </a:gridCol>
                <a:gridCol w="761577">
                  <a:extLst>
                    <a:ext uri="{9D8B030D-6E8A-4147-A177-3AD203B41FA5}">
                      <a16:colId xmlns="" xmlns:a16="http://schemas.microsoft.com/office/drawing/2014/main" val="959185503"/>
                    </a:ext>
                  </a:extLst>
                </a:gridCol>
                <a:gridCol w="761577">
                  <a:extLst>
                    <a:ext uri="{9D8B030D-6E8A-4147-A177-3AD203B41FA5}">
                      <a16:colId xmlns="" xmlns:a16="http://schemas.microsoft.com/office/drawing/2014/main" val="592388519"/>
                    </a:ext>
                  </a:extLst>
                </a:gridCol>
                <a:gridCol w="682009">
                  <a:extLst>
                    <a:ext uri="{9D8B030D-6E8A-4147-A177-3AD203B41FA5}">
                      <a16:colId xmlns="" xmlns:a16="http://schemas.microsoft.com/office/drawing/2014/main" val="4063931459"/>
                    </a:ext>
                  </a:extLst>
                </a:gridCol>
                <a:gridCol w="693376">
                  <a:extLst>
                    <a:ext uri="{9D8B030D-6E8A-4147-A177-3AD203B41FA5}">
                      <a16:colId xmlns="" xmlns:a16="http://schemas.microsoft.com/office/drawing/2014/main" val="121286979"/>
                    </a:ext>
                  </a:extLst>
                </a:gridCol>
                <a:gridCol w="693376">
                  <a:extLst>
                    <a:ext uri="{9D8B030D-6E8A-4147-A177-3AD203B41FA5}">
                      <a16:colId xmlns="" xmlns:a16="http://schemas.microsoft.com/office/drawing/2014/main" val="2183121196"/>
                    </a:ext>
                  </a:extLst>
                </a:gridCol>
              </a:tblGrid>
              <a:tr h="1721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81256621"/>
                  </a:ext>
                </a:extLst>
              </a:tr>
              <a:tr h="5851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7111674"/>
                  </a:ext>
                </a:extLst>
              </a:tr>
              <a:tr h="1721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12.310.202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5.831.311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1123140"/>
                  </a:ext>
                </a:extLst>
              </a:tr>
              <a:tr h="172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10.011.405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10.011.405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5.016.711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3100647"/>
                  </a:ext>
                </a:extLst>
              </a:tr>
              <a:tr h="172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1.585.885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1.585.885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548.560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8229990"/>
                  </a:ext>
                </a:extLst>
              </a:tr>
              <a:tr h="172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3743786"/>
                  </a:ext>
                </a:extLst>
              </a:tr>
              <a:tr h="172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5581860"/>
                  </a:ext>
                </a:extLst>
              </a:tr>
              <a:tr h="172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0475938"/>
                  </a:ext>
                </a:extLst>
              </a:tr>
              <a:tr h="172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7480261"/>
                  </a:ext>
                </a:extLst>
              </a:tr>
              <a:tr h="172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49446864"/>
                  </a:ext>
                </a:extLst>
              </a:tr>
              <a:tr h="172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201.048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201.048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2143585"/>
                  </a:ext>
                </a:extLst>
              </a:tr>
              <a:tr h="172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9595721"/>
                  </a:ext>
                </a:extLst>
              </a:tr>
              <a:tr h="172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2073229"/>
                  </a:ext>
                </a:extLst>
              </a:tr>
              <a:tr h="172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5010438"/>
                  </a:ext>
                </a:extLst>
              </a:tr>
              <a:tr h="172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65.734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0897230"/>
                  </a:ext>
                </a:extLst>
              </a:tr>
              <a:tr h="172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72.386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4415822"/>
                  </a:ext>
                </a:extLst>
              </a:tr>
              <a:tr h="172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290.716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8508811"/>
                  </a:ext>
                </a:extLst>
              </a:tr>
              <a:tr h="172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8375391"/>
                  </a:ext>
                </a:extLst>
              </a:tr>
              <a:tr h="172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7708127"/>
                  </a:ext>
                </a:extLst>
              </a:tr>
              <a:tr h="172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8746573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3127</TotalTime>
  <Words>1874</Words>
  <Application>Microsoft Office PowerPoint</Application>
  <PresentationFormat>Presentación en pantalla (4:3)</PresentationFormat>
  <Paragraphs>963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1_Tema de Office</vt:lpstr>
      <vt:lpstr>Tema de Office</vt:lpstr>
      <vt:lpstr>Imagen de mapa de bits</vt:lpstr>
      <vt:lpstr>EJECUCIÓN ACUMULADA DE GASTOS PRESUPUESTARIOS  AL MES DE JUNIO DE 2018 PARTIDA 02: CONGRESO NACIONAL</vt:lpstr>
      <vt:lpstr>EJECUCIÓN ACUMULADA DE GASTOS A JUNIO DE 2018 PARTIDA 02 CONGRESO NACIONAL</vt:lpstr>
      <vt:lpstr>EJECUCIÓN ACUMULADA DE GASTOS A JUNIO DE 2018 PARTIDA 02 CONGRESO NACIONAL</vt:lpstr>
      <vt:lpstr>COMPORTAMIENTO DE LA EJECUCIÓN ACUMULADA DE GASTOS A JUNIO DE 2018 PARTIDA 02 CONGRESO NACIONAL</vt:lpstr>
      <vt:lpstr>EJECUCIÓN ACUMULADA DE GASTOS A JUNIO DE 2018 PARTIDA 02 CONGRESO NACIONAL</vt:lpstr>
      <vt:lpstr>EJECUCIÓN ACUMULADA DE GASTOS A JUNIO DE 2018 PARTIDA 02 RESUMEN POR CAPÍTULOS</vt:lpstr>
      <vt:lpstr>EJECUCIÓN ACUMULADA DE GASTOS A JUNIO DE 2018 PARTIDA 02. CAPÍTULO 01. PROGRAMA 01: SENADO</vt:lpstr>
      <vt:lpstr>EJECUCIÓN ACUMULADA DE GASTOS A JUNIO DE 2018 PARTIDA 02. CAPÍTULO 02. PROGRAMA 01: CAMARA DE DIPUTADOS</vt:lpstr>
      <vt:lpstr>EJECUCIÓN ACUMULADA DE GASTOS A JUNIO DE 2018 PARTIDA 02. CAPÍTULO 03. PROGRAMA 01: BIBLIOTECA DEL CONGRESO NACIONAL</vt:lpstr>
      <vt:lpstr>EJECUCIÓN ACUMULADA DE GASTOS A JUNIO DE 2018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193</cp:revision>
  <cp:lastPrinted>2016-07-04T14:42:46Z</cp:lastPrinted>
  <dcterms:created xsi:type="dcterms:W3CDTF">2016-06-23T13:38:47Z</dcterms:created>
  <dcterms:modified xsi:type="dcterms:W3CDTF">2018-08-27T20:49:33Z</dcterms:modified>
</cp:coreProperties>
</file>