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4660"/>
  </p:normalViewPr>
  <p:slideViewPr>
    <p:cSldViewPr>
      <p:cViewPr varScale="1">
        <p:scale>
          <a:sx n="75" d="100"/>
          <a:sy n="75" d="100"/>
        </p:scale>
        <p:origin x="-10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D6-4190-B998-17699506C9C6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D6-4190-B998-17699506C9C6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D6-4190-B998-17699506C9C6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D6-4190-B998-17699506C9C6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D6-4190-B998-17699506C9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Adm.'!$Z$27:$AE$27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'Sec. y Adm.'!$Z$28:$AE$28</c:f>
              <c:numCache>
                <c:formatCode>0.0%</c:formatCode>
                <c:ptCount val="6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1D6-4190-B998-17699506C9C6}"/>
            </c:ext>
          </c:extLst>
        </c:ser>
        <c:ser>
          <c:idx val="1"/>
          <c:order val="1"/>
          <c:tx>
            <c:strRef>
              <c:f>'Sec. y Adm.'!$Y$29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9.950248756218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D6-4190-B998-17699506C9C6}"/>
                </c:ext>
              </c:extLst>
            </c:dLbl>
            <c:dLbl>
              <c:idx val="2"/>
              <c:layout>
                <c:manualLayout>
                  <c:x val="7.4999999999999997E-2"/>
                  <c:y val="9.0476190476190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D6-4190-B998-17699506C9C6}"/>
                </c:ext>
              </c:extLst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D6-4190-B998-17699506C9C6}"/>
                </c:ext>
              </c:extLst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D6-4190-B998-17699506C9C6}"/>
                </c:ext>
              </c:extLst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D6-4190-B998-17699506C9C6}"/>
                </c:ext>
              </c:extLst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D6-4190-B998-17699506C9C6}"/>
                </c:ext>
              </c:extLst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D6-4190-B998-17699506C9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Adm.'!$Z$27:$AE$27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'Sec. y Adm.'!$Z$29:$AE$29</c:f>
              <c:numCache>
                <c:formatCode>0.0%</c:formatCode>
                <c:ptCount val="6"/>
                <c:pt idx="0">
                  <c:v>9.3003968743784096E-2</c:v>
                </c:pt>
                <c:pt idx="1">
                  <c:v>8.6029528538711375E-2</c:v>
                </c:pt>
                <c:pt idx="2">
                  <c:v>0.12348901952059022</c:v>
                </c:pt>
                <c:pt idx="3">
                  <c:v>7.9702721592780787E-2</c:v>
                </c:pt>
                <c:pt idx="4">
                  <c:v>5.9652772263449741E-2</c:v>
                </c:pt>
                <c:pt idx="5">
                  <c:v>9.9351462609449034E-2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E1D6-4190-B998-17699506C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189824"/>
        <c:axId val="134191360"/>
      </c:barChart>
      <c:catAx>
        <c:axId val="134189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4191360"/>
        <c:crosses val="autoZero"/>
        <c:auto val="1"/>
        <c:lblAlgn val="ctr"/>
        <c:lblOffset val="100"/>
        <c:noMultiLvlLbl val="0"/>
      </c:catAx>
      <c:valAx>
        <c:axId val="1341913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341898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2E-452F-ADFA-AB53F6706F81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2E-452F-ADFA-AB53F6706F81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2E-452F-ADFA-AB53F6706F81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2E-452F-ADFA-AB53F6706F81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2E-452F-ADFA-AB53F6706F81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2E-452F-ADFA-AB53F6706F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Adm.'!$AM$27:$AR$27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'Sec. y Adm.'!$AM$28:$AR$28</c:f>
              <c:numCache>
                <c:formatCode>0.0%</c:formatCode>
                <c:ptCount val="6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4C2E-452F-ADFA-AB53F6706F81}"/>
            </c:ext>
          </c:extLst>
        </c:ser>
        <c:ser>
          <c:idx val="1"/>
          <c:order val="1"/>
          <c:tx>
            <c:strRef>
              <c:f>'Sec. y Adm.'!$AL$29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2E-452F-ADFA-AB53F6706F81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2E-452F-ADFA-AB53F6706F81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2E-452F-ADFA-AB53F6706F81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2E-452F-ADFA-AB53F6706F81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2E-452F-ADFA-AB53F6706F81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2E-452F-ADFA-AB53F6706F81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2E-452F-ADFA-AB53F6706F81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2E-452F-ADFA-AB53F6706F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Adm.'!$AM$27:$AR$27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'Sec. y Adm.'!$AM$29:$AR$29</c:f>
              <c:numCache>
                <c:formatCode>0.0%</c:formatCode>
                <c:ptCount val="6"/>
                <c:pt idx="0">
                  <c:v>9.3003968743784096E-2</c:v>
                </c:pt>
                <c:pt idx="1">
                  <c:v>0.17903349728249546</c:v>
                </c:pt>
                <c:pt idx="2">
                  <c:v>0.30252251680308567</c:v>
                </c:pt>
                <c:pt idx="3">
                  <c:v>0.38222523839586647</c:v>
                </c:pt>
                <c:pt idx="4">
                  <c:v>0.4418780106593162</c:v>
                </c:pt>
                <c:pt idx="5">
                  <c:v>0.54122947326876525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4C2E-452F-ADFA-AB53F6706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692864"/>
        <c:axId val="136694400"/>
      </c:lineChart>
      <c:catAx>
        <c:axId val="136692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6694400"/>
        <c:crosses val="autoZero"/>
        <c:auto val="1"/>
        <c:lblAlgn val="ctr"/>
        <c:lblOffset val="100"/>
        <c:noMultiLvlLbl val="0"/>
      </c:catAx>
      <c:valAx>
        <c:axId val="1366944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36692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</a:t>
            </a:r>
            <a:r>
              <a:rPr lang="es-CL" sz="2000" b="1" dirty="0">
                <a:latin typeface="+mn-lt"/>
              </a:rPr>
              <a:t>DE </a:t>
            </a:r>
            <a:r>
              <a:rPr lang="es-CL" sz="2000" b="1" dirty="0" smtClean="0">
                <a:latin typeface="+mn-lt"/>
              </a:rPr>
              <a:t>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JUNIO DE 2018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</a:t>
            </a:r>
            <a:r>
              <a:rPr lang="es-CL" sz="2000" b="1" dirty="0" smtClean="0">
                <a:latin typeface="+mn-lt"/>
              </a:rPr>
              <a:t>REPÚBLICA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agosto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Junio, 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2.021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9,9%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y superior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la ejecución del mismo mes del año anterior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(8,8%).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Junio de la Partida Presidencia de la República totaliza 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$11.014 </a:t>
            </a: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millones, equivalente a un 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54,1%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, superior al 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49% 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obtenido al mismo período del año 2017.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Durante este mes,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se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observó modificaciones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presupuestarias por $1.098 millones que se descomponen en: incremento de $245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millones para Bienes y Servicios de Consumo, y </a:t>
            </a:r>
            <a:r>
              <a:rPr lang="es-CL" sz="1600" dirty="0"/>
              <a:t>$628 millones en Deuda Flotante, proveniente de operaciones del año </a:t>
            </a:r>
            <a:r>
              <a:rPr lang="es-CL" sz="1600" dirty="0" smtClean="0"/>
              <a:t>anterior, $216 millones en Prestaciones de Seguridad Social, $7 millones de aumento en Apoyo de Actividades Presidenciales y rebaja de $ 8 millones en adquisición de Mobiliario y Otros.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La ejecución de la asignación Cambio de Mando Presidencial alcanza a $613 millones, que representa un 83% de avance y la asignación Apoyo Actividades Presidenciales registra $</a:t>
            </a:r>
            <a:r>
              <a:rPr lang="es-MX" sz="1600" dirty="0" smtClean="0"/>
              <a:t>1.697 </a:t>
            </a:r>
            <a:r>
              <a:rPr lang="es-MX" sz="1600" dirty="0"/>
              <a:t>millones, equivalente a un </a:t>
            </a:r>
            <a:r>
              <a:rPr lang="es-MX" sz="1600" dirty="0" smtClean="0"/>
              <a:t>43% </a:t>
            </a:r>
            <a:r>
              <a:rPr lang="es-MX" sz="1600" dirty="0"/>
              <a:t>de avance.</a:t>
            </a:r>
            <a:endParaRPr lang="es-CL" sz="1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JUNIO DE 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REPÚBLICA</a:t>
            </a:r>
          </a:p>
        </p:txBody>
      </p:sp>
      <p:graphicFrame>
        <p:nvGraphicFramePr>
          <p:cNvPr id="8" name="1 Gráfico" title="Ejecución Mensual">
            <a:extLst>
              <a:ext uri="{FF2B5EF4-FFF2-40B4-BE49-F238E27FC236}">
                <a16:creationId xmlns=""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=""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472514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5C4161AB-3398-441E-840D-4A746D814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593998"/>
              </p:ext>
            </p:extLst>
          </p:nvPr>
        </p:nvGraphicFramePr>
        <p:xfrm>
          <a:off x="755576" y="2422332"/>
          <a:ext cx="7086602" cy="2135505"/>
        </p:xfrm>
        <a:graphic>
          <a:graphicData uri="http://schemas.openxmlformats.org/drawingml/2006/table">
            <a:tbl>
              <a:tblPr/>
              <a:tblGrid>
                <a:gridCol w="661141">
                  <a:extLst>
                    <a:ext uri="{9D8B030D-6E8A-4147-A177-3AD203B41FA5}">
                      <a16:colId xmlns="" xmlns:a16="http://schemas.microsoft.com/office/drawing/2014/main" val="3016410223"/>
                    </a:ext>
                  </a:extLst>
                </a:gridCol>
                <a:gridCol w="2290380">
                  <a:extLst>
                    <a:ext uri="{9D8B030D-6E8A-4147-A177-3AD203B41FA5}">
                      <a16:colId xmlns="" xmlns:a16="http://schemas.microsoft.com/office/drawing/2014/main" val="2503026292"/>
                    </a:ext>
                  </a:extLst>
                </a:gridCol>
                <a:gridCol w="672947">
                  <a:extLst>
                    <a:ext uri="{9D8B030D-6E8A-4147-A177-3AD203B41FA5}">
                      <a16:colId xmlns="" xmlns:a16="http://schemas.microsoft.com/office/drawing/2014/main" val="2999352434"/>
                    </a:ext>
                  </a:extLst>
                </a:gridCol>
                <a:gridCol w="672947">
                  <a:extLst>
                    <a:ext uri="{9D8B030D-6E8A-4147-A177-3AD203B41FA5}">
                      <a16:colId xmlns="" xmlns:a16="http://schemas.microsoft.com/office/drawing/2014/main" val="2719587357"/>
                    </a:ext>
                  </a:extLst>
                </a:gridCol>
                <a:gridCol w="664092">
                  <a:extLst>
                    <a:ext uri="{9D8B030D-6E8A-4147-A177-3AD203B41FA5}">
                      <a16:colId xmlns="" xmlns:a16="http://schemas.microsoft.com/office/drawing/2014/main" val="4093434513"/>
                    </a:ext>
                  </a:extLst>
                </a:gridCol>
                <a:gridCol w="708365">
                  <a:extLst>
                    <a:ext uri="{9D8B030D-6E8A-4147-A177-3AD203B41FA5}">
                      <a16:colId xmlns="" xmlns:a16="http://schemas.microsoft.com/office/drawing/2014/main" val="1306194639"/>
                    </a:ext>
                  </a:extLst>
                </a:gridCol>
                <a:gridCol w="708365">
                  <a:extLst>
                    <a:ext uri="{9D8B030D-6E8A-4147-A177-3AD203B41FA5}">
                      <a16:colId xmlns="" xmlns:a16="http://schemas.microsoft.com/office/drawing/2014/main" val="3171019570"/>
                    </a:ext>
                  </a:extLst>
                </a:gridCol>
                <a:gridCol w="708365">
                  <a:extLst>
                    <a:ext uri="{9D8B030D-6E8A-4147-A177-3AD203B41FA5}">
                      <a16:colId xmlns="" xmlns:a16="http://schemas.microsoft.com/office/drawing/2014/main" val="439545153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06407904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91592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11.014.574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81693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318968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7.761.206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81687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03635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60195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5601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47104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784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CAPITULO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D0FCCB4C-3B5E-46F0-81AC-E70D900BE45A}"/>
              </a:ext>
            </a:extLst>
          </p:cNvPr>
          <p:cNvGraphicFramePr>
            <a:graphicFrameLocks noGrp="1"/>
          </p:cNvGraphicFramePr>
          <p:nvPr/>
        </p:nvGraphicFramePr>
        <p:xfrm>
          <a:off x="660400" y="1985486"/>
          <a:ext cx="7823200" cy="4031615"/>
        </p:xfrm>
        <a:graphic>
          <a:graphicData uri="http://schemas.openxmlformats.org/drawingml/2006/table">
            <a:tbl>
              <a:tblPr/>
              <a:tblGrid>
                <a:gridCol w="342900">
                  <a:extLst>
                    <a:ext uri="{9D8B030D-6E8A-4147-A177-3AD203B41FA5}">
                      <a16:colId xmlns="" xmlns:a16="http://schemas.microsoft.com/office/drawing/2014/main" val="1268232342"/>
                    </a:ext>
                  </a:extLst>
                </a:gridCol>
                <a:gridCol w="406400">
                  <a:extLst>
                    <a:ext uri="{9D8B030D-6E8A-4147-A177-3AD203B41FA5}">
                      <a16:colId xmlns="" xmlns:a16="http://schemas.microsoft.com/office/drawing/2014/main" val="2391319632"/>
                    </a:ext>
                  </a:extLst>
                </a:gridCol>
                <a:gridCol w="368300">
                  <a:extLst>
                    <a:ext uri="{9D8B030D-6E8A-4147-A177-3AD203B41FA5}">
                      <a16:colId xmlns="" xmlns:a16="http://schemas.microsoft.com/office/drawing/2014/main" val="1988622458"/>
                    </a:ext>
                  </a:extLst>
                </a:gridCol>
                <a:gridCol w="2133600">
                  <a:extLst>
                    <a:ext uri="{9D8B030D-6E8A-4147-A177-3AD203B41FA5}">
                      <a16:colId xmlns="" xmlns:a16="http://schemas.microsoft.com/office/drawing/2014/main" val="2635060689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1860283492"/>
                    </a:ext>
                  </a:extLst>
                </a:gridCol>
                <a:gridCol w="723900">
                  <a:extLst>
                    <a:ext uri="{9D8B030D-6E8A-4147-A177-3AD203B41FA5}">
                      <a16:colId xmlns="" xmlns:a16="http://schemas.microsoft.com/office/drawing/2014/main" val="1508753100"/>
                    </a:ext>
                  </a:extLst>
                </a:gridCol>
                <a:gridCol w="800100">
                  <a:extLst>
                    <a:ext uri="{9D8B030D-6E8A-4147-A177-3AD203B41FA5}">
                      <a16:colId xmlns="" xmlns:a16="http://schemas.microsoft.com/office/drawing/2014/main" val="242757677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156848533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1776212369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97808838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8952193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5151890"/>
                  </a:ext>
                </a:extLst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21.449.527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11.014.574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60225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3.967.329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3157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7.761.206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2524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525538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94208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00059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51493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3.925.846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1.697.184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2349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Cambio de Mando Presidencial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472558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55295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6748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3768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89303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04141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02413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48862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49273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5724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3182</TotalTime>
  <Words>729</Words>
  <Application>Microsoft Office PowerPoint</Application>
  <PresentationFormat>Presentación en pantalla (4:3)</PresentationFormat>
  <Paragraphs>311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JUNIO DE 2018 PARTIDA 01: PRESIDENCIA DE LA REPÚBLICA</vt:lpstr>
      <vt:lpstr>EJECUCIÓN ACUMULADA DE GASTOS A JUNIO DE 2018  PARTIDA 01 PRESIDENCIA DE LA REPÚBLICA</vt:lpstr>
      <vt:lpstr>Presentación de PowerPoint</vt:lpstr>
      <vt:lpstr>Presentación de PowerPoint</vt:lpstr>
      <vt:lpstr>EJECUCIÓN ACUMULADA DE GASTOS A JUNIO DE 2018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187</cp:revision>
  <cp:lastPrinted>2017-05-05T14:22:30Z</cp:lastPrinted>
  <dcterms:created xsi:type="dcterms:W3CDTF">2016-06-23T13:38:47Z</dcterms:created>
  <dcterms:modified xsi:type="dcterms:W3CDTF">2018-09-03T13:20:43Z</dcterms:modified>
</cp:coreProperties>
</file>