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24"/>
  </p:notesMasterIdLst>
  <p:handoutMasterIdLst>
    <p:handoutMasterId r:id="rId25"/>
  </p:handoutMasterIdLst>
  <p:sldIdLst>
    <p:sldId id="256" r:id="rId4"/>
    <p:sldId id="298" r:id="rId5"/>
    <p:sldId id="308" r:id="rId6"/>
    <p:sldId id="304" r:id="rId7"/>
    <p:sldId id="264" r:id="rId8"/>
    <p:sldId id="263" r:id="rId9"/>
    <p:sldId id="265" r:id="rId10"/>
    <p:sldId id="267" r:id="rId11"/>
    <p:sldId id="301" r:id="rId12"/>
    <p:sldId id="302" r:id="rId13"/>
    <p:sldId id="305" r:id="rId14"/>
    <p:sldId id="303" r:id="rId15"/>
    <p:sldId id="268" r:id="rId16"/>
    <p:sldId id="306" r:id="rId17"/>
    <p:sldId id="307" r:id="rId18"/>
    <p:sldId id="271" r:id="rId19"/>
    <p:sldId id="273" r:id="rId20"/>
    <p:sldId id="274" r:id="rId21"/>
    <p:sldId id="276" r:id="rId22"/>
    <p:sldId id="275" r:id="rId23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1888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567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180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8389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5990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034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34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0186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2969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121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68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16925590"/>
              </p:ext>
            </p:extLst>
          </p:nvPr>
        </p:nvGraphicFramePr>
        <p:xfrm>
          <a:off x="5519167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167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599419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072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septiembre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002" y="617378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14AA7F0-6271-48B8-AD3F-9C87D18C68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438674"/>
              </p:ext>
            </p:extLst>
          </p:nvPr>
        </p:nvGraphicFramePr>
        <p:xfrm>
          <a:off x="578414" y="1862599"/>
          <a:ext cx="7987171" cy="4003908"/>
        </p:xfrm>
        <a:graphic>
          <a:graphicData uri="http://schemas.openxmlformats.org/drawingml/2006/table">
            <a:tbl>
              <a:tblPr/>
              <a:tblGrid>
                <a:gridCol w="270202">
                  <a:extLst>
                    <a:ext uri="{9D8B030D-6E8A-4147-A177-3AD203B41FA5}">
                      <a16:colId xmlns:a16="http://schemas.microsoft.com/office/drawing/2014/main" val="4194053802"/>
                    </a:ext>
                  </a:extLst>
                </a:gridCol>
                <a:gridCol w="270202">
                  <a:extLst>
                    <a:ext uri="{9D8B030D-6E8A-4147-A177-3AD203B41FA5}">
                      <a16:colId xmlns:a16="http://schemas.microsoft.com/office/drawing/2014/main" val="2468365547"/>
                    </a:ext>
                  </a:extLst>
                </a:gridCol>
                <a:gridCol w="270202">
                  <a:extLst>
                    <a:ext uri="{9D8B030D-6E8A-4147-A177-3AD203B41FA5}">
                      <a16:colId xmlns:a16="http://schemas.microsoft.com/office/drawing/2014/main" val="3658727822"/>
                    </a:ext>
                  </a:extLst>
                </a:gridCol>
                <a:gridCol w="2831719">
                  <a:extLst>
                    <a:ext uri="{9D8B030D-6E8A-4147-A177-3AD203B41FA5}">
                      <a16:colId xmlns:a16="http://schemas.microsoft.com/office/drawing/2014/main" val="1420538477"/>
                    </a:ext>
                  </a:extLst>
                </a:gridCol>
                <a:gridCol w="724141">
                  <a:extLst>
                    <a:ext uri="{9D8B030D-6E8A-4147-A177-3AD203B41FA5}">
                      <a16:colId xmlns:a16="http://schemas.microsoft.com/office/drawing/2014/main" val="2609815568"/>
                    </a:ext>
                  </a:extLst>
                </a:gridCol>
                <a:gridCol w="724141">
                  <a:extLst>
                    <a:ext uri="{9D8B030D-6E8A-4147-A177-3AD203B41FA5}">
                      <a16:colId xmlns:a16="http://schemas.microsoft.com/office/drawing/2014/main" val="2787910870"/>
                    </a:ext>
                  </a:extLst>
                </a:gridCol>
                <a:gridCol w="724141">
                  <a:extLst>
                    <a:ext uri="{9D8B030D-6E8A-4147-A177-3AD203B41FA5}">
                      <a16:colId xmlns:a16="http://schemas.microsoft.com/office/drawing/2014/main" val="2800679475"/>
                    </a:ext>
                  </a:extLst>
                </a:gridCol>
                <a:gridCol w="724141">
                  <a:extLst>
                    <a:ext uri="{9D8B030D-6E8A-4147-A177-3AD203B41FA5}">
                      <a16:colId xmlns:a16="http://schemas.microsoft.com/office/drawing/2014/main" val="3488169521"/>
                    </a:ext>
                  </a:extLst>
                </a:gridCol>
                <a:gridCol w="724141">
                  <a:extLst>
                    <a:ext uri="{9D8B030D-6E8A-4147-A177-3AD203B41FA5}">
                      <a16:colId xmlns:a16="http://schemas.microsoft.com/office/drawing/2014/main" val="666778860"/>
                    </a:ext>
                  </a:extLst>
                </a:gridCol>
                <a:gridCol w="724141">
                  <a:extLst>
                    <a:ext uri="{9D8B030D-6E8A-4147-A177-3AD203B41FA5}">
                      <a16:colId xmlns:a16="http://schemas.microsoft.com/office/drawing/2014/main" val="3873262455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7899239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76574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3.222.429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3.222.429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793782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 Bonificación Adicional Zonas Extremas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514.834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01108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-6.896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-68960,0%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-68960,0%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05899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-6.896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-68960,0%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-68960,0%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64885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8.972.751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-17.525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36.407.622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94999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8.990.266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8.972.741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-17.525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36.407.622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00046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36.407.622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364076220,0%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364076220,0%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94634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Artículo 1° Transitorio Ley N° 20.504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8.990.256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8.972.731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-17.525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57495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42009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42997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2.234.436.688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7448122293,3%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7448122293,3%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9271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2.234.436.688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22344366880,0%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22344366880,0%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32019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82894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00835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1.001.462.410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1.000.375.542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-1.086.868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579.478.647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753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41905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08235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946.584.944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945.498.076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-1.086.868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539.455.804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6160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27.132.762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77.458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12.515.139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36060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3.894.080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3.894.080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18842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68.751.480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68.751.480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09114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317.537.270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316.971.460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-565.810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157.147.549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157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023" y="4299187"/>
            <a:ext cx="829133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407259"/>
            <a:ext cx="77048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1A404D3-10AB-4563-8EF3-C8CBD19BBF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52594"/>
              </p:ext>
            </p:extLst>
          </p:nvPr>
        </p:nvGraphicFramePr>
        <p:xfrm>
          <a:off x="611560" y="1862599"/>
          <a:ext cx="7886698" cy="2337197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3168480907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53875173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2378285976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241825441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57270153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70923888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25425656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44879683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98850862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025648065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845449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54244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27.765.904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15.092.429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31736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175.671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175.671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63276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336.697.406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336.697.406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212.882.939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1963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101.910.000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101.910.000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93199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21.971.788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21.971.788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53287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34.608.382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34.608.382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34.608.382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05794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Ley N° 18.892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5.546.709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5.619.143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72.434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5.299.366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0213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54.877.456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54.877.456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40.022.843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54064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24.872.156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87162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15.092.429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71785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75.288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75.288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58.258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87908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512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313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4374" y="6339511"/>
            <a:ext cx="81933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61492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9996DB8-C339-4AF3-9B5E-638456E385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751971"/>
              </p:ext>
            </p:extLst>
          </p:nvPr>
        </p:nvGraphicFramePr>
        <p:xfrm>
          <a:off x="628651" y="1916832"/>
          <a:ext cx="7886698" cy="3617853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1994279972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97286213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367026769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415059039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82846807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99968724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69784948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33560296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12903913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851692602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61721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90758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2.710.381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2.795.724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85.343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979.707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27379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935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23421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5859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66621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01116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97809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96505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2650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52033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40753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04534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20862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2.137.709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2.223.052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85.343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960.666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99285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2.130.402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2.130.402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875.323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16325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85.343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85.343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1169,6%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63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67005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64488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9853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561.881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561.881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03103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97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0596" y="392797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6319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83568" y="4221088"/>
            <a:ext cx="777686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7B75703-AF43-474A-BC37-6CA10AB1AF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553386"/>
              </p:ext>
            </p:extLst>
          </p:nvPr>
        </p:nvGraphicFramePr>
        <p:xfrm>
          <a:off x="628650" y="1857946"/>
          <a:ext cx="7886700" cy="1882424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4016719785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99284813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1484979524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1396804271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879575407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2942909454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3146003842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3654245380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2620581907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1787389894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975402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63453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2.350.708.788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-183.583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1.660.682.814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11168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256.702.540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-183.583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111.583.781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70046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1.549.099.033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406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735.238.221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735.238.221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712.490.000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36940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13246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1.334.817.145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1.334.817.145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824.522.197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19397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11.944.488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04151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61.887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61.887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140.851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62578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1.497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14970,0%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14970,0%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851672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21F03A93-A51F-4DAF-8FA8-4FD8C78010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289920"/>
              </p:ext>
            </p:extLst>
          </p:nvPr>
        </p:nvGraphicFramePr>
        <p:xfrm>
          <a:off x="628650" y="4581128"/>
          <a:ext cx="7886700" cy="1720146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2759956157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1563269357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555473186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4124001485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497439537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016352947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6815521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1649953561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3514720395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4055450823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944273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23554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1.224.082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0261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1.224.082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77971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5274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27.429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1.001.243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3650,3%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3650,3%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66097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59870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302.280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302.280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219.427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4042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57857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1556,0%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1556,0%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812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5B6807A-4747-44DF-BD51-B50F54D2D0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45791"/>
              </p:ext>
            </p:extLst>
          </p:nvPr>
        </p:nvGraphicFramePr>
        <p:xfrm>
          <a:off x="683569" y="1860310"/>
          <a:ext cx="7776859" cy="4496040"/>
        </p:xfrm>
        <a:graphic>
          <a:graphicData uri="http://schemas.openxmlformats.org/drawingml/2006/table">
            <a:tbl>
              <a:tblPr/>
              <a:tblGrid>
                <a:gridCol w="252004">
                  <a:extLst>
                    <a:ext uri="{9D8B030D-6E8A-4147-A177-3AD203B41FA5}">
                      <a16:colId xmlns:a16="http://schemas.microsoft.com/office/drawing/2014/main" val="2275755365"/>
                    </a:ext>
                  </a:extLst>
                </a:gridCol>
                <a:gridCol w="252004">
                  <a:extLst>
                    <a:ext uri="{9D8B030D-6E8A-4147-A177-3AD203B41FA5}">
                      <a16:colId xmlns:a16="http://schemas.microsoft.com/office/drawing/2014/main" val="2625718670"/>
                    </a:ext>
                  </a:extLst>
                </a:gridCol>
                <a:gridCol w="252004">
                  <a:extLst>
                    <a:ext uri="{9D8B030D-6E8A-4147-A177-3AD203B41FA5}">
                      <a16:colId xmlns:a16="http://schemas.microsoft.com/office/drawing/2014/main" val="3751369823"/>
                    </a:ext>
                  </a:extLst>
                </a:gridCol>
                <a:gridCol w="3024057">
                  <a:extLst>
                    <a:ext uri="{9D8B030D-6E8A-4147-A177-3AD203B41FA5}">
                      <a16:colId xmlns:a16="http://schemas.microsoft.com/office/drawing/2014/main" val="1361124403"/>
                    </a:ext>
                  </a:extLst>
                </a:gridCol>
                <a:gridCol w="725772">
                  <a:extLst>
                    <a:ext uri="{9D8B030D-6E8A-4147-A177-3AD203B41FA5}">
                      <a16:colId xmlns:a16="http://schemas.microsoft.com/office/drawing/2014/main" val="4216395578"/>
                    </a:ext>
                  </a:extLst>
                </a:gridCol>
                <a:gridCol w="725772">
                  <a:extLst>
                    <a:ext uri="{9D8B030D-6E8A-4147-A177-3AD203B41FA5}">
                      <a16:colId xmlns:a16="http://schemas.microsoft.com/office/drawing/2014/main" val="88252975"/>
                    </a:ext>
                  </a:extLst>
                </a:gridCol>
                <a:gridCol w="766094">
                  <a:extLst>
                    <a:ext uri="{9D8B030D-6E8A-4147-A177-3AD203B41FA5}">
                      <a16:colId xmlns:a16="http://schemas.microsoft.com/office/drawing/2014/main" val="3789428922"/>
                    </a:ext>
                  </a:extLst>
                </a:gridCol>
                <a:gridCol w="645132">
                  <a:extLst>
                    <a:ext uri="{9D8B030D-6E8A-4147-A177-3AD203B41FA5}">
                      <a16:colId xmlns:a16="http://schemas.microsoft.com/office/drawing/2014/main" val="4219788329"/>
                    </a:ext>
                  </a:extLst>
                </a:gridCol>
                <a:gridCol w="567010">
                  <a:extLst>
                    <a:ext uri="{9D8B030D-6E8A-4147-A177-3AD203B41FA5}">
                      <a16:colId xmlns:a16="http://schemas.microsoft.com/office/drawing/2014/main" val="4075940830"/>
                    </a:ext>
                  </a:extLst>
                </a:gridCol>
                <a:gridCol w="567010">
                  <a:extLst>
                    <a:ext uri="{9D8B030D-6E8A-4147-A177-3AD203B41FA5}">
                      <a16:colId xmlns:a16="http://schemas.microsoft.com/office/drawing/2014/main" val="657879969"/>
                    </a:ext>
                  </a:extLst>
                </a:gridCol>
              </a:tblGrid>
              <a:tr h="1346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569938"/>
                  </a:ext>
                </a:extLst>
              </a:tr>
              <a:tr h="323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112643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35.379.591.728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-124.334.087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19.484.202.460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9444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35.379.591.728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-124.334.087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19.484.202.460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904089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19.259.816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-756.236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11.809.415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765426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121.684.702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124.889.116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3.204.414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74.083.767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41711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555.581.162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548.851.142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-6.730.020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293.232.559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230814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73.950.143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73.029.253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-920.890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47.806.653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037468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2.721.693.514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2.654.702.084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-66.991.430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1.473.347.362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695694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82.216.493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81.354.022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-862.471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47.832.806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325410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424.184.135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420.451.809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-3.732.326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174.857.382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8473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407.798.297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396.492.087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-11.306.210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270.986.646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292541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10.031.615.939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9.892.219.430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-139.396.509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5.089.643.006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959283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1.037.659.663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1.030.450.350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-7.209.313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567.407.386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507507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1.161.741.047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1.149.305.340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-12.435.707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675.433.815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577219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1.955.815.892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1.920.547.703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-35.268.189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907.988.605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350068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451.304.703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447.867.561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-3.437.142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243.997.376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373566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12.605.519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11.997.304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-608.215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6.853.972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98032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6.455.193.349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6.505.560.753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50.367.404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3.990.154.449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138438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5.263.943.470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5.254.058.833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-9.884.637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3.127.274.514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721022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45.864.007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44.753.617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-1.110.390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24.126.511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780648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2.485.172.660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2.480.412.149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-4.760.511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1.255.062.846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807294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996.448.533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988.133.392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-8.315.141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457.253.924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166877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28.599.233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27.869.608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-729.625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12.214.260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469882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610.218.659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607.971.519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-2.247.140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369.820.875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118856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12.842.850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12.238.669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-604.181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6.464.213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556917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189.870.848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198.368.624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8.497.776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108.928.908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394360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130.547.647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128.411.001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-2.136.646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55.660.555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860473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53.686.745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52.116.668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-1.570.077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28.719.245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741511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97.396.380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96.424.523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-971.857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50.611.476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57308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52.482.498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52.001.799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-480.699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42.948.012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23377"/>
                  </a:ext>
                </a:extLst>
              </a:tr>
              <a:tr h="134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23.791.675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23.478.152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-313.523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16.562.196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156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581128"/>
            <a:ext cx="8212023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83568" y="1407259"/>
            <a:ext cx="77048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A9D22C7-6895-4BE0-BF48-99ABDDE5E4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574797"/>
              </p:ext>
            </p:extLst>
          </p:nvPr>
        </p:nvGraphicFramePr>
        <p:xfrm>
          <a:off x="628649" y="1862599"/>
          <a:ext cx="7886702" cy="2362945"/>
        </p:xfrm>
        <a:graphic>
          <a:graphicData uri="http://schemas.openxmlformats.org/drawingml/2006/table">
            <a:tbl>
              <a:tblPr/>
              <a:tblGrid>
                <a:gridCol w="255564">
                  <a:extLst>
                    <a:ext uri="{9D8B030D-6E8A-4147-A177-3AD203B41FA5}">
                      <a16:colId xmlns:a16="http://schemas.microsoft.com/office/drawing/2014/main" val="2814878453"/>
                    </a:ext>
                  </a:extLst>
                </a:gridCol>
                <a:gridCol w="255564">
                  <a:extLst>
                    <a:ext uri="{9D8B030D-6E8A-4147-A177-3AD203B41FA5}">
                      <a16:colId xmlns:a16="http://schemas.microsoft.com/office/drawing/2014/main" val="3436062152"/>
                    </a:ext>
                  </a:extLst>
                </a:gridCol>
                <a:gridCol w="255564">
                  <a:extLst>
                    <a:ext uri="{9D8B030D-6E8A-4147-A177-3AD203B41FA5}">
                      <a16:colId xmlns:a16="http://schemas.microsoft.com/office/drawing/2014/main" val="1491709954"/>
                    </a:ext>
                  </a:extLst>
                </a:gridCol>
                <a:gridCol w="3066767">
                  <a:extLst>
                    <a:ext uri="{9D8B030D-6E8A-4147-A177-3AD203B41FA5}">
                      <a16:colId xmlns:a16="http://schemas.microsoft.com/office/drawing/2014/main" val="892620038"/>
                    </a:ext>
                  </a:extLst>
                </a:gridCol>
                <a:gridCol w="736024">
                  <a:extLst>
                    <a:ext uri="{9D8B030D-6E8A-4147-A177-3AD203B41FA5}">
                      <a16:colId xmlns:a16="http://schemas.microsoft.com/office/drawing/2014/main" val="3711663051"/>
                    </a:ext>
                  </a:extLst>
                </a:gridCol>
                <a:gridCol w="736024">
                  <a:extLst>
                    <a:ext uri="{9D8B030D-6E8A-4147-A177-3AD203B41FA5}">
                      <a16:colId xmlns:a16="http://schemas.microsoft.com/office/drawing/2014/main" val="370263892"/>
                    </a:ext>
                  </a:extLst>
                </a:gridCol>
                <a:gridCol w="776914">
                  <a:extLst>
                    <a:ext uri="{9D8B030D-6E8A-4147-A177-3AD203B41FA5}">
                      <a16:colId xmlns:a16="http://schemas.microsoft.com/office/drawing/2014/main" val="3988198586"/>
                    </a:ext>
                  </a:extLst>
                </a:gridCol>
                <a:gridCol w="654243">
                  <a:extLst>
                    <a:ext uri="{9D8B030D-6E8A-4147-A177-3AD203B41FA5}">
                      <a16:colId xmlns:a16="http://schemas.microsoft.com/office/drawing/2014/main" val="2996164860"/>
                    </a:ext>
                  </a:extLst>
                </a:gridCol>
                <a:gridCol w="575019">
                  <a:extLst>
                    <a:ext uri="{9D8B030D-6E8A-4147-A177-3AD203B41FA5}">
                      <a16:colId xmlns:a16="http://schemas.microsoft.com/office/drawing/2014/main" val="2329296004"/>
                    </a:ext>
                  </a:extLst>
                </a:gridCol>
                <a:gridCol w="575019">
                  <a:extLst>
                    <a:ext uri="{9D8B030D-6E8A-4147-A177-3AD203B41FA5}">
                      <a16:colId xmlns:a16="http://schemas.microsoft.com/office/drawing/2014/main" val="2339678991"/>
                    </a:ext>
                  </a:extLst>
                </a:gridCol>
              </a:tblGrid>
              <a:tr h="153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955425"/>
                  </a:ext>
                </a:extLst>
              </a:tr>
              <a:tr h="3682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85096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461.729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-12.788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240.633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083539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461.729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-12.788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240.633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385213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72.899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-7.019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17.373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282221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72.899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-7.019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17.373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255284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200.572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-5.769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135.568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468370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184.377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179.798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-4.579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114.124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064154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21.964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20.774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-1.190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21.444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879723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188.258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188.258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87.692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66367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34.049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34.049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13.644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36449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62.518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46.622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73178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78.206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78.206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18.003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174861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13.485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9.423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132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501008"/>
            <a:ext cx="796036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julio 2018 de Fondo FRP en millones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CF0E0F9-2F3C-484C-A8DB-12CC143CD3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311930"/>
              </p:ext>
            </p:extLst>
          </p:nvPr>
        </p:nvGraphicFramePr>
        <p:xfrm>
          <a:off x="2520950" y="1771539"/>
          <a:ext cx="4102100" cy="14478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407806064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356499713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julio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286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8.371,7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2458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-314,0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0281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1.550,6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8827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328,5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2617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-28,1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3056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9.908,8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526288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5D3F168-B9FA-4908-A4C1-6E4A32006F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929835"/>
              </p:ext>
            </p:extLst>
          </p:nvPr>
        </p:nvGraphicFramePr>
        <p:xfrm>
          <a:off x="628649" y="3783955"/>
          <a:ext cx="7886701" cy="1776179"/>
        </p:xfrm>
        <a:graphic>
          <a:graphicData uri="http://schemas.openxmlformats.org/drawingml/2006/table">
            <a:tbl>
              <a:tblPr/>
              <a:tblGrid>
                <a:gridCol w="279274">
                  <a:extLst>
                    <a:ext uri="{9D8B030D-6E8A-4147-A177-3AD203B41FA5}">
                      <a16:colId xmlns:a16="http://schemas.microsoft.com/office/drawing/2014/main" val="977660004"/>
                    </a:ext>
                  </a:extLst>
                </a:gridCol>
                <a:gridCol w="279274">
                  <a:extLst>
                    <a:ext uri="{9D8B030D-6E8A-4147-A177-3AD203B41FA5}">
                      <a16:colId xmlns:a16="http://schemas.microsoft.com/office/drawing/2014/main" val="2378944531"/>
                    </a:ext>
                  </a:extLst>
                </a:gridCol>
                <a:gridCol w="279274">
                  <a:extLst>
                    <a:ext uri="{9D8B030D-6E8A-4147-A177-3AD203B41FA5}">
                      <a16:colId xmlns:a16="http://schemas.microsoft.com/office/drawing/2014/main" val="1310882068"/>
                    </a:ext>
                  </a:extLst>
                </a:gridCol>
                <a:gridCol w="2915621">
                  <a:extLst>
                    <a:ext uri="{9D8B030D-6E8A-4147-A177-3AD203B41FA5}">
                      <a16:colId xmlns:a16="http://schemas.microsoft.com/office/drawing/2014/main" val="2047107563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1434462844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2592176947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3349973483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462840088"/>
                    </a:ext>
                  </a:extLst>
                </a:gridCol>
                <a:gridCol w="681429">
                  <a:extLst>
                    <a:ext uri="{9D8B030D-6E8A-4147-A177-3AD203B41FA5}">
                      <a16:colId xmlns:a16="http://schemas.microsoft.com/office/drawing/2014/main" val="772094153"/>
                    </a:ext>
                  </a:extLst>
                </a:gridCol>
                <a:gridCol w="681429">
                  <a:extLst>
                    <a:ext uri="{9D8B030D-6E8A-4147-A177-3AD203B41FA5}">
                      <a16:colId xmlns:a16="http://schemas.microsoft.com/office/drawing/2014/main" val="1403656867"/>
                    </a:ext>
                  </a:extLst>
                </a:gridCol>
              </a:tblGrid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02199"/>
                  </a:ext>
                </a:extLst>
              </a:tr>
              <a:tr h="2681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466827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124.855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739161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309978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1963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73088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676837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504.096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504.096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122.132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325157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504.086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504.086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122.132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299230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981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julio 2018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3429000"/>
            <a:ext cx="7817594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B31A222-BAD1-43BA-9D06-08EC59584D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364027"/>
              </p:ext>
            </p:extLst>
          </p:nvPr>
        </p:nvGraphicFramePr>
        <p:xfrm>
          <a:off x="2489200" y="1882712"/>
          <a:ext cx="4165600" cy="14478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3559243365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20155254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julio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059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7566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-10.852,8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8569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2.971,7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6879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752,7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7684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-22,2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0742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14.615,1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351338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548BD9D-5F63-45CD-BFA7-D16475A409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02936"/>
              </p:ext>
            </p:extLst>
          </p:nvPr>
        </p:nvGraphicFramePr>
        <p:xfrm>
          <a:off x="628650" y="3787800"/>
          <a:ext cx="7886700" cy="2206980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1438741072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1086510984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3948435371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2236526883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669014863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39906963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2840989906"/>
                    </a:ext>
                  </a:extLst>
                </a:gridCol>
                <a:gridCol w="649111">
                  <a:extLst>
                    <a:ext uri="{9D8B030D-6E8A-4147-A177-3AD203B41FA5}">
                      <a16:colId xmlns:a16="http://schemas.microsoft.com/office/drawing/2014/main" val="887320743"/>
                    </a:ext>
                  </a:extLst>
                </a:gridCol>
                <a:gridCol w="714022">
                  <a:extLst>
                    <a:ext uri="{9D8B030D-6E8A-4147-A177-3AD203B41FA5}">
                      <a16:colId xmlns:a16="http://schemas.microsoft.com/office/drawing/2014/main" val="346542585"/>
                    </a:ext>
                  </a:extLst>
                </a:gridCol>
                <a:gridCol w="714022">
                  <a:extLst>
                    <a:ext uri="{9D8B030D-6E8A-4147-A177-3AD203B41FA5}">
                      <a16:colId xmlns:a16="http://schemas.microsoft.com/office/drawing/2014/main" val="287163070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26347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92355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98.376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83006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20547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91339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7168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43913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171.049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171.049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96.813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73597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96.813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11767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43961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001598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888998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226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6399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5838" y="1484783"/>
            <a:ext cx="7969985" cy="3778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29185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3" y="4136050"/>
            <a:ext cx="783451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4A5DE01-3FB5-4F16-91FF-29E815CAC6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265048"/>
              </p:ext>
            </p:extLst>
          </p:nvPr>
        </p:nvGraphicFramePr>
        <p:xfrm>
          <a:off x="634003" y="1862598"/>
          <a:ext cx="7886701" cy="1572970"/>
        </p:xfrm>
        <a:graphic>
          <a:graphicData uri="http://schemas.openxmlformats.org/drawingml/2006/table">
            <a:tbl>
              <a:tblPr/>
              <a:tblGrid>
                <a:gridCol w="272896">
                  <a:extLst>
                    <a:ext uri="{9D8B030D-6E8A-4147-A177-3AD203B41FA5}">
                      <a16:colId xmlns:a16="http://schemas.microsoft.com/office/drawing/2014/main" val="1682543845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1822374749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2983790151"/>
                    </a:ext>
                  </a:extLst>
                </a:gridCol>
                <a:gridCol w="2859952">
                  <a:extLst>
                    <a:ext uri="{9D8B030D-6E8A-4147-A177-3AD203B41FA5}">
                      <a16:colId xmlns:a16="http://schemas.microsoft.com/office/drawing/2014/main" val="1522640763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3639313894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3783527909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3394324894"/>
                    </a:ext>
                  </a:extLst>
                </a:gridCol>
                <a:gridCol w="654951">
                  <a:extLst>
                    <a:ext uri="{9D8B030D-6E8A-4147-A177-3AD203B41FA5}">
                      <a16:colId xmlns:a16="http://schemas.microsoft.com/office/drawing/2014/main" val="31396142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1232665043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603377294"/>
                    </a:ext>
                  </a:extLst>
                </a:gridCol>
              </a:tblGrid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178720"/>
                  </a:ext>
                </a:extLst>
              </a:tr>
              <a:tr h="262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42399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615.725.682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2052418940,0%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2052418940,0%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388712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305.826.760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3058267600,0%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3058267600,0%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589508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305.826.760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3058267600,0%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3058267600,0%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228872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305.826.760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3058267600,0%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3058267600,0%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310596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309.898.922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1549494610,0%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1549494610,0%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662845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309.483.555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3094835550,0%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3094835550,0%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910360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415.367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4153670,0%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4153670,0%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13672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BD15087-3907-4191-A8BD-028F21F815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866639"/>
              </p:ext>
            </p:extLst>
          </p:nvPr>
        </p:nvGraphicFramePr>
        <p:xfrm>
          <a:off x="628649" y="4590494"/>
          <a:ext cx="7886701" cy="1736821"/>
        </p:xfrm>
        <a:graphic>
          <a:graphicData uri="http://schemas.openxmlformats.org/drawingml/2006/table">
            <a:tbl>
              <a:tblPr/>
              <a:tblGrid>
                <a:gridCol w="272896">
                  <a:extLst>
                    <a:ext uri="{9D8B030D-6E8A-4147-A177-3AD203B41FA5}">
                      <a16:colId xmlns:a16="http://schemas.microsoft.com/office/drawing/2014/main" val="1235328186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1325154384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944806566"/>
                    </a:ext>
                  </a:extLst>
                </a:gridCol>
                <a:gridCol w="2859952">
                  <a:extLst>
                    <a:ext uri="{9D8B030D-6E8A-4147-A177-3AD203B41FA5}">
                      <a16:colId xmlns:a16="http://schemas.microsoft.com/office/drawing/2014/main" val="2411252671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1876081852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1295258378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3072858938"/>
                    </a:ext>
                  </a:extLst>
                </a:gridCol>
                <a:gridCol w="654951">
                  <a:extLst>
                    <a:ext uri="{9D8B030D-6E8A-4147-A177-3AD203B41FA5}">
                      <a16:colId xmlns:a16="http://schemas.microsoft.com/office/drawing/2014/main" val="4136142648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1106092166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2064220653"/>
                    </a:ext>
                  </a:extLst>
                </a:gridCol>
              </a:tblGrid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8637794"/>
                  </a:ext>
                </a:extLst>
              </a:tr>
              <a:tr h="262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809566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623.856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674848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556889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446696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685521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916818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25.467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25.467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623.856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2449,7%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2449,7%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771986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25.457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614.225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2412,8%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2412,8%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425849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819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835" y="60956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556791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66C543F-13F5-4EBA-8A44-CC9D5677DA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402371"/>
              </p:ext>
            </p:extLst>
          </p:nvPr>
        </p:nvGraphicFramePr>
        <p:xfrm>
          <a:off x="611560" y="1979639"/>
          <a:ext cx="7886701" cy="404756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53553661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70480200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159175832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14094397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82027182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09832538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207971477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65674590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44785284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153586264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46466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6209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298.407.673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6663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83.781.300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2007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83.781.300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2136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291.802.077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291.802.077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214.626.373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8128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291.802.067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291.802.067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214.626.373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4331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43.327.980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23.153.525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-20.174.455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7024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 Tarapacá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9.081.728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10.598.157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1.516.429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8.659.449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8256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12.018.691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12.018.691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12.018.691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7554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III Atacama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9.991.143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9.991.143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9.991.143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6270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IV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15.030.197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18.626.296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3.596.099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18.553.049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5780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 Valparaíso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18.011.887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18.911.887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9.707.808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5300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 O'Higgins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15.743.318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15.743.318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7.423.913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8023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22.086.862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24.717.445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2.630.583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23.945.522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89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VIII Bío Bío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30.654.248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33.653.829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2.999.581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21.308.195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8108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IX Araucanía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25.597.800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28.597.800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22.541.096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2924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 Los Lagos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18.928.756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22.210.821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3.282.065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22.118.576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9367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 Aysén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10.858.318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10.858.318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10.858.318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81444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XII Magallanes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11.832.336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11.832.336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11.832.336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320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XIII Metropolitana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29.414.362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30.664.060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1.249.698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22.465.956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1330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XIV Los Ríos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11.534.167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12.534.167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8.323.025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3688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XV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7.690.274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7.690.274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4.879.296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9390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976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  <a:endParaRPr lang="es-CL" sz="1600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acumulada al mes de julio de la Partida Tesoro Público, </a:t>
            </a:r>
            <a:r>
              <a:rPr lang="es-CL" sz="1400" b="1" dirty="0"/>
              <a:t>ascendió en moneda nacional a 60,9% </a:t>
            </a:r>
            <a:r>
              <a:rPr lang="es-CL" sz="1400" dirty="0"/>
              <a:t>respecto del presupuesto vigente.  Dentro del presupuesto de ésta Partida, el 83% corresponde a Aporte Fiscal Libre.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A nivel consolidado, el presupuesto vigente considera disminuciones por </a:t>
            </a:r>
            <a:r>
              <a:rPr lang="es-CL" sz="1400" b="1" dirty="0"/>
              <a:t>$642.618 millones</a:t>
            </a:r>
            <a:r>
              <a:rPr lang="es-CL" sz="1400" dirty="0"/>
              <a:t>, afectando los subtítulos 24 “transferencias corrientes”, en $517.548 millones y 27 “aporte fiscal libre”, por $124.334 millones</a:t>
            </a:r>
            <a:r>
              <a:rPr lang="es-CL" sz="1400" b="1" dirty="0"/>
              <a:t>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El </a:t>
            </a:r>
            <a:r>
              <a:rPr lang="es-CL" sz="1400" b="1" dirty="0">
                <a:solidFill>
                  <a:prstClr val="black"/>
                </a:solidFill>
              </a:rPr>
              <a:t>gasto de la Partida </a:t>
            </a:r>
            <a:r>
              <a:rPr lang="es-CL" sz="1400" dirty="0">
                <a:solidFill>
                  <a:prstClr val="black"/>
                </a:solidFill>
              </a:rPr>
              <a:t>en</a:t>
            </a:r>
            <a:r>
              <a:rPr lang="es-CL" sz="1400" b="1" dirty="0">
                <a:solidFill>
                  <a:prstClr val="black"/>
                </a:solidFill>
              </a:rPr>
              <a:t> dólares, al mes de julio alcanzó un 88,2%, </a:t>
            </a:r>
            <a:r>
              <a:rPr lang="es-CL" sz="1400" dirty="0">
                <a:solidFill>
                  <a:prstClr val="black"/>
                </a:solidFill>
              </a:rPr>
              <a:t>respecto al presupuesto vigente.  Ello debido, fundamentalmente, a que los Subtítulo 34 “Servicio de la Deuda”, presentó una ejecución de 371%.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Respecto a la ejecución de los Programas presupuestarios, en moneda nacional, se destaca lo siguiente: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9720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86104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5656" y="1531243"/>
            <a:ext cx="684076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junio 2018 del Fondo en millones de dólares (información trimestral)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52322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F222211-B90E-4141-B0EA-9FF520715E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42220"/>
              </p:ext>
            </p:extLst>
          </p:nvPr>
        </p:nvGraphicFramePr>
        <p:xfrm>
          <a:off x="2387600" y="2060744"/>
          <a:ext cx="4165600" cy="14478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366671735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48411662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junio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6795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Inicial al 30 junio de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720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0464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8131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4447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4404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297282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5D8AA41-9E1F-40B0-B1F5-A564F5E90A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606658"/>
              </p:ext>
            </p:extLst>
          </p:nvPr>
        </p:nvGraphicFramePr>
        <p:xfrm>
          <a:off x="628649" y="4218291"/>
          <a:ext cx="7886701" cy="151372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90273306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06555517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29750672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0092921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66778747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3441762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878921646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422825720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95283274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81179604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6751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7263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105.937.232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105.247.232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199.310.903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3851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29.888.207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1924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29.888.207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76524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 y Tratamientos de Alto Costo Ley N°20.850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29.888.207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6469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169.422.696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39897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169.422.696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368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7"/>
            <a:ext cx="8229600" cy="5333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400" b="1" dirty="0">
                <a:solidFill>
                  <a:prstClr val="black"/>
                </a:solidFill>
              </a:rPr>
              <a:t>Subsidios</a:t>
            </a:r>
            <a:r>
              <a:rPr lang="es-CL" sz="1400" dirty="0">
                <a:solidFill>
                  <a:prstClr val="black"/>
                </a:solidFill>
              </a:rPr>
              <a:t>, con $619.818 millones ejecutados, equivalente a un 55,4%, donde las principales erogaciones correspondieron a transferencias corrientes por $276.487 millones para el “Fondo Único de Prestaciones Familiares y Subsidios de Cesantía”; $161.667 millones para el “Fondo Nacional de Subsidio Familiar”; $52.301 millones para el “Fondo Único de Prestaciones Familiares y Subsidios de Cesantía”; y, $36.231 millones para la “Subsidio Agua Potable Art.1° Ley N°18.778”, que en conjunto representan el 85% de la ejecución.</a:t>
            </a:r>
            <a:r>
              <a:rPr lang="es-CL" sz="1400" b="1" dirty="0">
                <a:solidFill>
                  <a:prstClr val="black"/>
                </a:solidFill>
              </a:rPr>
              <a:t> 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400" b="1" dirty="0">
                <a:solidFill>
                  <a:prstClr val="black"/>
                </a:solidFill>
              </a:rPr>
              <a:t>Operaciones Complementarias</a:t>
            </a:r>
            <a:r>
              <a:rPr lang="es-CL" sz="1400" dirty="0">
                <a:solidFill>
                  <a:prstClr val="black"/>
                </a:solidFill>
              </a:rPr>
              <a:t>, presentó un 103,3% de ejecución, explicado por el nivel de erogación del subtítulo 30 “adquisición de activos financieros” (ítem compra de títulos y valores), que alcanza los $2.234.437 millones por sobre el presupuesto inicial y vigente de dicha asignación, representando a su vez el 64,4% del gasto total del programa, 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400" b="1" dirty="0"/>
              <a:t>Servicio de la Deuda Pública</a:t>
            </a:r>
            <a:r>
              <a:rPr lang="es-CL" sz="1400" dirty="0"/>
              <a:t>, registra un </a:t>
            </a:r>
            <a:r>
              <a:rPr lang="es-CL" sz="1400" b="1" dirty="0"/>
              <a:t>gasto de 70,6% en moneda nacional.</a:t>
            </a:r>
            <a:r>
              <a:rPr lang="es-CL" sz="1400" dirty="0">
                <a:solidFill>
                  <a:prstClr val="black"/>
                </a:solidFill>
              </a:rPr>
              <a:t>  Mientras que el presupuesto </a:t>
            </a:r>
            <a:r>
              <a:rPr lang="es-CL" sz="1400" b="1" dirty="0">
                <a:solidFill>
                  <a:prstClr val="black"/>
                </a:solidFill>
              </a:rPr>
              <a:t>en dólares </a:t>
            </a:r>
            <a:r>
              <a:rPr lang="es-CL" sz="1400" dirty="0">
                <a:solidFill>
                  <a:prstClr val="black"/>
                </a:solidFill>
              </a:rPr>
              <a:t>presenta un gasto de 371%,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400" b="1" dirty="0"/>
              <a:t>Aporte Fiscal Libre</a:t>
            </a:r>
            <a:r>
              <a:rPr lang="es-CL" sz="1400" dirty="0"/>
              <a:t>, presentó una ejecución de 55,1%, destacando las transferencias efectuadas por el Ministerio de Hacienda, el Ministerio de la Mujer y la Equidad de Género y el Servicio Electoral, con un 68,3%, 82,6% y un 70,5% respectivamente.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</p:spTree>
    <p:extLst>
      <p:ext uri="{BB962C8B-B14F-4D97-AF65-F5344CB8AC3E}">
        <p14:creationId xmlns:p14="http://schemas.microsoft.com/office/powerpoint/2010/main" val="317673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400" dirty="0"/>
              <a:t>El </a:t>
            </a:r>
            <a:r>
              <a:rPr lang="es-CL" sz="1400" b="1" dirty="0"/>
              <a:t>Fondo de Estabilidad Económica y Social (FEES) </a:t>
            </a:r>
            <a:r>
              <a:rPr lang="es-CL" sz="1400" dirty="0"/>
              <a:t>presenta un saldo de activos a julio por </a:t>
            </a:r>
            <a:r>
              <a:rPr lang="es-CL" sz="1400" b="1" dirty="0"/>
              <a:t>US$14.615,1 millones</a:t>
            </a:r>
            <a:r>
              <a:rPr lang="es-CL" sz="1400" dirty="0"/>
              <a:t>, por su lado el </a:t>
            </a:r>
            <a:r>
              <a:rPr lang="es-CL" sz="1400" b="1" dirty="0"/>
              <a:t>Fondo de Reserva de Pensiones (FRP)</a:t>
            </a:r>
            <a:r>
              <a:rPr lang="es-CL" sz="1400" dirty="0"/>
              <a:t> acumula </a:t>
            </a:r>
            <a:r>
              <a:rPr lang="es-CL" sz="1400" b="1" dirty="0"/>
              <a:t>US$9.908,8 millones</a:t>
            </a:r>
            <a:r>
              <a:rPr lang="es-CL" sz="1400" dirty="0"/>
              <a:t>, mientras que el </a:t>
            </a:r>
            <a:r>
              <a:rPr lang="es-CL" sz="1400" b="1" dirty="0"/>
              <a:t>Fondo para Diagnóstico y Tratamiento de Alto Costo</a:t>
            </a:r>
            <a:r>
              <a:rPr lang="es-CL" sz="1400" dirty="0"/>
              <a:t> mantiene un saldo acumulado a junio de </a:t>
            </a:r>
            <a:r>
              <a:rPr lang="es-CL" sz="1400" b="1" dirty="0"/>
              <a:t>$187.361 millones</a:t>
            </a:r>
            <a:r>
              <a:rPr lang="es-CL" sz="1400" dirty="0"/>
              <a:t>, y</a:t>
            </a:r>
            <a:endParaRPr lang="es-CL" sz="1400" b="1" dirty="0"/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400" dirty="0"/>
              <a:t>Para el </a:t>
            </a:r>
            <a:r>
              <a:rPr lang="es-CL" sz="1400" b="1" dirty="0"/>
              <a:t>Fondo para la Educación (FE) y</a:t>
            </a:r>
            <a:r>
              <a:rPr lang="es-CL" sz="1400" dirty="0"/>
              <a:t> </a:t>
            </a:r>
            <a:r>
              <a:rPr lang="es-CL" sz="1400" b="1" dirty="0"/>
              <a:t>Fondo de Apoyo Regional (FAR)</a:t>
            </a:r>
            <a:r>
              <a:rPr lang="es-CL" sz="1400" dirty="0"/>
              <a:t> no se entrega información respecto de los saldos acumulados y movimientos de recursos actualizado al mes de julio.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CL" sz="1600" dirty="0">
              <a:solidFill>
                <a:srgbClr val="FF0000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</p:spTree>
    <p:extLst>
      <p:ext uri="{BB962C8B-B14F-4D97-AF65-F5344CB8AC3E}">
        <p14:creationId xmlns:p14="http://schemas.microsoft.com/office/powerpoint/2010/main" val="5967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3949888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340768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6" y="6359411"/>
            <a:ext cx="734481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4365104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5240DB4-FFB0-45F8-AB42-F7D39539FA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718049"/>
              </p:ext>
            </p:extLst>
          </p:nvPr>
        </p:nvGraphicFramePr>
        <p:xfrm>
          <a:off x="755576" y="1700808"/>
          <a:ext cx="7658099" cy="2249084"/>
        </p:xfrm>
        <a:graphic>
          <a:graphicData uri="http://schemas.openxmlformats.org/drawingml/2006/table">
            <a:tbl>
              <a:tblPr/>
              <a:tblGrid>
                <a:gridCol w="795184">
                  <a:extLst>
                    <a:ext uri="{9D8B030D-6E8A-4147-A177-3AD203B41FA5}">
                      <a16:colId xmlns:a16="http://schemas.microsoft.com/office/drawing/2014/main" val="2571991445"/>
                    </a:ext>
                  </a:extLst>
                </a:gridCol>
                <a:gridCol w="2234231">
                  <a:extLst>
                    <a:ext uri="{9D8B030D-6E8A-4147-A177-3AD203B41FA5}">
                      <a16:colId xmlns:a16="http://schemas.microsoft.com/office/drawing/2014/main" val="4273726034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1489797047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3543796394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4087960427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2222558083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2293304293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1560833826"/>
                    </a:ext>
                  </a:extLst>
                </a:gridCol>
              </a:tblGrid>
              <a:tr h="16136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062047"/>
                  </a:ext>
                </a:extLst>
              </a:tr>
              <a:tr h="29189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678441"/>
                  </a:ext>
                </a:extLst>
              </a:tr>
              <a:tr h="1821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42.907.021.205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42.264.402.945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-642.618.260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25.724.807.132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842790"/>
                  </a:ext>
                </a:extLst>
              </a:tr>
              <a:tr h="161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068679"/>
                  </a:ext>
                </a:extLst>
              </a:tr>
              <a:tr h="161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151.306.532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241335"/>
                  </a:ext>
                </a:extLst>
              </a:tr>
              <a:tr h="161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3.735.610.705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3.218.062.508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-517.548.197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1.081.888.219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606455"/>
                  </a:ext>
                </a:extLst>
              </a:tr>
              <a:tr h="161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8.972.751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36.407.622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639948"/>
                  </a:ext>
                </a:extLst>
              </a:tr>
              <a:tr h="161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35.379.591.728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-124.334.087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19.484.202.460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209180"/>
                  </a:ext>
                </a:extLst>
              </a:tr>
              <a:tr h="161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256.702.540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-183.583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111.583.781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02276"/>
                  </a:ext>
                </a:extLst>
              </a:tr>
              <a:tr h="161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124.575.504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124.437.504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2.797.539.606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942103"/>
                  </a:ext>
                </a:extLst>
              </a:tr>
              <a:tr h="161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923.612.281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923.215.413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-396.868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512.718.678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679208"/>
                  </a:ext>
                </a:extLst>
              </a:tr>
              <a:tr h="161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1.549.099.033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163891"/>
                  </a:ext>
                </a:extLst>
              </a:tr>
              <a:tr h="161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377162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2071F09-7686-4C5D-B081-CEB13F288D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598213"/>
              </p:ext>
            </p:extLst>
          </p:nvPr>
        </p:nvGraphicFramePr>
        <p:xfrm>
          <a:off x="764290" y="4659248"/>
          <a:ext cx="7658099" cy="1650072"/>
        </p:xfrm>
        <a:graphic>
          <a:graphicData uri="http://schemas.openxmlformats.org/drawingml/2006/table">
            <a:tbl>
              <a:tblPr/>
              <a:tblGrid>
                <a:gridCol w="795184">
                  <a:extLst>
                    <a:ext uri="{9D8B030D-6E8A-4147-A177-3AD203B41FA5}">
                      <a16:colId xmlns:a16="http://schemas.microsoft.com/office/drawing/2014/main" val="2110589567"/>
                    </a:ext>
                  </a:extLst>
                </a:gridCol>
                <a:gridCol w="2234231">
                  <a:extLst>
                    <a:ext uri="{9D8B030D-6E8A-4147-A177-3AD203B41FA5}">
                      <a16:colId xmlns:a16="http://schemas.microsoft.com/office/drawing/2014/main" val="2546864750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1209152716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1594928703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483467513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932593791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506525740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3218660104"/>
                    </a:ext>
                  </a:extLst>
                </a:gridCol>
              </a:tblGrid>
              <a:tr h="16986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175805"/>
                  </a:ext>
                </a:extLst>
              </a:tr>
              <a:tr h="27178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403708"/>
                  </a:ext>
                </a:extLst>
              </a:tr>
              <a:tr h="1698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3.661.378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3.733.933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3.291.509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330325"/>
                  </a:ext>
                </a:extLst>
              </a:tr>
              <a:tr h="169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10575"/>
                  </a:ext>
                </a:extLst>
              </a:tr>
              <a:tr h="169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00757"/>
                  </a:ext>
                </a:extLst>
              </a:tr>
              <a:tr h="169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015341"/>
                  </a:ext>
                </a:extLst>
              </a:tr>
              <a:tr h="169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240.633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390078"/>
                  </a:ext>
                </a:extLst>
              </a:tr>
              <a:tr h="169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2.838.321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2.923.664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1.803.467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691378"/>
                  </a:ext>
                </a:extLst>
              </a:tr>
              <a:tr h="169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1.224.082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900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83568" y="3457376"/>
            <a:ext cx="800323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34076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4088718"/>
            <a:ext cx="79821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683569" y="5843989"/>
            <a:ext cx="777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7E88A86-BFEF-43A2-BBF5-266ECAEB7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58408"/>
              </p:ext>
            </p:extLst>
          </p:nvPr>
        </p:nvGraphicFramePr>
        <p:xfrm>
          <a:off x="628651" y="1700808"/>
          <a:ext cx="7886698" cy="1705229"/>
        </p:xfrm>
        <a:graphic>
          <a:graphicData uri="http://schemas.openxmlformats.org/drawingml/2006/table">
            <a:tbl>
              <a:tblPr/>
              <a:tblGrid>
                <a:gridCol w="295714">
                  <a:extLst>
                    <a:ext uri="{9D8B030D-6E8A-4147-A177-3AD203B41FA5}">
                      <a16:colId xmlns:a16="http://schemas.microsoft.com/office/drawing/2014/main" val="2306034681"/>
                    </a:ext>
                  </a:extLst>
                </a:gridCol>
                <a:gridCol w="295714">
                  <a:extLst>
                    <a:ext uri="{9D8B030D-6E8A-4147-A177-3AD203B41FA5}">
                      <a16:colId xmlns:a16="http://schemas.microsoft.com/office/drawing/2014/main" val="257803874"/>
                    </a:ext>
                  </a:extLst>
                </a:gridCol>
                <a:gridCol w="2652556">
                  <a:extLst>
                    <a:ext uri="{9D8B030D-6E8A-4147-A177-3AD203B41FA5}">
                      <a16:colId xmlns:a16="http://schemas.microsoft.com/office/drawing/2014/main" val="3857747930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1587067053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415346182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4257158745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2361375766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589267433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86590649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499648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453445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619.818.105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93919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3.873.808.336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3.355.707.746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-518.100.590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3.467.279.194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166778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2.350.708.788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-183.583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1.660.682.814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23239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19.259.816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-756.236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11.809.415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42486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615.725.682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2052418940,0%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2052418940,0%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397175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298.407.673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762115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Diagnóstio y Tratamiento de Alto Costo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105.937.232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105.247.232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199.310.903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487296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7759C52-D3F1-446C-8C9F-FFBD1B5449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980027"/>
              </p:ext>
            </p:extLst>
          </p:nvPr>
        </p:nvGraphicFramePr>
        <p:xfrm>
          <a:off x="663972" y="4336348"/>
          <a:ext cx="7886698" cy="1527601"/>
        </p:xfrm>
        <a:graphic>
          <a:graphicData uri="http://schemas.openxmlformats.org/drawingml/2006/table">
            <a:tbl>
              <a:tblPr/>
              <a:tblGrid>
                <a:gridCol w="295714">
                  <a:extLst>
                    <a:ext uri="{9D8B030D-6E8A-4147-A177-3AD203B41FA5}">
                      <a16:colId xmlns:a16="http://schemas.microsoft.com/office/drawing/2014/main" val="1775024037"/>
                    </a:ext>
                  </a:extLst>
                </a:gridCol>
                <a:gridCol w="295714">
                  <a:extLst>
                    <a:ext uri="{9D8B030D-6E8A-4147-A177-3AD203B41FA5}">
                      <a16:colId xmlns:a16="http://schemas.microsoft.com/office/drawing/2014/main" val="337056809"/>
                    </a:ext>
                  </a:extLst>
                </a:gridCol>
                <a:gridCol w="2652556">
                  <a:extLst>
                    <a:ext uri="{9D8B030D-6E8A-4147-A177-3AD203B41FA5}">
                      <a16:colId xmlns:a16="http://schemas.microsoft.com/office/drawing/2014/main" val="1051414394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1571459277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3221593348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2897555444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2175731095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1343645876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3184275363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573862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704029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2.710.381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2.795.724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85.343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979.707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674505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1.224.082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077939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461.729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-12.788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240.633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09965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124.855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469387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98.376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13838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623.856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45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149" y="6071657"/>
            <a:ext cx="8229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407260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F05C2D9-74AB-4529-8A21-157524D57A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589050"/>
              </p:ext>
            </p:extLst>
          </p:nvPr>
        </p:nvGraphicFramePr>
        <p:xfrm>
          <a:off x="658866" y="1825260"/>
          <a:ext cx="7841132" cy="4169420"/>
        </p:xfrm>
        <a:graphic>
          <a:graphicData uri="http://schemas.openxmlformats.org/drawingml/2006/table">
            <a:tbl>
              <a:tblPr/>
              <a:tblGrid>
                <a:gridCol w="272640">
                  <a:extLst>
                    <a:ext uri="{9D8B030D-6E8A-4147-A177-3AD203B41FA5}">
                      <a16:colId xmlns:a16="http://schemas.microsoft.com/office/drawing/2014/main" val="734571902"/>
                    </a:ext>
                  </a:extLst>
                </a:gridCol>
                <a:gridCol w="272640">
                  <a:extLst>
                    <a:ext uri="{9D8B030D-6E8A-4147-A177-3AD203B41FA5}">
                      <a16:colId xmlns:a16="http://schemas.microsoft.com/office/drawing/2014/main" val="1485481591"/>
                    </a:ext>
                  </a:extLst>
                </a:gridCol>
                <a:gridCol w="272640">
                  <a:extLst>
                    <a:ext uri="{9D8B030D-6E8A-4147-A177-3AD203B41FA5}">
                      <a16:colId xmlns:a16="http://schemas.microsoft.com/office/drawing/2014/main" val="1838843642"/>
                    </a:ext>
                  </a:extLst>
                </a:gridCol>
                <a:gridCol w="2846364">
                  <a:extLst>
                    <a:ext uri="{9D8B030D-6E8A-4147-A177-3AD203B41FA5}">
                      <a16:colId xmlns:a16="http://schemas.microsoft.com/office/drawing/2014/main" val="3892004680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1177151978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873900135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1454661623"/>
                    </a:ext>
                  </a:extLst>
                </a:gridCol>
                <a:gridCol w="654336">
                  <a:extLst>
                    <a:ext uri="{9D8B030D-6E8A-4147-A177-3AD203B41FA5}">
                      <a16:colId xmlns:a16="http://schemas.microsoft.com/office/drawing/2014/main" val="1058466582"/>
                    </a:ext>
                  </a:extLst>
                </a:gridCol>
                <a:gridCol w="665242">
                  <a:extLst>
                    <a:ext uri="{9D8B030D-6E8A-4147-A177-3AD203B41FA5}">
                      <a16:colId xmlns:a16="http://schemas.microsoft.com/office/drawing/2014/main" val="4103718023"/>
                    </a:ext>
                  </a:extLst>
                </a:gridCol>
                <a:gridCol w="665242">
                  <a:extLst>
                    <a:ext uri="{9D8B030D-6E8A-4147-A177-3AD203B41FA5}">
                      <a16:colId xmlns:a16="http://schemas.microsoft.com/office/drawing/2014/main" val="3763509193"/>
                    </a:ext>
                  </a:extLst>
                </a:gridCol>
              </a:tblGrid>
              <a:tr h="163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173035"/>
                  </a:ext>
                </a:extLst>
              </a:tr>
              <a:tr h="2617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62584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619.818.105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48772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1.049.589.338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1.049.589.338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586.411.508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00806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960.751.845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960.751.845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534.109.941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564307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3.272.629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3.272.629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742.469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781950"/>
                  </a:ext>
                </a:extLst>
              </a:tr>
              <a:tr h="26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XII y la Antártica Chilena, y Subsidio  Isla de Pascua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24.594.526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24.594.526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23.253.353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331946"/>
                  </a:ext>
                </a:extLst>
              </a:tr>
              <a:tr h="190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510.279.906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510.279.906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276.487.276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13408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31828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277.968.711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277.968.711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161.667.400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72941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73.658.541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73.658.541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36.231.162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31825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70.515.628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70.515.628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35.728.281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406937"/>
                  </a:ext>
                </a:extLst>
              </a:tr>
              <a:tr h="20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(Economía) </a:t>
                      </a:r>
                      <a:r>
                        <a:rPr lang="es-CL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4, 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815967"/>
                  </a:ext>
                </a:extLst>
              </a:tr>
              <a:tr h="26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451.884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451.884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10551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18754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52.301.567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452396"/>
                  </a:ext>
                </a:extLst>
              </a:tr>
              <a:tr h="203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52.301.567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340095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33.406.597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738761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33.406.597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864447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60.185.977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60.185.977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31.108.018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904991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2.909.353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2.909.353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1.612.758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65312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1.769.470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1.769.470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685.821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92965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Subsidios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4.780.400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4.780.400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650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376243"/>
            <a:ext cx="81679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7259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A5AF72E-00D5-41CB-B287-DAC9B1EB13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387990"/>
              </p:ext>
            </p:extLst>
          </p:nvPr>
        </p:nvGraphicFramePr>
        <p:xfrm>
          <a:off x="628651" y="1847114"/>
          <a:ext cx="7886698" cy="4130115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3205029831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2865836103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2276567094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429292580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37989713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70385934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84707686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50273302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84970803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921421786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278184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18774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3.873.808.336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3.355.707.746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-518.100.590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3.467.279.194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18083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61.201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48969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151.306.532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61037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100.293.124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100.293.124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58.187.377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26570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50.312.560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50.312.560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30.499.044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2443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97406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39.720.564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39.720.564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23.188.333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42249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93.119.155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38865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93.119.155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66306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33324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28282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2.603.941.367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2.086.945.170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-516.996.197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465.588.504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07869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101.197.010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71.197.010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39.373.285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52392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2.625.126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2.625.126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418.262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13933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4.773.421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4.773.421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4.662.779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14648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223.619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223.619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223.166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75945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10.772.762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10.772.762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6.233.780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881455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14.420.163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14.420.163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-2.811.420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74242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22836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59.831.939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26.001.939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24.473.506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91303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3.097.234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0886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8.549.970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8.549.970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3.075.978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60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572" y="6356350"/>
            <a:ext cx="821856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99A3158-1D2D-468C-897D-4451F57EFB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340937"/>
              </p:ext>
            </p:extLst>
          </p:nvPr>
        </p:nvGraphicFramePr>
        <p:xfrm>
          <a:off x="628651" y="1862599"/>
          <a:ext cx="7886698" cy="4226164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2151162826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203690082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206562510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233386905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57191609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27495418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97524715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01025134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41045009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210558340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435512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68549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874.121.884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874.121.884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306.642.900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63690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27.697.197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27.697.197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3294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424.687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424.687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816.140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79234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Ley N° 20.630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650.000.000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305.826.760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89317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02761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1.628.622.463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1.141.626.266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-486.996.197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119.579.215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32297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305.362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305.362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313.203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25612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963.295.528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729.198.243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-234.097.285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86.867.757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14446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4.997.939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4.997.939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2.915.465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91150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49.023.200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49.023.200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5.079.400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122195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5.025.553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5.025.553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3.094.601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79786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6.614.337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6.614.337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3.888.498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64705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666.103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666.103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391.926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85138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3.586.636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3.586.636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1.863.010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91468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-4.276.746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-4.276.756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33475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1.897.219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1.897.219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1.117.000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02669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267.463.677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246.391.521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-21.072.156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724424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3.339.791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3.339.791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2.026.187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37225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9.741.779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9.741.779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5.565.869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47121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7.383.730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7.383.730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3.436.138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09002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5.639.968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5.639.968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2.505.327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84016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500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3513</TotalTime>
  <Words>6005</Words>
  <Application>Microsoft Office PowerPoint</Application>
  <PresentationFormat>Presentación en pantalla (4:3)</PresentationFormat>
  <Paragraphs>3104</Paragraphs>
  <Slides>20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9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2_Tema de Office</vt:lpstr>
      <vt:lpstr>Imagen de mapa de bits</vt:lpstr>
      <vt:lpstr>EJECUCIÓN ACUMULADA DE GASTOS PRESUPUESTARIOS AL MES DE JULIO DE 2018 PARTIDA 50: TESORO PÚBLICO</vt:lpstr>
      <vt:lpstr>EJECUCIÓN ACUMULADA DE GASTOS A JULIO DE 2018  PARTIDA 50 TESORO PÚBLICO</vt:lpstr>
      <vt:lpstr>EJECUCIÓN ACUMULADA DE GASTOS A JULIO DE 2018  PARTIDA 50 TESORO PÚBLICO</vt:lpstr>
      <vt:lpstr>EJECUCIÓN ACUMULADA DE GASTOS A JULIO DE 2018  PARTIDA 50 TESORO PÚBLICO</vt:lpstr>
      <vt:lpstr>EJECUCIÓN ACUMULADA DE GASTOS A JULIO DE 2018  PARTIDA 50 TESORO PÚBLICO</vt:lpstr>
      <vt:lpstr>EJECUCIÓN ACUMULADA DE GASTOS A JULIO DE 2018  PARTIDA 50 RESUMEN POR CAPÍTULOS</vt:lpstr>
      <vt:lpstr>EJECUCIÓN ACUMULADA DE GASTOS A JULIO DE 2018  PARTIDA 50. CAPÍTULO 01. PROGRAMA 02:  SUBSIDIOS</vt:lpstr>
      <vt:lpstr>EJECUCIÓN ACUMULADA DE GASTOS A JULIO DE 2018  PARTIDA 50. CAPÍTULO 01. PROGRAMA 03:  OPERACIONES COMPLEMENTARIAS</vt:lpstr>
      <vt:lpstr>EJECUCIÓN ACUMULADA DE GASTOS A JULIO DE 2018  PARTIDA 50. CAPÍTULO 01. PROGRAMA 03:  OPERACIONES COMPLEMENTARIAS</vt:lpstr>
      <vt:lpstr>EJECUCIÓN ACUMULADA DE GASTOS A JULIO DE 2018  PARTIDA 50. CAPÍTULO 01. PROGRAMA 03:  OPERACIONES COMPLEMENTARIAS</vt:lpstr>
      <vt:lpstr>EJECUCIÓN ACUMULADA DE GASTOS A JULIO DE 2018  PARTIDA 50. CAPÍTULO 01. PROGRAMA 03:  OPERACIONES COMPLEMENTARIAS</vt:lpstr>
      <vt:lpstr>EJECUCIÓN ACUMULADA DE GASTOS A JULIO DE 2018  PARTIDA 50. CAPÍTULO 01. PROGRAMA 03:  OPERACIONES COMPLEMENTARIAS</vt:lpstr>
      <vt:lpstr>EJECUCIÓN ACUMULADA DE GASTOS A JULIO DE 2018  PARTIDA 50. CAPÍTULO 01. PROGRAMA 04:  SERVICIO DE LA DEUDA PÚBLICA</vt:lpstr>
      <vt:lpstr>EJECUCIÓN ACUMULADA DE GASTOS A JULIO DE 2018  PARTIDA 50. CAPÍTULO 01. PROGRAMA 05:  APORTE FISCAL LIBRE</vt:lpstr>
      <vt:lpstr>EJECUCIÓN ACUMULADA DE GASTOS A JULIO DE 2018  PARTIDA 50. CAPÍTULO 01. PROGRAMA 05:  APORTE FISCAL LIBRE</vt:lpstr>
      <vt:lpstr>EJECUCIÓN ACUMULADA DE GASTOS A JULIO DE 2018  PARTIDA 50. CAPÍTULO 01. PROGRAMA 06:  FONDO DE RESERVA DE PENSIONES</vt:lpstr>
      <vt:lpstr>EJECUCIÓN ACUMULADA DE GASTOS A JULIO DE 2018  PARTIDA 50. CAPÍTULO 01. PROGRAMA 07:  FONDO DE ESTABILIZACIÓN ECONÓMICA Y SOCIAL</vt:lpstr>
      <vt:lpstr>EJECUCIÓN ACUMULADA DE GASTOS A JULIO DE 2018  PARTIDA 50. CAPÍTULO 01. PROGRAMA 08:  FONDO PARA LA EDUCACIÓN</vt:lpstr>
      <vt:lpstr>EJECUCIÓN ACUMULADA DE GASTOS A JULIO DE 2018  PARTIDA 50. CAPÍTULO 01. PROGRAMA 09:  FONDO DE APOYO REGIONAL</vt:lpstr>
      <vt:lpstr>EJECUCIÓN ACUMULADA DE GASTOS A JULIO DE 2018  PARTIDA 50. CAPÍTULO 01. PROGRAMA 10:  FONDO PARA DIAGNÓSTICOS Y TRATAMIENTOS DE ALTO COSTO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220</cp:revision>
  <cp:lastPrinted>2016-08-01T14:19:25Z</cp:lastPrinted>
  <dcterms:created xsi:type="dcterms:W3CDTF">2016-06-23T13:38:47Z</dcterms:created>
  <dcterms:modified xsi:type="dcterms:W3CDTF">2018-09-13T16:44:29Z</dcterms:modified>
</cp:coreProperties>
</file>