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1" r:id="rId5"/>
    <p:sldId id="263" r:id="rId6"/>
    <p:sldId id="265" r:id="rId7"/>
    <p:sldId id="307" r:id="rId8"/>
    <p:sldId id="269" r:id="rId9"/>
    <p:sldId id="271" r:id="rId10"/>
    <p:sldId id="273" r:id="rId11"/>
    <p:sldId id="308" r:id="rId12"/>
    <p:sldId id="305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A0EE8B-ED4A-4700-B675-EDAFEEA928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193979"/>
              </p:ext>
            </p:extLst>
          </p:nvPr>
        </p:nvGraphicFramePr>
        <p:xfrm>
          <a:off x="628649" y="1916832"/>
          <a:ext cx="7886702" cy="312111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1436675494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833026428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2286114407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8853533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9848470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97312107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04558492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88600214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17048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94485021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87049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05641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2.143.423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2.143.423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450.497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8514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1.900.167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1.900.167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363.901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41924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7466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44625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42037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65.171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59469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65.171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1082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6431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64262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52901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3.292.315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3.292.315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58827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30511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83790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21.045 de 2017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7162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95634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365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23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9ED967E-271E-4185-A9F6-94C9A3484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008295"/>
              </p:ext>
            </p:extLst>
          </p:nvPr>
        </p:nvGraphicFramePr>
        <p:xfrm>
          <a:off x="628649" y="1934607"/>
          <a:ext cx="7886702" cy="1610899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1972314457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220713578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410486645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47158122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81366097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11916267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3667465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9774569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63000745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593905240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85057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45473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2.153.158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306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526.503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057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1.605.520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70153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9142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86855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98892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033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8D8E4C1-7EA8-4191-A3CF-F46320A83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457200"/>
              </p:ext>
            </p:extLst>
          </p:nvPr>
        </p:nvGraphicFramePr>
        <p:xfrm>
          <a:off x="628649" y="1934607"/>
          <a:ext cx="7886702" cy="144309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1937984600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434971960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615007142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19884261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89402326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6398817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0460387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722778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62721581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648948601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30101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62835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2.325.217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2.325.217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1.202.564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13918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1.000.296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1.000.296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625.008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73247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1.246.068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1.246.068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539.750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99763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29529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6096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951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24744"/>
            <a:ext cx="8229600" cy="50415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300" b="1" dirty="0"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1300" dirty="0"/>
              <a:t>Con fecha 16 de marzo de 2018 queda totalmente tramitado el Decreto N°432, de fecha 14/03/2018, que crea el presupuesto de la Subsecretaría de las Culturas y las Artes, la Subsecretaría del Patrimonio Cultural y el Servicio Nacional del Patrimonio Cultural, todos con sus respectivos programas, modificándose el presupuesto del Tesoro Público y de los Ministerios de Relaciones Exteriores, de Hacienda y de Educación, como consecuencia de ello, el presente Informe se centra en la información mensual de ejecución presupuestaria, presentada por la Dirección de Presupuestos (DIPRES), al mes de julio y lo compara con el presupuesto vigente al 31 del mismo mes.</a:t>
            </a:r>
            <a:endParaRPr lang="es-CL" sz="13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300" dirty="0"/>
              <a:t>Al mes de </a:t>
            </a:r>
            <a:r>
              <a:rPr lang="es-ES" sz="1300" dirty="0"/>
              <a:t>julio</a:t>
            </a:r>
            <a:r>
              <a:rPr lang="es-CL" sz="1300" dirty="0"/>
              <a:t>, el Presupuesto del Ministerio ascendió a los </a:t>
            </a:r>
            <a:r>
              <a:rPr lang="es-CL" sz="1300" b="1" dirty="0"/>
              <a:t>$144.977 millones </a:t>
            </a:r>
            <a:r>
              <a:rPr lang="es-CL" sz="1300" dirty="0"/>
              <a:t>y la ejecución ascendió a </a:t>
            </a:r>
            <a:r>
              <a:rPr lang="es-CL" sz="1300" b="1" dirty="0"/>
              <a:t>$11.869 millones</a:t>
            </a:r>
            <a:r>
              <a:rPr lang="es-CL" sz="1300" dirty="0"/>
              <a:t>, equivalente a un gasto de </a:t>
            </a:r>
            <a:r>
              <a:rPr lang="es-CL" sz="1300" b="1" dirty="0"/>
              <a:t>8,1%</a:t>
            </a:r>
            <a:r>
              <a:rPr lang="es-CL" sz="1300" dirty="0"/>
              <a:t> respecto al presupuesto vigente.  Lo anterior no considera el presupuesto disponible en los Ministerios y Servicios que vieron modificado su presupuesto como consecuencia de la aplicación de la Ley N°21.045, que crea el Ministerio de las Culturas, las Artes y el Patrimonio.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En cuanto a los programas, el 77% del presupuesto vigente, se concentra en la Subsecretaría de las Culturas y las Artes (46%) y el Servicio Nacional del Patrimonio Cultural (31%), los que al mes de </a:t>
            </a:r>
            <a:r>
              <a:rPr lang="es-ES" sz="1300" dirty="0"/>
              <a:t>julio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 alcanzaron tasas de ejecución de 31% y 37,1% respectivamente, calculados respecto al presupuesto vigente.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El programa “Fondos Culturales y Artísticos” es el que presenta la mayor ejecución, con un 62,3% de erogación, mientras que la Subsecretaría del Patrimonio Cultural no presenta ejecución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3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0110F95-3038-4D53-BB0A-CB5723952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142685"/>
              </p:ext>
            </p:extLst>
          </p:nvPr>
        </p:nvGraphicFramePr>
        <p:xfrm>
          <a:off x="628650" y="1934099"/>
          <a:ext cx="7886699" cy="2076026"/>
        </p:xfrm>
        <a:graphic>
          <a:graphicData uri="http://schemas.openxmlformats.org/drawingml/2006/table">
            <a:tbl>
              <a:tblPr/>
              <a:tblGrid>
                <a:gridCol w="777866">
                  <a:extLst>
                    <a:ext uri="{9D8B030D-6E8A-4147-A177-3AD203B41FA5}">
                      <a16:colId xmlns:a16="http://schemas.microsoft.com/office/drawing/2014/main" val="4082865757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1191155411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20000687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1288600576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588686807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310065918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988171468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147969021"/>
                    </a:ext>
                  </a:extLst>
                </a:gridCol>
              </a:tblGrid>
              <a:tr h="16476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866858"/>
                  </a:ext>
                </a:extLst>
              </a:tr>
              <a:tr h="26362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174247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144.976.632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144.976.632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56.711.268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326114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37.418.158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37.418.158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18.335.123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8187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14.967.159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14.967.159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6.200.101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91971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1.530.199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1.530.199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917.777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85005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71.580.591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71.580.591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28.122.043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35686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1318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3.394.659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3.394.659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698.514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65157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9.956.229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9.956.229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1.793.469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1358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9529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640.196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12803,9%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899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D9C78CF-47D1-4C7D-8B48-09F82293D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052800"/>
              </p:ext>
            </p:extLst>
          </p:nvPr>
        </p:nvGraphicFramePr>
        <p:xfrm>
          <a:off x="528176" y="1700808"/>
          <a:ext cx="8098410" cy="1800198"/>
        </p:xfrm>
        <a:graphic>
          <a:graphicData uri="http://schemas.openxmlformats.org/drawingml/2006/table">
            <a:tbl>
              <a:tblPr/>
              <a:tblGrid>
                <a:gridCol w="234588">
                  <a:extLst>
                    <a:ext uri="{9D8B030D-6E8A-4147-A177-3AD203B41FA5}">
                      <a16:colId xmlns:a16="http://schemas.microsoft.com/office/drawing/2014/main" val="1339027592"/>
                    </a:ext>
                  </a:extLst>
                </a:gridCol>
                <a:gridCol w="234588">
                  <a:extLst>
                    <a:ext uri="{9D8B030D-6E8A-4147-A177-3AD203B41FA5}">
                      <a16:colId xmlns:a16="http://schemas.microsoft.com/office/drawing/2014/main" val="1568446464"/>
                    </a:ext>
                  </a:extLst>
                </a:gridCol>
                <a:gridCol w="3559629">
                  <a:extLst>
                    <a:ext uri="{9D8B030D-6E8A-4147-A177-3AD203B41FA5}">
                      <a16:colId xmlns:a16="http://schemas.microsoft.com/office/drawing/2014/main" val="1412770424"/>
                    </a:ext>
                  </a:extLst>
                </a:gridCol>
                <a:gridCol w="744565">
                  <a:extLst>
                    <a:ext uri="{9D8B030D-6E8A-4147-A177-3AD203B41FA5}">
                      <a16:colId xmlns:a16="http://schemas.microsoft.com/office/drawing/2014/main" val="1310217445"/>
                    </a:ext>
                  </a:extLst>
                </a:gridCol>
                <a:gridCol w="744565">
                  <a:extLst>
                    <a:ext uri="{9D8B030D-6E8A-4147-A177-3AD203B41FA5}">
                      <a16:colId xmlns:a16="http://schemas.microsoft.com/office/drawing/2014/main" val="633190724"/>
                    </a:ext>
                  </a:extLst>
                </a:gridCol>
                <a:gridCol w="744565">
                  <a:extLst>
                    <a:ext uri="{9D8B030D-6E8A-4147-A177-3AD203B41FA5}">
                      <a16:colId xmlns:a16="http://schemas.microsoft.com/office/drawing/2014/main" val="4078467952"/>
                    </a:ext>
                  </a:extLst>
                </a:gridCol>
                <a:gridCol w="611970">
                  <a:extLst>
                    <a:ext uri="{9D8B030D-6E8A-4147-A177-3AD203B41FA5}">
                      <a16:colId xmlns:a16="http://schemas.microsoft.com/office/drawing/2014/main" val="4062288195"/>
                    </a:ext>
                  </a:extLst>
                </a:gridCol>
                <a:gridCol w="611970">
                  <a:extLst>
                    <a:ext uri="{9D8B030D-6E8A-4147-A177-3AD203B41FA5}">
                      <a16:colId xmlns:a16="http://schemas.microsoft.com/office/drawing/2014/main" val="2732598183"/>
                    </a:ext>
                  </a:extLst>
                </a:gridCol>
                <a:gridCol w="611970">
                  <a:extLst>
                    <a:ext uri="{9D8B030D-6E8A-4147-A177-3AD203B41FA5}">
                      <a16:colId xmlns:a16="http://schemas.microsoft.com/office/drawing/2014/main" val="424718155"/>
                    </a:ext>
                  </a:extLst>
                </a:gridCol>
              </a:tblGrid>
              <a:tr h="169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51455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177050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93.113.859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93.113.859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36.990.463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64239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20.804.608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931367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Fondos Culturales y Artísticos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16.185.855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37737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654600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51.360.363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51.360.363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19.720.805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011203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44.111.715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44.111.715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16.365.083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801814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Bibliotecas Públicas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4.923.431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2.153.158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422978"/>
                  </a:ext>
                </a:extLst>
              </a:tr>
              <a:tr h="16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de Monumentos Nacionales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2.325.217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2.325.217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1.202.564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477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2B027FE-E499-4068-BB16-065F20F12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19390"/>
              </p:ext>
            </p:extLst>
          </p:nvPr>
        </p:nvGraphicFramePr>
        <p:xfrm>
          <a:off x="1140577" y="1916832"/>
          <a:ext cx="6862846" cy="4254478"/>
        </p:xfrm>
        <a:graphic>
          <a:graphicData uri="http://schemas.openxmlformats.org/drawingml/2006/table">
            <a:tbl>
              <a:tblPr/>
              <a:tblGrid>
                <a:gridCol w="284634">
                  <a:extLst>
                    <a:ext uri="{9D8B030D-6E8A-4147-A177-3AD203B41FA5}">
                      <a16:colId xmlns:a16="http://schemas.microsoft.com/office/drawing/2014/main" val="3293744001"/>
                    </a:ext>
                  </a:extLst>
                </a:gridCol>
                <a:gridCol w="262739">
                  <a:extLst>
                    <a:ext uri="{9D8B030D-6E8A-4147-A177-3AD203B41FA5}">
                      <a16:colId xmlns:a16="http://schemas.microsoft.com/office/drawing/2014/main" val="1293856072"/>
                    </a:ext>
                  </a:extLst>
                </a:gridCol>
                <a:gridCol w="272470">
                  <a:extLst>
                    <a:ext uri="{9D8B030D-6E8A-4147-A177-3AD203B41FA5}">
                      <a16:colId xmlns:a16="http://schemas.microsoft.com/office/drawing/2014/main" val="2860027803"/>
                    </a:ext>
                  </a:extLst>
                </a:gridCol>
                <a:gridCol w="2539813">
                  <a:extLst>
                    <a:ext uri="{9D8B030D-6E8A-4147-A177-3AD203B41FA5}">
                      <a16:colId xmlns:a16="http://schemas.microsoft.com/office/drawing/2014/main" val="209440314"/>
                    </a:ext>
                  </a:extLst>
                </a:gridCol>
                <a:gridCol w="583865">
                  <a:extLst>
                    <a:ext uri="{9D8B030D-6E8A-4147-A177-3AD203B41FA5}">
                      <a16:colId xmlns:a16="http://schemas.microsoft.com/office/drawing/2014/main" val="3363561152"/>
                    </a:ext>
                  </a:extLst>
                </a:gridCol>
                <a:gridCol w="583865">
                  <a:extLst>
                    <a:ext uri="{9D8B030D-6E8A-4147-A177-3AD203B41FA5}">
                      <a16:colId xmlns:a16="http://schemas.microsoft.com/office/drawing/2014/main" val="2916816009"/>
                    </a:ext>
                  </a:extLst>
                </a:gridCol>
                <a:gridCol w="583865">
                  <a:extLst>
                    <a:ext uri="{9D8B030D-6E8A-4147-A177-3AD203B41FA5}">
                      <a16:colId xmlns:a16="http://schemas.microsoft.com/office/drawing/2014/main" val="3769092963"/>
                    </a:ext>
                  </a:extLst>
                </a:gridCol>
                <a:gridCol w="583865">
                  <a:extLst>
                    <a:ext uri="{9D8B030D-6E8A-4147-A177-3AD203B41FA5}">
                      <a16:colId xmlns:a16="http://schemas.microsoft.com/office/drawing/2014/main" val="3202910761"/>
                    </a:ext>
                  </a:extLst>
                </a:gridCol>
                <a:gridCol w="583865">
                  <a:extLst>
                    <a:ext uri="{9D8B030D-6E8A-4147-A177-3AD203B41FA5}">
                      <a16:colId xmlns:a16="http://schemas.microsoft.com/office/drawing/2014/main" val="526558947"/>
                    </a:ext>
                  </a:extLst>
                </a:gridCol>
                <a:gridCol w="583865">
                  <a:extLst>
                    <a:ext uri="{9D8B030D-6E8A-4147-A177-3AD203B41FA5}">
                      <a16:colId xmlns:a16="http://schemas.microsoft.com/office/drawing/2014/main" val="4006610534"/>
                    </a:ext>
                  </a:extLst>
                </a:gridCol>
              </a:tblGrid>
              <a:tr h="233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640597"/>
                  </a:ext>
                </a:extLst>
              </a:tr>
              <a:tr h="233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216224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67.118.445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20.804.608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740626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13.373.431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13.373.431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6.536.475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474263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3.558.412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3.558.412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1.341.013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185712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619886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280677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38.933.022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38.933.022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10.029.771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42262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13.022.217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13.022.217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3.276.284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751175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856706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272996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538489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04615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805744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5.188.702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5.188.702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685.718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417172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832699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504.590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978621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174473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177803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24.768.755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24.768.755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6.753.487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08615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11.608.056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11.608.056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3.098.277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21481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1.377.219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27167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429.040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34572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3.016.470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3.016.470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599.050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455195"/>
                  </a:ext>
                </a:extLst>
              </a:tr>
              <a:tr h="13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1.667.495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1.667.495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581.540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957828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Cultural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2.594.665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2.594.665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748829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639.780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033944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971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CE6416-8790-4791-BD1C-140B1DF68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858345"/>
              </p:ext>
            </p:extLst>
          </p:nvPr>
        </p:nvGraphicFramePr>
        <p:xfrm>
          <a:off x="628649" y="1916832"/>
          <a:ext cx="7886702" cy="315467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1203927677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51593902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4211920984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76932420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3685303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22900146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2587758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48623001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5626923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46724946"/>
                    </a:ext>
                  </a:extLst>
                </a:gridCol>
              </a:tblGrid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32763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51735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90057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7677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928.408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928.408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189.076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3680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3684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389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47.776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7610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63851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32956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1.728.298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35650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1.728.298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14670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18498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99766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68319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640.196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64019,6%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3638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640.196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64019,6%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27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435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A8C7CD-8420-4C89-9FE0-4A1365C75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16553"/>
              </p:ext>
            </p:extLst>
          </p:nvPr>
        </p:nvGraphicFramePr>
        <p:xfrm>
          <a:off x="628649" y="1868116"/>
          <a:ext cx="7886702" cy="1443097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524077585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801796568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224657084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60479399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89682420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14711512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4633829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49085067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75019935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627300028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641741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78137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16.185.855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1655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717.030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8983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96738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15.406.825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62929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36520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26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79E19FD-80E9-4EAD-83E1-4710CB4ACE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314812"/>
              </p:ext>
            </p:extLst>
          </p:nvPr>
        </p:nvGraphicFramePr>
        <p:xfrm>
          <a:off x="628650" y="1911792"/>
          <a:ext cx="7886699" cy="2018064"/>
        </p:xfrm>
        <a:graphic>
          <a:graphicData uri="http://schemas.openxmlformats.org/drawingml/2006/table">
            <a:tbl>
              <a:tblPr/>
              <a:tblGrid>
                <a:gridCol w="289845">
                  <a:extLst>
                    <a:ext uri="{9D8B030D-6E8A-4147-A177-3AD203B41FA5}">
                      <a16:colId xmlns:a16="http://schemas.microsoft.com/office/drawing/2014/main" val="3045241277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1730459116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2878339853"/>
                    </a:ext>
                  </a:extLst>
                </a:gridCol>
                <a:gridCol w="2599916">
                  <a:extLst>
                    <a:ext uri="{9D8B030D-6E8A-4147-A177-3AD203B41FA5}">
                      <a16:colId xmlns:a16="http://schemas.microsoft.com/office/drawing/2014/main" val="2797261940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2137706045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2520358903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3698109545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2797974436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1198307444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3655757858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700895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41919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40616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53481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96983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98402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02565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56120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0848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42.072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7628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627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EE5EB0-1174-4003-B499-2DB2FBD8A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159802"/>
              </p:ext>
            </p:extLst>
          </p:nvPr>
        </p:nvGraphicFramePr>
        <p:xfrm>
          <a:off x="628649" y="1934607"/>
          <a:ext cx="7886702" cy="3725204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777400032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251112350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011644782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34211071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79675827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2803674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9201240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6114630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3192629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21144197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605969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81996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44.111.715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44.111.715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16.365.083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9534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19.471.041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19.471.041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9.930.107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20535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5.956.025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5.956.025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2.651.818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7692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33306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71849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2.685.447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2151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956.997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39418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345.965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4292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16882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378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27267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6.995.989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6.995.989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1.728.450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71199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4.600.220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4.600.220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1.333.192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6864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43243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67.143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9173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260111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709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70043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873068"/>
                  </a:ext>
                </a:extLst>
              </a:tr>
            </a:tbl>
          </a:graphicData>
        </a:graphic>
      </p:graphicFrame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3339</TotalTime>
  <Words>2373</Words>
  <Application>Microsoft Office PowerPoint</Application>
  <PresentationFormat>Presentación en pantalla (4:3)</PresentationFormat>
  <Paragraphs>1389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AL MES DE JULIO DE 2018 PARTIDA 29: MINISTERIO DE LAS CULTURAS, LAS ARTES Y EL PATRIMONIO</vt:lpstr>
      <vt:lpstr>EJECUCIÓN ACUMULADA DE GASTOS A JULIO DE 2018  PARTIDA 29 MINISTERIO DE LAS CULTURAS, LAS ARTES Y EL PATRIMONIO</vt:lpstr>
      <vt:lpstr>EJECUCIÓN ACUMULADA DE GASTOS A JULIO DE 2018  PARTIDA 29 MINISTERIO DE LAS CULTURAS, LAS ARTES Y EL PATRIMONIO</vt:lpstr>
      <vt:lpstr>EJECUCIÓN ACUMULADA DE GASTOS A JULIO DE 2018  PARTIDA 29 RESUMEN POR CAPÍTULOS</vt:lpstr>
      <vt:lpstr>EJECUCIÓN ACUMULADA DE GASTOS A JULIO DE 2018  PARTIDA 29. CAPÍTUO 01. PROGRAMA 01: SUBSECRETARÍA DE LAS CULTURAS Y LAS ARTES </vt:lpstr>
      <vt:lpstr>EJECUCIÓN ACUMULADA DE GASTOS A JULIO DE 2018  PARTIDA 29. CAPÍTUO 01. PROGRAMA 01: SUBSECRETARÍA DE LAS CULTURAS Y LAS ARTES </vt:lpstr>
      <vt:lpstr>EJECUCIÓN ACUMULADA DE GASTOS A JULIO DE 2018  PARTIDA 29. CAPÍTUO 01. PROGRAMA 02: FONDOS CULTURALES Y ARTÍSTICOS </vt:lpstr>
      <vt:lpstr>EJECUCIÓN ACUMULADA DE GASTOS A JULIO DE 2018  PARTIDA 29. CAPÍTUO 02. PROGRAMA 01: SUBSECRETARÍA DEL PATRIMONIO CULTURAL </vt:lpstr>
      <vt:lpstr>EJECUCIÓN ACUMULADA DE GASTOS A JULIO DE 2018  PARTIDA 29. CAPÍTUO 03. PROGRAMA 01: SERVICIO NACIONAL DEL PATRIMONIO CULTURAL </vt:lpstr>
      <vt:lpstr>EJECUCIÓN ACUMULADA DE GASTOS A JULIO DE 2018  PARTIDA 29. CAPÍTUO 03. PROGRAMA 01: SERVICIO NACIONAL DEL PATRIMONIO CULTURAL </vt:lpstr>
      <vt:lpstr>EJECUCIÓN ACUMULADA DE GASTOS A JULIO DE 2018  PARTIDA 29. CAPÍTUO 03. PROGRAMA 02: RED DE BIBLIOTECAS PÚBLICAS </vt:lpstr>
      <vt:lpstr>EJECUCIÓN ACUMULADA DE GASTOS A JULIO DE 2018  PARTIDA 29. CAPÍTUO 03. PROGRAMA 03: CONSEJO DE MONUMENTOS NACIONALES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192</cp:revision>
  <cp:lastPrinted>2017-06-20T21:34:02Z</cp:lastPrinted>
  <dcterms:created xsi:type="dcterms:W3CDTF">2016-06-23T13:38:47Z</dcterms:created>
  <dcterms:modified xsi:type="dcterms:W3CDTF">2018-09-13T12:23:54Z</dcterms:modified>
</cp:coreProperties>
</file>