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301" r:id="rId6"/>
    <p:sldId id="263" r:id="rId7"/>
    <p:sldId id="265" r:id="rId8"/>
    <p:sldId id="300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53572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900720-A36E-4E68-A40B-CD78FAAD4736}"/>
              </a:ext>
            </a:extLst>
          </p:cNvPr>
          <p:cNvSpPr txBox="1">
            <a:spLocks/>
          </p:cNvSpPr>
          <p:nvPr userDrawn="1"/>
        </p:nvSpPr>
        <p:spPr>
          <a:xfrm>
            <a:off x="280665" y="635635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septiembre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el mes de julio, el Servicio Electoral registró una ejecución que ascendió a </a:t>
            </a:r>
            <a:r>
              <a:rPr lang="es-CL" sz="1400" b="1" dirty="0"/>
              <a:t>$1.108 millones</a:t>
            </a:r>
            <a:r>
              <a:rPr lang="es-CL" sz="1400" dirty="0"/>
              <a:t>, equivalente a un gasto de </a:t>
            </a:r>
            <a:r>
              <a:rPr lang="es-CL" sz="1400" b="1" dirty="0"/>
              <a:t>4,6%</a:t>
            </a:r>
            <a:r>
              <a:rPr lang="es-CL" sz="1400" dirty="0"/>
              <a:t> respecto de la ley inicial, dicha ejecución es menor en 2,5 puntos porcentuales respecto a igual mes del año 2017.  Con ello, la ejecución acumulada al séptimo mes de 2018 ascendió a </a:t>
            </a:r>
            <a:r>
              <a:rPr lang="es-CL" sz="1400" b="1" dirty="0"/>
              <a:t>$24.542 millones</a:t>
            </a:r>
            <a:r>
              <a:rPr lang="es-CL" sz="1400" dirty="0"/>
              <a:t>, equivalente a un </a:t>
            </a:r>
            <a:r>
              <a:rPr lang="es-CL" sz="1400" b="1" dirty="0"/>
              <a:t>76,6%</a:t>
            </a:r>
            <a:r>
              <a:rPr lang="es-CL" sz="1400" dirty="0"/>
              <a:t> del presupuesto vigente y un </a:t>
            </a:r>
            <a:r>
              <a:rPr lang="es-CL" sz="1400" b="1" dirty="0"/>
              <a:t>102,9%</a:t>
            </a:r>
            <a:r>
              <a:rPr lang="es-CL" sz="1400" dirty="0"/>
              <a:t> del presupuesto inicial que presentó un incremento consolidado de $8.188 millones, afectando principalmente al subtítulo 34 “servicio de la deuda”, para hacer frente a los gastos devengados al 31 de diciembre de 2017 (deuda flotante).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cuanto a los programas, el 51% del presupuesto vigente para el ejercicio 2018, se concentra en </a:t>
            </a:r>
            <a:r>
              <a:rPr lang="es-CL" sz="1400" b="1" dirty="0"/>
              <a:t>Elecciones Parlamentarias y Presidencial</a:t>
            </a:r>
            <a:r>
              <a:rPr lang="es-CL" sz="1400" dirty="0"/>
              <a:t>, que al mes de julio alcanzó un nivel de ejecución de </a:t>
            </a:r>
            <a:r>
              <a:rPr lang="es-CL" sz="1400" b="1" dirty="0"/>
              <a:t>97,6%</a:t>
            </a:r>
            <a:r>
              <a:rPr lang="es-CL" sz="1400" dirty="0"/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A nivel global, el subtítulo que registra la menor erogación es </a:t>
            </a:r>
            <a:r>
              <a:rPr lang="es-CL" sz="1400" b="1" dirty="0"/>
              <a:t>adquisición de activos no financieros</a:t>
            </a:r>
            <a:r>
              <a:rPr lang="es-CL" sz="1400" dirty="0"/>
              <a:t> con un gasto de 8,5%, mientras que el mayor nivel de ejecución se registra en</a:t>
            </a:r>
            <a:r>
              <a:rPr lang="es-CL" sz="1400" b="1" dirty="0"/>
              <a:t> Servicio de la deuda, con un 100%</a:t>
            </a:r>
            <a:r>
              <a:rPr lang="es-CL" sz="1400" dirty="0"/>
              <a:t>, que a su vez representa el 26,3% del presupuesto vigente de la Partida.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5AE2E38-0742-4560-A83B-04742E8A84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67" y="1913907"/>
            <a:ext cx="3998454" cy="244826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D08A044-2A0F-4BB9-9DE7-31678228FC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3280" y="1913907"/>
            <a:ext cx="4071938" cy="244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8E88D5C-ACA2-4841-A96B-4713DF3A48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141082"/>
              </p:ext>
            </p:extLst>
          </p:nvPr>
        </p:nvGraphicFramePr>
        <p:xfrm>
          <a:off x="628651" y="1746484"/>
          <a:ext cx="7886698" cy="1716675"/>
        </p:xfrm>
        <a:graphic>
          <a:graphicData uri="http://schemas.openxmlformats.org/drawingml/2006/table">
            <a:tbl>
              <a:tblPr/>
              <a:tblGrid>
                <a:gridCol w="775646">
                  <a:extLst>
                    <a:ext uri="{9D8B030D-6E8A-4147-A177-3AD203B41FA5}">
                      <a16:colId xmlns:a16="http://schemas.microsoft.com/office/drawing/2014/main" val="923718594"/>
                    </a:ext>
                  </a:extLst>
                </a:gridCol>
                <a:gridCol w="2596098">
                  <a:extLst>
                    <a:ext uri="{9D8B030D-6E8A-4147-A177-3AD203B41FA5}">
                      <a16:colId xmlns:a16="http://schemas.microsoft.com/office/drawing/2014/main" val="421849893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3838803360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2738119782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2837797961"/>
                    </a:ext>
                  </a:extLst>
                </a:gridCol>
                <a:gridCol w="775646">
                  <a:extLst>
                    <a:ext uri="{9D8B030D-6E8A-4147-A177-3AD203B41FA5}">
                      <a16:colId xmlns:a16="http://schemas.microsoft.com/office/drawing/2014/main" val="3954348981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614195442"/>
                    </a:ext>
                  </a:extLst>
                </a:gridCol>
                <a:gridCol w="706185">
                  <a:extLst>
                    <a:ext uri="{9D8B030D-6E8A-4147-A177-3AD203B41FA5}">
                      <a16:colId xmlns:a16="http://schemas.microsoft.com/office/drawing/2014/main" val="1293056748"/>
                    </a:ext>
                  </a:extLst>
                </a:gridCol>
              </a:tblGrid>
              <a:tr h="18513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346256"/>
                  </a:ext>
                </a:extLst>
              </a:tr>
              <a:tr h="29621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697905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32.028.547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8.187.749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24.541.622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73017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10.904.860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10.882.177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-22.683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6.880.668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509020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12.677.255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12.424.842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-252.413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9.142.202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855114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571576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220.245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-38.427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18.777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894658"/>
                  </a:ext>
                </a:extLst>
              </a:tr>
              <a:tr h="185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8.501.272 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8.499.964</a:t>
                      </a:r>
                    </a:p>
                  </a:txBody>
                  <a:tcPr marL="9257" marR="9257" marT="92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7" marR="9257" marT="925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643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938A60C-CD98-420B-8DF8-6AD5C3528B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298665"/>
              </p:ext>
            </p:extLst>
          </p:nvPr>
        </p:nvGraphicFramePr>
        <p:xfrm>
          <a:off x="528176" y="1722956"/>
          <a:ext cx="8096960" cy="1129980"/>
        </p:xfrm>
        <a:graphic>
          <a:graphicData uri="http://schemas.openxmlformats.org/drawingml/2006/table">
            <a:tbl>
              <a:tblPr/>
              <a:tblGrid>
                <a:gridCol w="304741">
                  <a:extLst>
                    <a:ext uri="{9D8B030D-6E8A-4147-A177-3AD203B41FA5}">
                      <a16:colId xmlns:a16="http://schemas.microsoft.com/office/drawing/2014/main" val="1197458279"/>
                    </a:ext>
                  </a:extLst>
                </a:gridCol>
                <a:gridCol w="304741">
                  <a:extLst>
                    <a:ext uri="{9D8B030D-6E8A-4147-A177-3AD203B41FA5}">
                      <a16:colId xmlns:a16="http://schemas.microsoft.com/office/drawing/2014/main" val="2608141380"/>
                    </a:ext>
                  </a:extLst>
                </a:gridCol>
                <a:gridCol w="2733524">
                  <a:extLst>
                    <a:ext uri="{9D8B030D-6E8A-4147-A177-3AD203B41FA5}">
                      <a16:colId xmlns:a16="http://schemas.microsoft.com/office/drawing/2014/main" val="199333063"/>
                    </a:ext>
                  </a:extLst>
                </a:gridCol>
                <a:gridCol w="816705">
                  <a:extLst>
                    <a:ext uri="{9D8B030D-6E8A-4147-A177-3AD203B41FA5}">
                      <a16:colId xmlns:a16="http://schemas.microsoft.com/office/drawing/2014/main" val="3591227931"/>
                    </a:ext>
                  </a:extLst>
                </a:gridCol>
                <a:gridCol w="816705">
                  <a:extLst>
                    <a:ext uri="{9D8B030D-6E8A-4147-A177-3AD203B41FA5}">
                      <a16:colId xmlns:a16="http://schemas.microsoft.com/office/drawing/2014/main" val="334783541"/>
                    </a:ext>
                  </a:extLst>
                </a:gridCol>
                <a:gridCol w="816705">
                  <a:extLst>
                    <a:ext uri="{9D8B030D-6E8A-4147-A177-3AD203B41FA5}">
                      <a16:colId xmlns:a16="http://schemas.microsoft.com/office/drawing/2014/main" val="709632784"/>
                    </a:ext>
                  </a:extLst>
                </a:gridCol>
                <a:gridCol w="816705">
                  <a:extLst>
                    <a:ext uri="{9D8B030D-6E8A-4147-A177-3AD203B41FA5}">
                      <a16:colId xmlns:a16="http://schemas.microsoft.com/office/drawing/2014/main" val="4055915958"/>
                    </a:ext>
                  </a:extLst>
                </a:gridCol>
                <a:gridCol w="743567">
                  <a:extLst>
                    <a:ext uri="{9D8B030D-6E8A-4147-A177-3AD203B41FA5}">
                      <a16:colId xmlns:a16="http://schemas.microsoft.com/office/drawing/2014/main" val="3318722858"/>
                    </a:ext>
                  </a:extLst>
                </a:gridCol>
                <a:gridCol w="743567">
                  <a:extLst>
                    <a:ext uri="{9D8B030D-6E8A-4147-A177-3AD203B41FA5}">
                      <a16:colId xmlns:a16="http://schemas.microsoft.com/office/drawing/2014/main" val="2242720577"/>
                    </a:ext>
                  </a:extLst>
                </a:gridCol>
              </a:tblGrid>
              <a:tr h="201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552992"/>
                  </a:ext>
                </a:extLst>
              </a:tr>
              <a:tr h="322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261296"/>
                  </a:ext>
                </a:extLst>
              </a:tr>
              <a:tr h="20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23.840.798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32.028.547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8.187.749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24.541.622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450538"/>
                  </a:ext>
                </a:extLst>
              </a:tr>
              <a:tr h="20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Electoral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15.503.149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883.478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8.417.446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442297"/>
                  </a:ext>
                </a:extLst>
              </a:tr>
              <a:tr h="201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Elecciones Parlamentarias y Presidencial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16.525.398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7.304.271 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16.124.176</a:t>
                      </a:r>
                    </a:p>
                  </a:txBody>
                  <a:tcPr marL="8908" marR="8908" marT="890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174,9%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908" marR="8908" marT="890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771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DFC7A54-51EB-497C-8CD1-9D7719237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2822"/>
              </p:ext>
            </p:extLst>
          </p:nvPr>
        </p:nvGraphicFramePr>
        <p:xfrm>
          <a:off x="628650" y="1988840"/>
          <a:ext cx="7886699" cy="2567223"/>
        </p:xfrm>
        <a:graphic>
          <a:graphicData uri="http://schemas.openxmlformats.org/drawingml/2006/table">
            <a:tbl>
              <a:tblPr/>
              <a:tblGrid>
                <a:gridCol w="288996">
                  <a:extLst>
                    <a:ext uri="{9D8B030D-6E8A-4147-A177-3AD203B41FA5}">
                      <a16:colId xmlns:a16="http://schemas.microsoft.com/office/drawing/2014/main" val="788776522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2633004789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2614840393"/>
                    </a:ext>
                  </a:extLst>
                </a:gridCol>
                <a:gridCol w="2592293">
                  <a:extLst>
                    <a:ext uri="{9D8B030D-6E8A-4147-A177-3AD203B41FA5}">
                      <a16:colId xmlns:a16="http://schemas.microsoft.com/office/drawing/2014/main" val="4232596710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218351758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2719575935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1103370242"/>
                    </a:ext>
                  </a:extLst>
                </a:gridCol>
                <a:gridCol w="693591">
                  <a:extLst>
                    <a:ext uri="{9D8B030D-6E8A-4147-A177-3AD203B41FA5}">
                      <a16:colId xmlns:a16="http://schemas.microsoft.com/office/drawing/2014/main" val="3145128559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603288236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2014828696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3834"/>
                  </a:ext>
                </a:extLst>
              </a:tr>
              <a:tr h="312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78866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14.619.671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15.503.149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883.478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8.417.446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49193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9.860.674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9.837.991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-22.683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5.857.603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27300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4.500.314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4.263.840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-236.474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1.360.186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03832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471626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85972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258.672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220.245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-38.427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18.777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312448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53.870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42.991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-10.879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029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82.080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73.712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-8.368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172174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66.690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53.222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-13.468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531680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56.032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50.320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-5.712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38635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1.180.869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99594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1.181.062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1.180.869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736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03:  ELECCIONES PARLAMENTARIAS Y PRESIDENCIAL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40BA6CD-ED50-4754-ACEE-67AFBC103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081313"/>
              </p:ext>
            </p:extLst>
          </p:nvPr>
        </p:nvGraphicFramePr>
        <p:xfrm>
          <a:off x="628650" y="1988840"/>
          <a:ext cx="7886699" cy="1318304"/>
        </p:xfrm>
        <a:graphic>
          <a:graphicData uri="http://schemas.openxmlformats.org/drawingml/2006/table">
            <a:tbl>
              <a:tblPr/>
              <a:tblGrid>
                <a:gridCol w="288996">
                  <a:extLst>
                    <a:ext uri="{9D8B030D-6E8A-4147-A177-3AD203B41FA5}">
                      <a16:colId xmlns:a16="http://schemas.microsoft.com/office/drawing/2014/main" val="118018446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1178418858"/>
                    </a:ext>
                  </a:extLst>
                </a:gridCol>
                <a:gridCol w="288996">
                  <a:extLst>
                    <a:ext uri="{9D8B030D-6E8A-4147-A177-3AD203B41FA5}">
                      <a16:colId xmlns:a16="http://schemas.microsoft.com/office/drawing/2014/main" val="2603659943"/>
                    </a:ext>
                  </a:extLst>
                </a:gridCol>
                <a:gridCol w="2592293">
                  <a:extLst>
                    <a:ext uri="{9D8B030D-6E8A-4147-A177-3AD203B41FA5}">
                      <a16:colId xmlns:a16="http://schemas.microsoft.com/office/drawing/2014/main" val="452744405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305869866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10884629"/>
                    </a:ext>
                  </a:extLst>
                </a:gridCol>
                <a:gridCol w="774509">
                  <a:extLst>
                    <a:ext uri="{9D8B030D-6E8A-4147-A177-3AD203B41FA5}">
                      <a16:colId xmlns:a16="http://schemas.microsoft.com/office/drawing/2014/main" val="3187343244"/>
                    </a:ext>
                  </a:extLst>
                </a:gridCol>
                <a:gridCol w="693591">
                  <a:extLst>
                    <a:ext uri="{9D8B030D-6E8A-4147-A177-3AD203B41FA5}">
                      <a16:colId xmlns:a16="http://schemas.microsoft.com/office/drawing/2014/main" val="311986286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1944121188"/>
                    </a:ext>
                  </a:extLst>
                </a:gridCol>
                <a:gridCol w="705150">
                  <a:extLst>
                    <a:ext uri="{9D8B030D-6E8A-4147-A177-3AD203B41FA5}">
                      <a16:colId xmlns:a16="http://schemas.microsoft.com/office/drawing/2014/main" val="2835639133"/>
                    </a:ext>
                  </a:extLst>
                </a:gridCol>
              </a:tblGrid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670026"/>
                  </a:ext>
                </a:extLst>
              </a:tr>
              <a:tr h="277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9846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9.221.127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16.525.398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7.304.271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16.124.176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174,9%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023309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1.044.186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1.044.186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1.023.065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386377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8.176.941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8.161.002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-15.939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7.782.016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85766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7.319.095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02441"/>
                  </a:ext>
                </a:extLst>
              </a:tr>
              <a:tr h="1734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7.320.210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7.319.095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870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2801</TotalTime>
  <Words>762</Words>
  <Application>Microsoft Office PowerPoint</Application>
  <PresentationFormat>Presentación en pantalla (4:3)</PresentationFormat>
  <Paragraphs>325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ACUMULADA DE GASTOS PRESUPUESTARIOS AL MES DE JULIO DE 2018 PARTIDA 28: SERVICIO ELECTORAL</vt:lpstr>
      <vt:lpstr>EJECUCIÓN ACUMULADA DE GASTOS A JULIO DE 2018  PARTIDA 28 SERVICIO ELECTORAL</vt:lpstr>
      <vt:lpstr>Presentación de PowerPoint</vt:lpstr>
      <vt:lpstr>EJECUCIÓN ACUMULADA DE GASTOS A JULIO DE 2018  PARTIDA 28 SERVICIO ELECTORAL</vt:lpstr>
      <vt:lpstr>EJECUCIÓN ACUMULADA DE GASTOS A JULIO DE 2018  PARTIDA 28 RESUMEN POR CAPÍTULOS</vt:lpstr>
      <vt:lpstr>EJECUCIÓN ACUMULADA DE GASTOS A JULIO DE 2018  PARTIDA 28. CAPÍTULO 01. PROGRAMA 01:  SERVICIO ELECTORAL</vt:lpstr>
      <vt:lpstr>EJECUCIÓN ACUMULADA DE GASTOS A JULIO DE 2018  PARTIDA 28. CAPÍTULO 01. PROGRAMA 03:  ELECCIONES PARLAMENTARIAS Y PRESIDENCIAL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165</cp:revision>
  <cp:lastPrinted>2016-10-11T11:56:42Z</cp:lastPrinted>
  <dcterms:created xsi:type="dcterms:W3CDTF">2016-06-23T13:38:47Z</dcterms:created>
  <dcterms:modified xsi:type="dcterms:W3CDTF">2018-09-12T21:42:10Z</dcterms:modified>
</cp:coreProperties>
</file>