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6" r:id="rId4"/>
    <p:sldId id="298" r:id="rId5"/>
    <p:sldId id="304" r:id="rId6"/>
    <p:sldId id="305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11840"/>
        <c:axId val="101013376"/>
        <c:axId val="0"/>
      </c:bar3DChart>
      <c:catAx>
        <c:axId val="10101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3376"/>
        <c:crosses val="autoZero"/>
        <c:auto val="1"/>
        <c:lblAlgn val="ctr"/>
        <c:lblOffset val="100"/>
        <c:noMultiLvlLbl val="0"/>
      </c:catAx>
      <c:valAx>
        <c:axId val="1010133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18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Ejecución Mensual</a:t>
            </a:r>
          </a:p>
        </c:rich>
      </c:tx>
      <c:layout>
        <c:manualLayout>
          <c:xMode val="edge"/>
          <c:yMode val="edge"/>
          <c:x val="0.11863188976377953"/>
          <c:y val="6.48148148148148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96106736657919E-2"/>
          <c:y val="5.0925925925925923E-2"/>
          <c:w val="0.88681671041119858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-4.1666666666666664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88888888888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Partida'!$X$19:$AD$19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Partida'!$X$20:$AD$20</c:f>
              <c:numCache>
                <c:formatCode>0.0%</c:formatCode>
                <c:ptCount val="7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  <c:pt idx="5">
                  <c:v>7.8203093390942904E-2</c:v>
                </c:pt>
                <c:pt idx="6">
                  <c:v>6.1140903364748089E-2</c:v>
                </c:pt>
              </c:numCache>
            </c:numRef>
          </c:val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Partida'!$X$19:$AD$19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Partida'!$X$21:$AD$21</c:f>
              <c:numCache>
                <c:formatCode>0.0%</c:formatCode>
                <c:ptCount val="7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  <c:pt idx="5">
                  <c:v>7.7693368123996534E-2</c:v>
                </c:pt>
                <c:pt idx="6">
                  <c:v>5.1636841859064968E-2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303616"/>
        <c:axId val="78305536"/>
      </c:barChart>
      <c:catAx>
        <c:axId val="78303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8305536"/>
        <c:crosses val="autoZero"/>
        <c:auto val="1"/>
        <c:lblAlgn val="ctr"/>
        <c:lblOffset val="100"/>
        <c:noMultiLvlLbl val="0"/>
      </c:catAx>
      <c:valAx>
        <c:axId val="783055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78303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/>
              <a:t>Ejecución Acumulada</a:t>
            </a:r>
          </a:p>
        </c:rich>
      </c:tx>
      <c:layout>
        <c:manualLayout>
          <c:xMode val="edge"/>
          <c:yMode val="edge"/>
          <c:x val="0.22615966754155731"/>
          <c:y val="2.7777777777777776E-2"/>
        </c:manualLayout>
      </c:layout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5"/>
              <c:layout>
                <c:manualLayout>
                  <c:x val="-1.1111111111111112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Partida'!$AK$19:$AQ$19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Partida'!$AK$20:$AQ$20</c:f>
              <c:numCache>
                <c:formatCode>0.0%</c:formatCode>
                <c:ptCount val="7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  <c:pt idx="5">
                  <c:v>0.40476261588065737</c:v>
                </c:pt>
                <c:pt idx="6">
                  <c:v>0.46590351924540546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5555555555555552E-2"/>
                  <c:y val="-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4444444444444446E-2"/>
                  <c:y val="-0.10185185185185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999999999999997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6666666666666666E-2"/>
                  <c:y val="-5.0925925925925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88888888888888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6666666666666666E-2"/>
                  <c:y val="-5.5555555555555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222222222222224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Partida'!$AK$19:$AQ$19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Partida'!$AK$21:$AQ$21</c:f>
              <c:numCache>
                <c:formatCode>0.0%</c:formatCode>
                <c:ptCount val="7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  <c:pt idx="5">
                  <c:v>0.42861677023669098</c:v>
                </c:pt>
                <c:pt idx="6">
                  <c:v>0.48025361209575596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574144"/>
        <c:axId val="83593088"/>
      </c:lineChart>
      <c:catAx>
        <c:axId val="83574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3593088"/>
        <c:crosses val="autoZero"/>
        <c:auto val="1"/>
        <c:lblAlgn val="ctr"/>
        <c:lblOffset val="100"/>
        <c:noMultiLvlLbl val="0"/>
      </c:catAx>
      <c:valAx>
        <c:axId val="8359308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35741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237312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598872"/>
              </p:ext>
            </p:extLst>
          </p:nvPr>
        </p:nvGraphicFramePr>
        <p:xfrm>
          <a:off x="446856" y="1773285"/>
          <a:ext cx="8229600" cy="4199385"/>
        </p:xfrm>
        <a:graphic>
          <a:graphicData uri="http://schemas.openxmlformats.org/drawingml/2006/table">
            <a:tbl>
              <a:tblPr/>
              <a:tblGrid>
                <a:gridCol w="350642"/>
                <a:gridCol w="323669"/>
                <a:gridCol w="335657"/>
                <a:gridCol w="2904036"/>
                <a:gridCol w="719266"/>
                <a:gridCol w="719266"/>
                <a:gridCol w="719266"/>
                <a:gridCol w="719266"/>
                <a:gridCol w="719266"/>
                <a:gridCol w="719266"/>
              </a:tblGrid>
              <a:tr h="179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7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4.648.694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136.165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388.011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258.466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227.607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-30.859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66.741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25,8%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3.813.173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3.813.173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321.270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2.091.035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2.091.035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146.319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566.923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566.923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52.983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599.784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599.784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16.853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833.940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833.940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64.553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90.388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90.388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11.930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1.722.138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1.722.138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174.951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65.816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65.816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689.186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689.186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62.518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452.373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452.373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60.945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052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514.763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514.763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51.488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440.890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440.890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271.413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a Otras Entidades Públicas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169.477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167.024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167.024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167.024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167.024 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97" marR="8997" marT="89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97" marR="8997" marT="89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endParaRPr lang="es-MX" sz="1200" dirty="0" smtClean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13910" y="1700808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En el mes de </a:t>
            </a:r>
            <a:r>
              <a:rPr lang="es-CL" sz="1400" dirty="0" smtClean="0">
                <a:solidFill>
                  <a:prstClr val="black"/>
                </a:solidFill>
              </a:rPr>
              <a:t>julio, </a:t>
            </a:r>
            <a:r>
              <a:rPr lang="es-CL" sz="1400" dirty="0">
                <a:solidFill>
                  <a:prstClr val="black"/>
                </a:solidFill>
              </a:rPr>
              <a:t>la ejecución de la Partida fue de </a:t>
            </a:r>
            <a:r>
              <a:rPr lang="es-CL" sz="1400" dirty="0" smtClean="0">
                <a:solidFill>
                  <a:prstClr val="black"/>
                </a:solidFill>
              </a:rPr>
              <a:t>$</a:t>
            </a:r>
            <a:r>
              <a:rPr lang="es-CL" sz="1400" b="1" dirty="0" smtClean="0">
                <a:solidFill>
                  <a:prstClr val="black"/>
                </a:solidFill>
              </a:rPr>
              <a:t>6.287 </a:t>
            </a:r>
            <a:r>
              <a:rPr lang="es-CL" sz="1400" b="1" dirty="0">
                <a:solidFill>
                  <a:prstClr val="black"/>
                </a:solidFill>
              </a:rPr>
              <a:t>millones</a:t>
            </a:r>
            <a:r>
              <a:rPr lang="es-CL" sz="1400" dirty="0">
                <a:solidFill>
                  <a:prstClr val="black"/>
                </a:solidFill>
              </a:rPr>
              <a:t>, equivalente a un </a:t>
            </a:r>
            <a:r>
              <a:rPr lang="es-CL" sz="1400" dirty="0" smtClean="0">
                <a:solidFill>
                  <a:prstClr val="black"/>
                </a:solidFill>
              </a:rPr>
              <a:t>5,2% </a:t>
            </a:r>
            <a:r>
              <a:rPr lang="es-CL" sz="1400" dirty="0">
                <a:solidFill>
                  <a:prstClr val="black"/>
                </a:solidFill>
              </a:rPr>
              <a:t>respecto de la ley inicial. Esta ejecución es inferior a la ejecución del mes anterior </a:t>
            </a:r>
            <a:r>
              <a:rPr lang="es-CL" sz="1400" dirty="0" smtClean="0">
                <a:solidFill>
                  <a:prstClr val="black"/>
                </a:solidFill>
              </a:rPr>
              <a:t>(7,8%), e inferior </a:t>
            </a:r>
            <a:r>
              <a:rPr lang="es-CL" sz="1400" dirty="0">
                <a:solidFill>
                  <a:prstClr val="black"/>
                </a:solidFill>
              </a:rPr>
              <a:t>a la </a:t>
            </a:r>
            <a:r>
              <a:rPr lang="es-CL" sz="1400" dirty="0" smtClean="0">
                <a:solidFill>
                  <a:prstClr val="black"/>
                </a:solidFill>
              </a:rPr>
              <a:t>registrada en el mismo mes </a:t>
            </a:r>
            <a:r>
              <a:rPr lang="es-CL" sz="1400" dirty="0">
                <a:solidFill>
                  <a:prstClr val="black"/>
                </a:solidFill>
              </a:rPr>
              <a:t>del año </a:t>
            </a:r>
            <a:r>
              <a:rPr lang="es-CL" sz="1400" dirty="0" smtClean="0">
                <a:solidFill>
                  <a:prstClr val="black"/>
                </a:solidFill>
              </a:rPr>
              <a:t>2017 (6,1%). </a:t>
            </a: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400" dirty="0" smtClean="0">
                <a:solidFill>
                  <a:prstClr val="black"/>
                </a:solidFill>
              </a:rPr>
              <a:t>Con </a:t>
            </a:r>
            <a:r>
              <a:rPr lang="es-MX" sz="1400" dirty="0">
                <a:solidFill>
                  <a:prstClr val="black"/>
                </a:solidFill>
              </a:rPr>
              <a:t>ello, la ejecución acumulada de la Partida totalizó en </a:t>
            </a:r>
            <a:r>
              <a:rPr lang="es-MX" sz="1400" b="1" dirty="0">
                <a:solidFill>
                  <a:prstClr val="black"/>
                </a:solidFill>
              </a:rPr>
              <a:t>$</a:t>
            </a:r>
            <a:r>
              <a:rPr lang="es-MX" sz="1400" b="1" dirty="0" smtClean="0">
                <a:solidFill>
                  <a:prstClr val="black"/>
                </a:solidFill>
              </a:rPr>
              <a:t>58.479 </a:t>
            </a:r>
            <a:r>
              <a:rPr lang="es-MX" sz="1400" b="1" dirty="0">
                <a:solidFill>
                  <a:prstClr val="black"/>
                </a:solidFill>
              </a:rPr>
              <a:t>millones, equivalente a un </a:t>
            </a:r>
            <a:r>
              <a:rPr lang="es-MX" sz="1400" b="1" dirty="0" smtClean="0">
                <a:solidFill>
                  <a:prstClr val="black"/>
                </a:solidFill>
              </a:rPr>
              <a:t>48%</a:t>
            </a:r>
            <a:r>
              <a:rPr lang="es-MX" sz="1400" dirty="0" smtClean="0">
                <a:solidFill>
                  <a:prstClr val="black"/>
                </a:solidFill>
              </a:rPr>
              <a:t>, </a:t>
            </a:r>
            <a:r>
              <a:rPr lang="es-MX" sz="1400" dirty="0">
                <a:solidFill>
                  <a:prstClr val="black"/>
                </a:solidFill>
              </a:rPr>
              <a:t>superior al </a:t>
            </a:r>
            <a:r>
              <a:rPr lang="es-MX" sz="1400" dirty="0" smtClean="0">
                <a:solidFill>
                  <a:prstClr val="black"/>
                </a:solidFill>
              </a:rPr>
              <a:t>46% </a:t>
            </a:r>
            <a:r>
              <a:rPr lang="es-MX" sz="1400" dirty="0">
                <a:solidFill>
                  <a:prstClr val="black"/>
                </a:solidFill>
              </a:rPr>
              <a:t>obtenido al mismo período del año 2017. </a:t>
            </a: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CL" sz="1400" dirty="0" smtClean="0">
                <a:solidFill>
                  <a:prstClr val="black"/>
                </a:solidFill>
              </a:rPr>
              <a:t>Durante </a:t>
            </a:r>
            <a:r>
              <a:rPr lang="es-CL" sz="1400" dirty="0">
                <a:solidFill>
                  <a:prstClr val="black"/>
                </a:solidFill>
              </a:rPr>
              <a:t>este mes se observó modificaciones presupuestarias que </a:t>
            </a:r>
            <a:r>
              <a:rPr lang="es-CL" sz="1400" dirty="0" smtClean="0">
                <a:solidFill>
                  <a:prstClr val="black"/>
                </a:solidFill>
              </a:rPr>
              <a:t>reducen el presupuesto vigente en $510 millones, y esta rebaja se distribuye de la Siguiente manera: incremento de </a:t>
            </a:r>
            <a:r>
              <a:rPr lang="es-CL" sz="1400" dirty="0">
                <a:solidFill>
                  <a:prstClr val="black"/>
                </a:solidFill>
              </a:rPr>
              <a:t>$444 en Servicio de la Deuda, </a:t>
            </a:r>
            <a:r>
              <a:rPr lang="es-CL" sz="1400" dirty="0" smtClean="0">
                <a:solidFill>
                  <a:prstClr val="black"/>
                </a:solidFill>
              </a:rPr>
              <a:t>$31 millones en Adquisición de Activos No Financieros y $76 millones en Prestaciones </a:t>
            </a:r>
            <a:r>
              <a:rPr lang="es-CL" sz="1400" dirty="0">
                <a:solidFill>
                  <a:prstClr val="black"/>
                </a:solidFill>
              </a:rPr>
              <a:t>de Seguridad </a:t>
            </a:r>
            <a:r>
              <a:rPr lang="es-CL" sz="1400" dirty="0" smtClean="0">
                <a:solidFill>
                  <a:prstClr val="black"/>
                </a:solidFill>
              </a:rPr>
              <a:t>Social; y rebaja en Gastos en Personal por $146 millones, Bienes y Servicios de Consumo en $751 millones e Iniciativas de Inversión por $ 163 millones. </a:t>
            </a: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s-MX" sz="1400" dirty="0" smtClean="0">
                <a:solidFill>
                  <a:prstClr val="black"/>
                </a:solidFill>
              </a:rPr>
              <a:t>Estas modificaciones presupuestarias impactaron en los programas; </a:t>
            </a:r>
            <a:r>
              <a:rPr lang="es-MX" sz="1400" b="1" dirty="0" smtClean="0">
                <a:solidFill>
                  <a:prstClr val="black"/>
                </a:solidFill>
              </a:rPr>
              <a:t>Secretaría </a:t>
            </a:r>
            <a:r>
              <a:rPr lang="es-MX" sz="1400" dirty="0" smtClean="0">
                <a:solidFill>
                  <a:prstClr val="black"/>
                </a:solidFill>
              </a:rPr>
              <a:t>con una rebaja de $183 millones, que se descompone en disminución en  Bienes y Servicios de Consumo ($194 millones) y Gastos en Personal ($47 millones) y un incremento en Prestaciones de Seguridad Social ($76 millones);  </a:t>
            </a:r>
            <a:r>
              <a:rPr lang="es-MX" sz="1400" b="1" dirty="0" smtClean="0">
                <a:solidFill>
                  <a:prstClr val="black"/>
                </a:solidFill>
              </a:rPr>
              <a:t>Instituto Nacional del Deporte </a:t>
            </a:r>
            <a:r>
              <a:rPr lang="es-MX" sz="1400" dirty="0" smtClean="0">
                <a:solidFill>
                  <a:prstClr val="black"/>
                </a:solidFill>
              </a:rPr>
              <a:t>con una rebaja de $462 millones que se descompone en una disminución de $99 millones en Personal,  $526 millones en Bienes y Servicios de Consumo y $163 millones en Iniciativas de Inversión, y un alza en Adquisición de Activos No Financieros</a:t>
            </a:r>
            <a:r>
              <a:rPr lang="es-MX" sz="1400" dirty="0">
                <a:solidFill>
                  <a:prstClr val="black"/>
                </a:solidFill>
              </a:rPr>
              <a:t> </a:t>
            </a:r>
            <a:r>
              <a:rPr lang="es-MX" sz="1400" dirty="0" smtClean="0">
                <a:solidFill>
                  <a:prstClr val="black"/>
                </a:solidFill>
              </a:rPr>
              <a:t> por $48 millones y en Servicio de la Deuda por $277 millones;  y en </a:t>
            </a:r>
            <a:r>
              <a:rPr lang="es-MX" sz="1400" b="1" dirty="0" smtClean="0">
                <a:solidFill>
                  <a:prstClr val="black"/>
                </a:solidFill>
              </a:rPr>
              <a:t>Fondo Fomento Deportivo </a:t>
            </a:r>
            <a:r>
              <a:rPr lang="es-MX" sz="1400" dirty="0" smtClean="0">
                <a:solidFill>
                  <a:prstClr val="black"/>
                </a:solidFill>
              </a:rPr>
              <a:t>se observó una rebaja de $30 millones en Bienes y Servicios de Consumo y un aumento de $167 millones en Servicio de la Deuda.</a:t>
            </a:r>
            <a:endParaRPr lang="es-CL" sz="1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 smtClean="0">
                <a:solidFill>
                  <a:prstClr val="black"/>
                </a:solidFill>
              </a:rPr>
              <a:t>Para </a:t>
            </a:r>
            <a:r>
              <a:rPr lang="es-CL" sz="1400" dirty="0">
                <a:solidFill>
                  <a:prstClr val="black"/>
                </a:solidFill>
              </a:rPr>
              <a:t>el año 2018, el Ministerio del Deporte cuenta con un presupuesto aprobado de $121.767 millones, y su distribución por Subtítulos </a:t>
            </a:r>
            <a:r>
              <a:rPr lang="es-CL" sz="1400" dirty="0" smtClean="0">
                <a:solidFill>
                  <a:prstClr val="black"/>
                </a:solidFill>
              </a:rPr>
              <a:t>considera: </a:t>
            </a:r>
            <a:r>
              <a:rPr lang="es-CL" sz="1400" dirty="0">
                <a:solidFill>
                  <a:prstClr val="black"/>
                </a:solidFill>
              </a:rPr>
              <a:t>un 47% para Transferencias Corrientes, 20% en Gastos en Personal, 13% Transferencias de Capital </a:t>
            </a:r>
            <a:r>
              <a:rPr lang="es-CL" sz="1400" dirty="0" smtClean="0">
                <a:solidFill>
                  <a:prstClr val="black"/>
                </a:solidFill>
              </a:rPr>
              <a:t>y </a:t>
            </a:r>
            <a:r>
              <a:rPr lang="es-CL" sz="1400" dirty="0">
                <a:solidFill>
                  <a:prstClr val="black"/>
                </a:solidFill>
              </a:rPr>
              <a:t>10% Iniciativas de </a:t>
            </a:r>
            <a:r>
              <a:rPr lang="es-CL" sz="1400" dirty="0" smtClean="0">
                <a:solidFill>
                  <a:prstClr val="black"/>
                </a:solidFill>
              </a:rPr>
              <a:t>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</a:t>
            </a:r>
            <a:r>
              <a:rPr lang="es-MX" sz="1400" dirty="0" smtClean="0">
                <a:solidFill>
                  <a:prstClr val="black"/>
                </a:solidFill>
              </a:rPr>
              <a:t>), </a:t>
            </a:r>
            <a:r>
              <a:rPr lang="es-MX" sz="1400" dirty="0">
                <a:solidFill>
                  <a:prstClr val="black"/>
                </a:solidFill>
              </a:rPr>
              <a:t>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66791"/>
              </p:ext>
            </p:extLst>
          </p:nvPr>
        </p:nvGraphicFramePr>
        <p:xfrm>
          <a:off x="930940" y="3356992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833777"/>
              </p:ext>
            </p:extLst>
          </p:nvPr>
        </p:nvGraphicFramePr>
        <p:xfrm>
          <a:off x="4532592" y="3356992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78197"/>
              </p:ext>
            </p:extLst>
          </p:nvPr>
        </p:nvGraphicFramePr>
        <p:xfrm>
          <a:off x="684592" y="1412776"/>
          <a:ext cx="79312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4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4797152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93084"/>
              </p:ext>
            </p:extLst>
          </p:nvPr>
        </p:nvGraphicFramePr>
        <p:xfrm>
          <a:off x="827584" y="2132856"/>
          <a:ext cx="7353301" cy="2516505"/>
        </p:xfrm>
        <a:graphic>
          <a:graphicData uri="http://schemas.openxmlformats.org/drawingml/2006/table">
            <a:tbl>
              <a:tblPr/>
              <a:tblGrid>
                <a:gridCol w="730324"/>
                <a:gridCol w="2285207"/>
                <a:gridCol w="733269"/>
                <a:gridCol w="742103"/>
                <a:gridCol w="742103"/>
                <a:gridCol w="706765"/>
                <a:gridCol w="706765"/>
                <a:gridCol w="7067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121.767.536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121.257.382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58.479.299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24.311.505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24.165.111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-146.394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13.972.382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9.383.456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8.631.531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-751.925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4.463.423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58.057.992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25.035.955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286.451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761.291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792.408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335.508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12.544.671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12.381.351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-163.320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2.102.396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16.379.489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16.379.489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12.355.416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0872" y="3933056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579923"/>
              </p:ext>
            </p:extLst>
          </p:nvPr>
        </p:nvGraphicFramePr>
        <p:xfrm>
          <a:off x="755576" y="2420888"/>
          <a:ext cx="7505700" cy="1257300"/>
        </p:xfrm>
        <a:graphic>
          <a:graphicData uri="http://schemas.openxmlformats.org/drawingml/2006/table">
            <a:tbl>
              <a:tblPr/>
              <a:tblGrid>
                <a:gridCol w="266700"/>
                <a:gridCol w="266700"/>
                <a:gridCol w="24003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7.001.601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-183.596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3.435.820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114.582.339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114.255.781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-326.558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55.043.479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Nacional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109.607.087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-462.723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54.655.468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Nacional para el Fomento Deportivo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4.512.529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4.648.694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091870"/>
              </p:ext>
            </p:extLst>
          </p:nvPr>
        </p:nvGraphicFramePr>
        <p:xfrm>
          <a:off x="452773" y="2109174"/>
          <a:ext cx="8115300" cy="3155315"/>
        </p:xfrm>
        <a:graphic>
          <a:graphicData uri="http://schemas.openxmlformats.org/drawingml/2006/table">
            <a:tbl>
              <a:tblPr/>
              <a:tblGrid>
                <a:gridCol w="342900"/>
                <a:gridCol w="406400"/>
                <a:gridCol w="368300"/>
                <a:gridCol w="24257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7.185.197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7.001.601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-183.596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3.435.820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4.492.049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4.444.671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-47.378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2.429.357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1.195.940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-194.840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584.801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1.174.465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316.253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583.906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418.339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172.220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127.903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-17.560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6.525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38.682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78.489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7527" y="6309320"/>
            <a:ext cx="7905792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26.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826203"/>
              </p:ext>
            </p:extLst>
          </p:nvPr>
        </p:nvGraphicFramePr>
        <p:xfrm>
          <a:off x="611558" y="1284359"/>
          <a:ext cx="8004264" cy="4803816"/>
        </p:xfrm>
        <a:graphic>
          <a:graphicData uri="http://schemas.openxmlformats.org/drawingml/2006/table">
            <a:tbl>
              <a:tblPr/>
              <a:tblGrid>
                <a:gridCol w="345572"/>
                <a:gridCol w="318989"/>
                <a:gridCol w="330803"/>
                <a:gridCol w="2755710"/>
                <a:gridCol w="708865"/>
                <a:gridCol w="708865"/>
                <a:gridCol w="708865"/>
                <a:gridCol w="708865"/>
                <a:gridCol w="708865"/>
                <a:gridCol w="708865"/>
              </a:tblGrid>
              <a:tr h="104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6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110.069.810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109.607.087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-462.723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54.655.468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49,7%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19.819.456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19.720.440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-99.016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11.543.025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7.734.210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7.207.984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-526.226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3.811.881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33.889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33.889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53.070.354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53.070.354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24.398.432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36.268.199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36.268.199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16.339.304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17.103.467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17.103.467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9.446.662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6.127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6.127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269.993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269.993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269.993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1.754.952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1.754.952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1.582.723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Art. Unico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172.466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172.466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518.478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518.478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239.919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Participación Privado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61.209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61.209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31.990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9.795.520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9.795.520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2.771.720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777.121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777.121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118.493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236.116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236.116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Juegos Suramericanos Juveniles Santiago 2017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493.622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493.622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406.441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406.441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69.816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Operación Centros Deportivos Integrales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887.382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887.382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95.620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3.785.305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3.785.305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1.712.368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16.802.155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16.802.155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8.059.128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Centros de Alto Rendimiento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1.068.235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1.068.235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622.144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Deporte Participación Público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7.710.100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7.710.100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3.468.826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219.388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219.388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219.388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Recintos en Movimiento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575.768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575.768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244.895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Escuelas Deportivas Integrales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7.228.664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7.228.664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3.503.875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286.451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104.149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287.010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286.451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-559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104.149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633.388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682.065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48.677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306.280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44,9%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30.146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24.058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-6.088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96.732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77.197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-19.535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25.332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93.395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222.739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129.344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32.988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129.276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103.169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-26.107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75.531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58,4%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73,2%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281.124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252.464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-28.660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172.429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68,3%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2.715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2.438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12.381.351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-163.320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2.102.396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12.544.671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12.381.351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-163.320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2.102.396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12.355.416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12.355.416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15.938.599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12.355.416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278.721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277.721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4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278.721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277.721 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4909" marR="4909" marT="4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4909" marR="4909" marT="490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2066</TotalTime>
  <Words>2087</Words>
  <Application>Microsoft Office PowerPoint</Application>
  <PresentationFormat>Presentación en pantalla (4:3)</PresentationFormat>
  <Paragraphs>1015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ACUMULADA DE GASTOS PRESUPUESTARIOS JULIO 2018 PARTIDA 26: MINISTERIO DEL DEPORTE</vt:lpstr>
      <vt:lpstr>EJECUCIÓN ACUMULADA DE GASTOS A JULIO DE 2018  PARTIDA 26 MINISTERIO DEL DEPORTE</vt:lpstr>
      <vt:lpstr>EJECUCIÓN ACUMULADA DE GASTOS A JULIO DE 2018  PARTIDA 26 MINISTERIO DEL DEPORTE</vt:lpstr>
      <vt:lpstr>COMPORTAMIENTO DE LA EJCUCIÓN ACUMULADA DE GASTOS A JULIO 2018  PARTIDA 26 MINISTERIO DEL DEPORTE</vt:lpstr>
      <vt:lpstr>COMPORTAMIENTO DE LA EJCUCIÓN ACUMULADA DE GASTOS A JULIO 2018  PARTIDA 26 MINISTERIO DEL DEPORTE</vt:lpstr>
      <vt:lpstr>EJECUCIÓN ACUMULADA DE GASTOS A JULIO 2018  PARTIDA 26 MINISTERIO DEL DEPORTE</vt:lpstr>
      <vt:lpstr>EJECUCIÓN ACUMULADA DE GASTOS A JULIO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171</cp:revision>
  <cp:lastPrinted>2016-07-14T20:27:16Z</cp:lastPrinted>
  <dcterms:created xsi:type="dcterms:W3CDTF">2016-06-23T13:38:47Z</dcterms:created>
  <dcterms:modified xsi:type="dcterms:W3CDTF">2018-09-13T15:04:35Z</dcterms:modified>
</cp:coreProperties>
</file>