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4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74912"/>
        <c:axId val="88051712"/>
        <c:axId val="0"/>
      </c:bar3DChart>
      <c:catAx>
        <c:axId val="59574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8051712"/>
        <c:crosses val="autoZero"/>
        <c:auto val="1"/>
        <c:lblAlgn val="ctr"/>
        <c:lblOffset val="100"/>
        <c:noMultiLvlLbl val="0"/>
      </c:catAx>
      <c:valAx>
        <c:axId val="8805171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74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88888888888888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partida'!$W$15:$AC$15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partida'!$W$16:$AC$16</c:f>
              <c:numCache>
                <c:formatCode>0.0%</c:formatCode>
                <c:ptCount val="7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  <c:pt idx="5">
                  <c:v>8.2305759550633364E-2</c:v>
                </c:pt>
                <c:pt idx="6">
                  <c:v>7.9819725737450831E-2</c:v>
                </c:pt>
              </c:numCache>
            </c:numRef>
          </c:val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33333333333305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222222222222223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partida'!$W$15:$AC$15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partida'!$W$17:$AC$17</c:f>
              <c:numCache>
                <c:formatCode>0.0%</c:formatCode>
                <c:ptCount val="7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  <c:pt idx="5">
                  <c:v>8.0741529357009886E-2</c:v>
                </c:pt>
                <c:pt idx="6">
                  <c:v>6.2734192744839809E-2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810944"/>
        <c:axId val="37812480"/>
      </c:barChart>
      <c:catAx>
        <c:axId val="37810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7812480"/>
        <c:crosses val="autoZero"/>
        <c:auto val="1"/>
        <c:lblAlgn val="ctr"/>
        <c:lblOffset val="100"/>
        <c:noMultiLvlLbl val="0"/>
      </c:catAx>
      <c:valAx>
        <c:axId val="378124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78109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66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3333333333329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29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99999999999995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7222222222222224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4999999999999997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partida'!$AJ$15:$AP$15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partida'!$AJ$16:$AP$16</c:f>
              <c:numCache>
                <c:formatCode>0.0%</c:formatCode>
                <c:ptCount val="7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  <c:pt idx="5">
                  <c:v>0.44681171873526593</c:v>
                </c:pt>
                <c:pt idx="6">
                  <c:v>0.5266314444727167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6"/>
              <c:layout>
                <c:manualLayout>
                  <c:x val="-1.9444444444444445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partida'!$AJ$15:$AP$15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partida'!$AJ$17:$AP$17</c:f>
              <c:numCache>
                <c:formatCode>0.0%</c:formatCode>
                <c:ptCount val="7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  <c:pt idx="5">
                  <c:v>0.41643633083047432</c:v>
                </c:pt>
                <c:pt idx="6">
                  <c:v>0.47917052357531414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506048"/>
        <c:axId val="37757696"/>
      </c:lineChart>
      <c:catAx>
        <c:axId val="37506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7757696"/>
        <c:crosses val="autoZero"/>
        <c:auto val="1"/>
        <c:lblAlgn val="ctr"/>
        <c:lblOffset val="100"/>
        <c:noMultiLvlLbl val="0"/>
      </c:catAx>
      <c:valAx>
        <c:axId val="377576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75060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700808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7850" y="2091531"/>
          <a:ext cx="7988299" cy="35433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9.946.809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7.110.121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7.063.266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-46.855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4.162.266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1.938.403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1.830.661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-107.742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330.867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171.926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julio el gasto ejecutado fue de $3.382 </a:t>
            </a:r>
            <a:r>
              <a:rPr lang="es-CL" sz="1400" dirty="0">
                <a:solidFill>
                  <a:prstClr val="black"/>
                </a:solidFill>
              </a:rPr>
              <a:t>millones, equivalente a un </a:t>
            </a:r>
            <a:r>
              <a:rPr lang="es-CL" sz="1400" dirty="0" smtClean="0">
                <a:solidFill>
                  <a:prstClr val="black"/>
                </a:solidFill>
              </a:rPr>
              <a:t>6,3%, inferior </a:t>
            </a:r>
            <a:r>
              <a:rPr lang="es-CL" sz="1400" dirty="0" smtClean="0">
                <a:solidFill>
                  <a:prstClr val="black"/>
                </a:solidFill>
              </a:rPr>
              <a:t>al </a:t>
            </a:r>
            <a:r>
              <a:rPr lang="es-CL" sz="1400" dirty="0" smtClean="0">
                <a:solidFill>
                  <a:prstClr val="black"/>
                </a:solidFill>
              </a:rPr>
              <a:t>8% presentado en el </a:t>
            </a:r>
            <a:r>
              <a:rPr lang="es-CL" sz="1400" dirty="0">
                <a:solidFill>
                  <a:prstClr val="black"/>
                </a:solidFill>
              </a:rPr>
              <a:t>mismo mes del año </a:t>
            </a:r>
            <a:r>
              <a:rPr lang="es-CL" sz="1400" dirty="0" smtClean="0">
                <a:solidFill>
                  <a:prstClr val="black"/>
                </a:solidFill>
              </a:rPr>
              <a:t>anterior e inferior  </a:t>
            </a:r>
            <a:r>
              <a:rPr lang="es-CL" sz="1400" dirty="0" smtClean="0">
                <a:solidFill>
                  <a:prstClr val="black"/>
                </a:solidFill>
              </a:rPr>
              <a:t>a lo 8,1% </a:t>
            </a:r>
            <a:r>
              <a:rPr lang="es-CL" sz="1400" dirty="0">
                <a:solidFill>
                  <a:prstClr val="black"/>
                </a:solidFill>
              </a:rPr>
              <a:t>logrado en el mes de </a:t>
            </a:r>
            <a:r>
              <a:rPr lang="es-CL" sz="1400" dirty="0" smtClean="0">
                <a:solidFill>
                  <a:prstClr val="black"/>
                </a:solidFill>
              </a:rPr>
              <a:t>junio </a:t>
            </a:r>
            <a:r>
              <a:rPr lang="es-CL" sz="1400" dirty="0" smtClean="0">
                <a:solidFill>
                  <a:prstClr val="black"/>
                </a:solidFill>
              </a:rPr>
              <a:t>de este mismo año. 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</a:t>
            </a:r>
            <a:r>
              <a:rPr lang="es-MX" sz="1400" dirty="0" smtClean="0">
                <a:solidFill>
                  <a:prstClr val="black"/>
                </a:solidFill>
              </a:rPr>
              <a:t>julio totalizó en </a:t>
            </a:r>
            <a:r>
              <a:rPr lang="es-MX" sz="1400" dirty="0" smtClean="0">
                <a:solidFill>
                  <a:prstClr val="black"/>
                </a:solidFill>
              </a:rPr>
              <a:t>$</a:t>
            </a:r>
            <a:r>
              <a:rPr lang="es-MX" sz="1400" dirty="0" smtClean="0">
                <a:solidFill>
                  <a:prstClr val="black"/>
                </a:solidFill>
              </a:rPr>
              <a:t>25.838 </a:t>
            </a:r>
            <a:r>
              <a:rPr lang="es-MX" sz="1400" dirty="0" smtClean="0">
                <a:solidFill>
                  <a:prstClr val="black"/>
                </a:solidFill>
              </a:rPr>
              <a:t>millones, equivalente a un </a:t>
            </a:r>
            <a:r>
              <a:rPr lang="es-MX" sz="1400" dirty="0" smtClean="0">
                <a:solidFill>
                  <a:prstClr val="black"/>
                </a:solidFill>
              </a:rPr>
              <a:t>47,9% </a:t>
            </a:r>
            <a:r>
              <a:rPr lang="es-MX" sz="1400" dirty="0" smtClean="0">
                <a:solidFill>
                  <a:prstClr val="black"/>
                </a:solidFill>
              </a:rPr>
              <a:t>de avance, </a:t>
            </a:r>
            <a:r>
              <a:rPr lang="es-MX" sz="1400" dirty="0" smtClean="0">
                <a:solidFill>
                  <a:prstClr val="black"/>
                </a:solidFill>
              </a:rPr>
              <a:t>inferior al  52,7%  de avance a igual período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Al mes de </a:t>
            </a:r>
            <a:r>
              <a:rPr lang="es-MX" sz="1400" dirty="0" smtClean="0">
                <a:solidFill>
                  <a:prstClr val="black"/>
                </a:solidFill>
              </a:rPr>
              <a:t>julio se </a:t>
            </a:r>
            <a:r>
              <a:rPr lang="es-MX" sz="1400" dirty="0" smtClean="0">
                <a:solidFill>
                  <a:prstClr val="black"/>
                </a:solidFill>
              </a:rPr>
              <a:t>observaron </a:t>
            </a:r>
            <a:r>
              <a:rPr lang="es-MX" sz="1400" dirty="0" smtClean="0">
                <a:solidFill>
                  <a:prstClr val="black"/>
                </a:solidFill>
              </a:rPr>
              <a:t>modificaciones presupuestarias que redujeron el presupuesto vigente de la Partida en $922 millones. Estos cambios impactaron con rebajas a los Subtítulos: Gasto en Personal en $193 millones, Bienes y Servicios de Consumo en $1.212 millones y Adquisición de Activos No Financieros en $315 millones. E incrementaron los Subtítulos Prestaciones de Seguridad Social en $314 millones y Servicio de la Deuda en $485 millones.</a:t>
            </a: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</a:t>
            </a:r>
            <a:r>
              <a:rPr lang="es-CL" sz="1400" dirty="0" smtClean="0"/>
              <a:t>ley </a:t>
            </a:r>
            <a:r>
              <a:rPr lang="es-CL" sz="1400" dirty="0" smtClean="0"/>
              <a:t>de </a:t>
            </a:r>
            <a:r>
              <a:rPr lang="es-CL" sz="1400" dirty="0" smtClean="0"/>
              <a:t>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839983"/>
              </p:ext>
            </p:extLst>
          </p:nvPr>
        </p:nvGraphicFramePr>
        <p:xfrm>
          <a:off x="4644008" y="3212977"/>
          <a:ext cx="4156048" cy="28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7"/>
            <a:ext cx="3888432" cy="288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881471"/>
              </p:ext>
            </p:extLst>
          </p:nvPr>
        </p:nvGraphicFramePr>
        <p:xfrm>
          <a:off x="539552" y="1340768"/>
          <a:ext cx="81369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90872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5483" y="4653136"/>
            <a:ext cx="7190893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060848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300072"/>
              </p:ext>
            </p:extLst>
          </p:nvPr>
        </p:nvGraphicFramePr>
        <p:xfrm>
          <a:off x="899592" y="2420888"/>
          <a:ext cx="7162799" cy="2066925"/>
        </p:xfrm>
        <a:graphic>
          <a:graphicData uri="http://schemas.openxmlformats.org/drawingml/2006/table">
            <a:tbl>
              <a:tblPr/>
              <a:tblGrid>
                <a:gridCol w="734646"/>
                <a:gridCol w="2020277"/>
                <a:gridCol w="734646"/>
                <a:gridCol w="734646"/>
                <a:gridCol w="734646"/>
                <a:gridCol w="734646"/>
                <a:gridCol w="734646"/>
                <a:gridCol w="73464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53.001.555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-922.244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25.838.695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31.724.318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-193.709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18.340.714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10.145.871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-1.212.196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4.057.185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2.474.157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1.950.721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-315.908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6765" y="887814"/>
            <a:ext cx="77768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39553" y="364502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1916832"/>
            <a:ext cx="7848872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691170"/>
              </p:ext>
            </p:extLst>
          </p:nvPr>
        </p:nvGraphicFramePr>
        <p:xfrm>
          <a:off x="611560" y="2420888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/>
                <a:gridCol w="371325"/>
                <a:gridCol w="2589754"/>
                <a:gridCol w="761692"/>
                <a:gridCol w="761692"/>
                <a:gridCol w="761692"/>
                <a:gridCol w="761692"/>
                <a:gridCol w="761692"/>
                <a:gridCol w="76169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29.254.116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12.959.270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13.800.630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7.486.870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9.946.809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5.392.555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831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95339"/>
              </p:ext>
            </p:extLst>
          </p:nvPr>
        </p:nvGraphicFramePr>
        <p:xfrm>
          <a:off x="580296" y="1385538"/>
          <a:ext cx="8035526" cy="4851773"/>
        </p:xfrm>
        <a:graphic>
          <a:graphicData uri="http://schemas.openxmlformats.org/drawingml/2006/table">
            <a:tbl>
              <a:tblPr/>
              <a:tblGrid>
                <a:gridCol w="368833"/>
                <a:gridCol w="340461"/>
                <a:gridCol w="353071"/>
                <a:gridCol w="2433669"/>
                <a:gridCol w="756582"/>
                <a:gridCol w="756582"/>
                <a:gridCol w="756582"/>
                <a:gridCol w="756582"/>
                <a:gridCol w="756582"/>
                <a:gridCol w="756582"/>
              </a:tblGrid>
              <a:tr h="14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1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30.132.128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29.254.116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-878.012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12.959.270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15.068.439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14.931.041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-137.398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8.505.797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7.318.107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6.345.908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-972.199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2.458.644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293.607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293.607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293.607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293.607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6.155.468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6.155.468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1.692.620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27,5%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168.961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168.961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168.961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168.961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307.800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307.800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307.800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307.800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5.640.830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5.640.830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1.692.620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942.867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942.867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773.155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166.355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166.355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8.319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83.260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83.260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83.260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4.089.248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4.089.248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827.886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359.100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359.100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37.877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37.877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8.775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9.343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9.343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12.029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12.029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1.589.114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1.370.077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-219.037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155.204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9,8%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42.805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40.717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-2.088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30.814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72,0%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16.051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12.810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-3.241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594.576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533.959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-60.617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37.682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511.431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401.592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-109.839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7.206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424.251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380.999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-43.252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71.251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158.015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157.015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147.005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158.015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157.015 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147.005 </a:t>
                      </a:r>
                    </a:p>
                  </a:txBody>
                  <a:tcPr marL="6735" marR="6735" marT="6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735" marR="6735" marT="67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501317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0080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61830"/>
              </p:ext>
            </p:extLst>
          </p:nvPr>
        </p:nvGraphicFramePr>
        <p:xfrm>
          <a:off x="395622" y="1930528"/>
          <a:ext cx="8229602" cy="2889111"/>
        </p:xfrm>
        <a:graphic>
          <a:graphicData uri="http://schemas.openxmlformats.org/drawingml/2006/table">
            <a:tbl>
              <a:tblPr/>
              <a:tblGrid>
                <a:gridCol w="262560"/>
                <a:gridCol w="251620"/>
                <a:gridCol w="254355"/>
                <a:gridCol w="3522673"/>
                <a:gridCol w="656399"/>
                <a:gridCol w="656399"/>
                <a:gridCol w="656399"/>
                <a:gridCol w="656399"/>
                <a:gridCol w="656399"/>
                <a:gridCol w="656399"/>
              </a:tblGrid>
              <a:tr h="164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2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13.844.984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13.800.630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-44.354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7.486.870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9.739.467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9.730.011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-9.456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5.672.651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2.101.557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1.969.302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-132.255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918.358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43,7%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1.656.312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1.656.312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597.337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1.656.312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1.656.312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597.337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946.928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946.928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380.696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709.384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709.384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216.641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346.648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294.974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-51.674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148.493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33.777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26.956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-6.821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15.172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7.372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5.884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-1.488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6.128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5.503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-625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1.080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122.195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97.518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-24.677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44.603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177.176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159.113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-18.063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87.173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54,8%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150.031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149.031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150.031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150.031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149.031 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150.031 </a:t>
                      </a:r>
                    </a:p>
                  </a:txBody>
                  <a:tcPr marL="8208" marR="8208" marT="8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08" marR="8208" marT="8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1595</Words>
  <Application>Microsoft Office PowerPoint</Application>
  <PresentationFormat>Presentación en pantalla (4:3)</PresentationFormat>
  <Paragraphs>835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JULIO 2018 PARTIDA 25: MINISTERIO DE MEDIO AMBIENTE</vt:lpstr>
      <vt:lpstr>EJECUCIÓN PRESUPUESTARIA DE GASTOS ACUMULADA A JULIO DE 2018  PARTIDA 25 MINISTERIO DEL MEDIO AMBIENTE</vt:lpstr>
      <vt:lpstr>EJECUCIÓN PRESUPUESTARIA DE GASTOS ACUMULADA A JULIO DE 2018  PARTIDA 25 MINISTERIO DEL MEDIO AMBIENTE</vt:lpstr>
      <vt:lpstr>COMPORTAMIENTO DE LA EJECUCIÓN DE GASTOS A JULIO 2018  PARTIDA 25 MINISTERIO DE MEDIO AMBIENTE</vt:lpstr>
      <vt:lpstr>COMPORTAMIENTO DE LA EJECUCIÓN ACUMULADA DE GASTOS A JULIO 2018  PARTIDA 25 MINISTERIO DE MEDIO AMBIENTE</vt:lpstr>
      <vt:lpstr>EJECUCIÓN ACUMULADA DE GASTOS A JULIO 2018  PARTIDA 25 MINISTERIO DEL MEDIO AMBIENTE</vt:lpstr>
      <vt:lpstr>EJECUCIÓN ACUMULADA DE GASTOS A JULIO 2018  PARTIDA 25 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170</cp:revision>
  <cp:lastPrinted>2016-07-14T20:27:16Z</cp:lastPrinted>
  <dcterms:created xsi:type="dcterms:W3CDTF">2016-06-23T13:38:47Z</dcterms:created>
  <dcterms:modified xsi:type="dcterms:W3CDTF">2018-09-13T13:15:08Z</dcterms:modified>
</cp:coreProperties>
</file>