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8" r:id="rId4"/>
    <p:sldId id="305" r:id="rId5"/>
    <p:sldId id="304" r:id="rId6"/>
    <p:sldId id="306" r:id="rId7"/>
    <p:sldId id="264" r:id="rId8"/>
    <p:sldId id="263" r:id="rId9"/>
    <p:sldId id="302" r:id="rId10"/>
    <p:sldId id="303" r:id="rId11"/>
    <p:sldId id="299" r:id="rId12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2" y="-6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02800346507526E-2"/>
                  <c:y val="-6.63585122486390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5052962865237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3334175188344017E-3"/>
                  <c:y val="-1.85183417120319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instituciones'!$C$9:$C$11</c:f>
              <c:strCache>
                <c:ptCount val="3"/>
                <c:pt idx="0">
                  <c:v>Subsecretaría del Medio Ambiente</c:v>
                </c:pt>
                <c:pt idx="1">
                  <c:v>Servicio de Evaluación Ambiental</c:v>
                </c:pt>
                <c:pt idx="2">
                  <c:v>Superintendencia del Medio Ambiente</c:v>
                </c:pt>
              </c:strCache>
            </c:strRef>
          </c:cat>
          <c:val>
            <c:numRef>
              <c:f>'resumen instituciones'!$D$9:$D$11</c:f>
              <c:numCache>
                <c:formatCode>0.0%</c:formatCode>
                <c:ptCount val="3"/>
                <c:pt idx="0">
                  <c:v>0.55879089676155791</c:v>
                </c:pt>
                <c:pt idx="1">
                  <c:v>0.25675090139698797</c:v>
                </c:pt>
                <c:pt idx="2">
                  <c:v>0.18445820184145409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9574912"/>
        <c:axId val="88051712"/>
        <c:axId val="0"/>
      </c:bar3DChart>
      <c:catAx>
        <c:axId val="59574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88051712"/>
        <c:crosses val="autoZero"/>
        <c:auto val="1"/>
        <c:lblAlgn val="ctr"/>
        <c:lblOffset val="100"/>
        <c:noMultiLvlLbl val="0"/>
      </c:catAx>
      <c:valAx>
        <c:axId val="88051712"/>
        <c:scaling>
          <c:orientation val="minMax"/>
        </c:scaling>
        <c:delete val="0"/>
        <c:axPos val="l"/>
        <c:majorGridlines>
          <c:spPr>
            <a:ln>
              <a:solidFill>
                <a:sysClr val="windowText" lastClr="000000"/>
              </a:solidFill>
            </a:ln>
          </c:spPr>
        </c:majorGridlines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59574912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Text" lastClr="000000"/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Mensual</a:t>
            </a:r>
          </a:p>
        </c:rich>
      </c:tx>
      <c:layout/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'resumen partida'!$V$16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1111111111111112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3888888888888888E-2"/>
                  <c:y val="9.25925925925925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partida'!$W$15:$AC$15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partida'!$W$16:$AC$16</c:f>
              <c:numCache>
                <c:formatCode>0.0%</c:formatCode>
                <c:ptCount val="7"/>
                <c:pt idx="0">
                  <c:v>5.4622252095353138E-2</c:v>
                </c:pt>
                <c:pt idx="1">
                  <c:v>6.0519176705306273E-2</c:v>
                </c:pt>
                <c:pt idx="2">
                  <c:v>8.1569363771360481E-2</c:v>
                </c:pt>
                <c:pt idx="3">
                  <c:v>6.8299457336850916E-2</c:v>
                </c:pt>
                <c:pt idx="4">
                  <c:v>9.9495709275761735E-2</c:v>
                </c:pt>
                <c:pt idx="5">
                  <c:v>8.2305759550633364E-2</c:v>
                </c:pt>
                <c:pt idx="6">
                  <c:v>7.9819725737450831E-2</c:v>
                </c:pt>
              </c:numCache>
            </c:numRef>
          </c:val>
        </c:ser>
        <c:ser>
          <c:idx val="1"/>
          <c:order val="1"/>
          <c:tx>
            <c:strRef>
              <c:f>'resumen partida'!$V$17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333333333333305E-2"/>
                  <c:y val="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388888888888888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666666666666666E-2"/>
                  <c:y val="4.243778136006664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2222222222222223E-2"/>
                  <c:y val="-4.629629629629629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partida'!$W$15:$AC$15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partida'!$W$17:$AC$17</c:f>
              <c:numCache>
                <c:formatCode>0.0%</c:formatCode>
                <c:ptCount val="7"/>
                <c:pt idx="0">
                  <c:v>5.4198481082536491E-2</c:v>
                </c:pt>
                <c:pt idx="1">
                  <c:v>5.2181356881031322E-2</c:v>
                </c:pt>
                <c:pt idx="2">
                  <c:v>8.9297028200850614E-2</c:v>
                </c:pt>
                <c:pt idx="3">
                  <c:v>7.2750308263703753E-2</c:v>
                </c:pt>
                <c:pt idx="4">
                  <c:v>6.7267627045342268E-2</c:v>
                </c:pt>
                <c:pt idx="5">
                  <c:v>8.0741529357009886E-2</c:v>
                </c:pt>
                <c:pt idx="6">
                  <c:v>6.2734192744839809E-2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10944"/>
        <c:axId val="37812480"/>
      </c:barChart>
      <c:catAx>
        <c:axId val="37810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7812480"/>
        <c:crosses val="autoZero"/>
        <c:auto val="1"/>
        <c:lblAlgn val="ctr"/>
        <c:lblOffset val="100"/>
        <c:noMultiLvlLbl val="0"/>
      </c:catAx>
      <c:valAx>
        <c:axId val="37812480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781094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CL" sz="1400"/>
              <a:t>Ejecución Acumulada</a:t>
            </a:r>
          </a:p>
        </c:rich>
      </c:tx>
      <c:layout/>
      <c:overlay val="1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'resumen partida'!$AI$16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0"/>
              <c:layout>
                <c:manualLayout>
                  <c:x val="-6.6666666666666666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29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3333333333333329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999999999999995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9.7222222222222224E-2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4999999999999997E-2"/>
                  <c:y val="-4.1666666666666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partida'!$AJ$15:$AP$15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partida'!$AJ$16:$AP$16</c:f>
              <c:numCache>
                <c:formatCode>0.0%</c:formatCode>
                <c:ptCount val="7"/>
                <c:pt idx="0">
                  <c:v>5.4622252095353138E-2</c:v>
                </c:pt>
                <c:pt idx="1">
                  <c:v>0.1151414288006594</c:v>
                </c:pt>
                <c:pt idx="2">
                  <c:v>0.1967107925720199</c:v>
                </c:pt>
                <c:pt idx="3">
                  <c:v>0.26501024990887079</c:v>
                </c:pt>
                <c:pt idx="4">
                  <c:v>0.36450595918463252</c:v>
                </c:pt>
                <c:pt idx="5">
                  <c:v>0.44681171873526593</c:v>
                </c:pt>
                <c:pt idx="6">
                  <c:v>0.5266314444727167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'resumen partida'!$AI$17</c:f>
              <c:strCache>
                <c:ptCount val="1"/>
                <c:pt idx="0">
                  <c:v>2018</c:v>
                </c:pt>
              </c:strCache>
            </c:strRef>
          </c:tx>
          <c:marker>
            <c:symbol val="none"/>
          </c:marker>
          <c:dLbls>
            <c:dLbl>
              <c:idx val="6"/>
              <c:layout>
                <c:manualLayout>
                  <c:x val="-1.9444444444444445E-2"/>
                  <c:y val="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8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'resumen partida'!$AJ$15:$AP$15</c:f>
              <c:strCache>
                <c:ptCount val="7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</c:strCache>
            </c:strRef>
          </c:cat>
          <c:val>
            <c:numRef>
              <c:f>'resumen partida'!$AJ$17:$AP$17</c:f>
              <c:numCache>
                <c:formatCode>0.0%</c:formatCode>
                <c:ptCount val="7"/>
                <c:pt idx="0">
                  <c:v>5.4198481082536491E-2</c:v>
                </c:pt>
                <c:pt idx="1">
                  <c:v>0.10637983796356781</c:v>
                </c:pt>
                <c:pt idx="2">
                  <c:v>0.19567686616441843</c:v>
                </c:pt>
                <c:pt idx="3">
                  <c:v>0.26842717442812219</c:v>
                </c:pt>
                <c:pt idx="4">
                  <c:v>0.33569480147346442</c:v>
                </c:pt>
                <c:pt idx="5">
                  <c:v>0.41643633083047432</c:v>
                </c:pt>
                <c:pt idx="6">
                  <c:v>0.47917052357531414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06048"/>
        <c:axId val="37757696"/>
      </c:lineChart>
      <c:catAx>
        <c:axId val="375060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7757696"/>
        <c:crosses val="autoZero"/>
        <c:auto val="1"/>
        <c:lblAlgn val="ctr"/>
        <c:lblOffset val="100"/>
        <c:noMultiLvlLbl val="0"/>
      </c:catAx>
      <c:valAx>
        <c:axId val="37757696"/>
        <c:scaling>
          <c:orientation val="minMax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es-CL"/>
          </a:p>
        </c:txPr>
        <c:crossAx val="3750604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800"/>
          </a:pPr>
          <a:endParaRPr lang="es-CL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13-09-2018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13-09-2018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13-09-2018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13-09-2018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13-09-2018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13-09-2018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47" name="Picture 199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4624"/>
            <a:ext cx="36703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6529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</a:t>
            </a:r>
            <a:r>
              <a:rPr lang="es-CL" sz="2000" b="1" dirty="0" smtClean="0">
                <a:latin typeface="+mn-lt"/>
              </a:rPr>
              <a:t>ACUMULADA DE GASTOS PRESUPUESTARIOS</a:t>
            </a:r>
            <a:r>
              <a:rPr lang="es-CL" sz="2000" b="1" dirty="0">
                <a:latin typeface="+mn-lt"/>
              </a:rPr>
              <a:t/>
            </a:r>
            <a:br>
              <a:rPr lang="es-CL" sz="2000" b="1" dirty="0">
                <a:latin typeface="+mn-lt"/>
              </a:rPr>
            </a:br>
            <a:r>
              <a:rPr lang="es-CL" sz="2000" b="1" dirty="0" smtClean="0">
                <a:latin typeface="+mn-lt"/>
              </a:rPr>
              <a:t>JULIO </a:t>
            </a:r>
            <a:r>
              <a:rPr lang="es-CL" sz="2000" b="1" dirty="0">
                <a:latin typeface="+mn-lt"/>
              </a:rPr>
              <a:t>2018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25: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MEDIO AMBIENTE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 smtClean="0"/>
              <a:t>Valparaíso, </a:t>
            </a:r>
            <a:r>
              <a:rPr lang="es-CL" sz="1200" dirty="0" smtClean="0"/>
              <a:t>septiembre </a:t>
            </a:r>
            <a:r>
              <a:rPr lang="es-CL" sz="1200" dirty="0"/>
              <a:t>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36" name="Picture 16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4219602" cy="7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553" y="5661248"/>
            <a:ext cx="784887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90872" y="829312"/>
            <a:ext cx="7869560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25.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03. PROGRAMA 01: SUPERINTENDENCIA DEL MEDIO AMBIENTE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90872" y="1700808"/>
            <a:ext cx="786956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577850" y="2091531"/>
          <a:ext cx="7988299" cy="3543300"/>
        </p:xfrm>
        <a:graphic>
          <a:graphicData uri="http://schemas.openxmlformats.org/drawingml/2006/table">
            <a:tbl>
              <a:tblPr/>
              <a:tblGrid>
                <a:gridCol w="371327"/>
                <a:gridCol w="342764"/>
                <a:gridCol w="355459"/>
                <a:gridCol w="2348567"/>
                <a:gridCol w="761697"/>
                <a:gridCol w="761697"/>
                <a:gridCol w="761697"/>
                <a:gridCol w="761697"/>
                <a:gridCol w="761697"/>
                <a:gridCol w="76169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9.946.809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7.110.121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7.063.266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-46.855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4.162.266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1.938.403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1.830.661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-107.742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680.183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de Fiscalización Ambiental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566.296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330.867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285.670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-45.197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164.991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20.079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16.024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-4.055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-1.401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6.444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116,4%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44.292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39.777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-4.515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87.635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69.937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-17.698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171.926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154.398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-17.528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110.926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179.003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>
              <a:latin typeface="+mn-lt"/>
            </a:endParaRPr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/>
          <a:lstStyle/>
          <a:p>
            <a:pPr marL="0" lvl="0" indent="0" algn="just">
              <a:spcBef>
                <a:spcPts val="0"/>
              </a:spcBef>
              <a:buNone/>
            </a:pPr>
            <a:r>
              <a:rPr lang="es-MX" sz="1600" b="1" dirty="0" smtClean="0">
                <a:solidFill>
                  <a:prstClr val="black"/>
                </a:solidFill>
              </a:rPr>
              <a:t>Principales hallazgos</a:t>
            </a:r>
            <a:endParaRPr lang="es-CL" sz="1600" b="1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CL" sz="1400" dirty="0" smtClean="0">
                <a:solidFill>
                  <a:prstClr val="black"/>
                </a:solidFill>
              </a:rPr>
              <a:t>En </a:t>
            </a:r>
            <a:r>
              <a:rPr lang="es-CL" sz="1400" dirty="0">
                <a:solidFill>
                  <a:prstClr val="black"/>
                </a:solidFill>
              </a:rPr>
              <a:t>el mes de </a:t>
            </a:r>
            <a:r>
              <a:rPr lang="es-CL" sz="1400" dirty="0" smtClean="0">
                <a:solidFill>
                  <a:prstClr val="black"/>
                </a:solidFill>
              </a:rPr>
              <a:t>julio el gasto ejecutado fue de $3.382 </a:t>
            </a:r>
            <a:r>
              <a:rPr lang="es-CL" sz="1400" dirty="0">
                <a:solidFill>
                  <a:prstClr val="black"/>
                </a:solidFill>
              </a:rPr>
              <a:t>millones, equivalente a un </a:t>
            </a:r>
            <a:r>
              <a:rPr lang="es-CL" sz="1400" dirty="0" smtClean="0">
                <a:solidFill>
                  <a:prstClr val="black"/>
                </a:solidFill>
              </a:rPr>
              <a:t>6,3%, inferior </a:t>
            </a:r>
            <a:r>
              <a:rPr lang="es-CL" sz="1400" dirty="0" smtClean="0">
                <a:solidFill>
                  <a:prstClr val="black"/>
                </a:solidFill>
              </a:rPr>
              <a:t>al </a:t>
            </a:r>
            <a:r>
              <a:rPr lang="es-CL" sz="1400" dirty="0" smtClean="0">
                <a:solidFill>
                  <a:prstClr val="black"/>
                </a:solidFill>
              </a:rPr>
              <a:t>8% presentado en el </a:t>
            </a:r>
            <a:r>
              <a:rPr lang="es-CL" sz="1400" dirty="0">
                <a:solidFill>
                  <a:prstClr val="black"/>
                </a:solidFill>
              </a:rPr>
              <a:t>mismo mes del año </a:t>
            </a:r>
            <a:r>
              <a:rPr lang="es-CL" sz="1400" dirty="0" smtClean="0">
                <a:solidFill>
                  <a:prstClr val="black"/>
                </a:solidFill>
              </a:rPr>
              <a:t>anterior e inferior  </a:t>
            </a:r>
            <a:r>
              <a:rPr lang="es-CL" sz="1400" dirty="0" smtClean="0">
                <a:solidFill>
                  <a:prstClr val="black"/>
                </a:solidFill>
              </a:rPr>
              <a:t>a lo 8,1% </a:t>
            </a:r>
            <a:r>
              <a:rPr lang="es-CL" sz="1400" dirty="0">
                <a:solidFill>
                  <a:prstClr val="black"/>
                </a:solidFill>
              </a:rPr>
              <a:t>logrado en el mes de </a:t>
            </a:r>
            <a:r>
              <a:rPr lang="es-CL" sz="1400" dirty="0" smtClean="0">
                <a:solidFill>
                  <a:prstClr val="black"/>
                </a:solidFill>
              </a:rPr>
              <a:t>junio </a:t>
            </a:r>
            <a:r>
              <a:rPr lang="es-CL" sz="1400" dirty="0" smtClean="0">
                <a:solidFill>
                  <a:prstClr val="black"/>
                </a:solidFill>
              </a:rPr>
              <a:t>de este mismo año. </a:t>
            </a: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Con ello, la ejecución acumulada al </a:t>
            </a:r>
            <a:r>
              <a:rPr lang="es-MX" sz="1400" dirty="0" smtClean="0">
                <a:solidFill>
                  <a:prstClr val="black"/>
                </a:solidFill>
              </a:rPr>
              <a:t>julio totalizó en </a:t>
            </a:r>
            <a:r>
              <a:rPr lang="es-MX" sz="1400" dirty="0" smtClean="0">
                <a:solidFill>
                  <a:prstClr val="black"/>
                </a:solidFill>
              </a:rPr>
              <a:t>$</a:t>
            </a:r>
            <a:r>
              <a:rPr lang="es-MX" sz="1400" dirty="0" smtClean="0">
                <a:solidFill>
                  <a:prstClr val="black"/>
                </a:solidFill>
              </a:rPr>
              <a:t>25.838 </a:t>
            </a:r>
            <a:r>
              <a:rPr lang="es-MX" sz="1400" dirty="0" smtClean="0">
                <a:solidFill>
                  <a:prstClr val="black"/>
                </a:solidFill>
              </a:rPr>
              <a:t>millones, equivalente a un </a:t>
            </a:r>
            <a:r>
              <a:rPr lang="es-MX" sz="1400" dirty="0" smtClean="0">
                <a:solidFill>
                  <a:prstClr val="black"/>
                </a:solidFill>
              </a:rPr>
              <a:t>47,9% </a:t>
            </a:r>
            <a:r>
              <a:rPr lang="es-MX" sz="1400" dirty="0" smtClean="0">
                <a:solidFill>
                  <a:prstClr val="black"/>
                </a:solidFill>
              </a:rPr>
              <a:t>de avance, </a:t>
            </a:r>
            <a:r>
              <a:rPr lang="es-MX" sz="1400" dirty="0" smtClean="0">
                <a:solidFill>
                  <a:prstClr val="black"/>
                </a:solidFill>
              </a:rPr>
              <a:t>inferior al  52,7%  de avance a igual período del año anterior.</a:t>
            </a:r>
            <a:endParaRPr lang="es-CL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r>
              <a:rPr lang="es-MX" sz="1400" dirty="0" smtClean="0">
                <a:solidFill>
                  <a:prstClr val="black"/>
                </a:solidFill>
              </a:rPr>
              <a:t>Al mes de </a:t>
            </a:r>
            <a:r>
              <a:rPr lang="es-MX" sz="1400" dirty="0" smtClean="0">
                <a:solidFill>
                  <a:prstClr val="black"/>
                </a:solidFill>
              </a:rPr>
              <a:t>julio se </a:t>
            </a:r>
            <a:r>
              <a:rPr lang="es-MX" sz="1400" dirty="0" smtClean="0">
                <a:solidFill>
                  <a:prstClr val="black"/>
                </a:solidFill>
              </a:rPr>
              <a:t>observaron </a:t>
            </a:r>
            <a:r>
              <a:rPr lang="es-MX" sz="1400" dirty="0" smtClean="0">
                <a:solidFill>
                  <a:prstClr val="black"/>
                </a:solidFill>
              </a:rPr>
              <a:t>modificaciones presupuestarias que redujeron el presupuesto vigente de la Partida en $922 millones. Estos cambios impactaron con rebajas a los Subtítulos: Gasto en Personal en $193 millones, Bienes y Servicios de Consumo en $1.212 millones y Adquisición de Activos No Financieros en $315 millones. E incrementaron los Subtítulos Prestaciones de Seguridad Social en $314 millones y Servicio de la Deuda en $485 millones.</a:t>
            </a: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MX" sz="1400" dirty="0" smtClean="0">
              <a:solidFill>
                <a:prstClr val="black"/>
              </a:solidFill>
            </a:endParaRPr>
          </a:p>
          <a:p>
            <a:pPr marL="285750" lvl="0" indent="-285750" algn="just">
              <a:spcBef>
                <a:spcPts val="0"/>
              </a:spcBef>
            </a:pPr>
            <a:endParaRPr lang="es-CL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755576" y="1429363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b="1" dirty="0" smtClean="0"/>
              <a:t>Principales hallazgos</a:t>
            </a:r>
            <a:endParaRPr lang="es-CL" sz="1600" b="1" dirty="0" smtClean="0"/>
          </a:p>
          <a:p>
            <a:pPr algn="just"/>
            <a:endParaRPr lang="es-CL" sz="1400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s-CL" sz="1400" dirty="0" smtClean="0"/>
              <a:t>Para </a:t>
            </a:r>
            <a:r>
              <a:rPr lang="es-CL" sz="1400" dirty="0"/>
              <a:t>el año 2018, el Ministerio del Medio </a:t>
            </a:r>
            <a:r>
              <a:rPr lang="es-CL" sz="1400" dirty="0" smtClean="0"/>
              <a:t>Ambiente cuenta con un presupuesto </a:t>
            </a:r>
            <a:r>
              <a:rPr lang="es-CL" sz="1400" dirty="0" smtClean="0"/>
              <a:t>ley </a:t>
            </a:r>
            <a:r>
              <a:rPr lang="es-CL" sz="1400" dirty="0" smtClean="0"/>
              <a:t>de </a:t>
            </a:r>
            <a:r>
              <a:rPr lang="es-CL" sz="1400" dirty="0" smtClean="0"/>
              <a:t>$53.923 millones, que se distribuyen en un 59% en Gastos en Personal, 21% en Bienes y Servicios de Consumo, 15% en Transferencias Corrientes y 4% en Adquisición de Activos No Financieros.</a:t>
            </a:r>
            <a:r>
              <a:rPr lang="es-CL" sz="1400" dirty="0">
                <a:solidFill>
                  <a:prstClr val="black"/>
                </a:solidFill>
              </a:rPr>
              <a:t> En cuanto a los Servicios, el 55% se destina a Subsecretaría, mientras que el 25% va a Servicio de Evaluación de Ambiental y 18% de Superintendencia de Medio Ambiente.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MX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 smtClean="0"/>
          </a:p>
          <a:p>
            <a:pPr marL="285750" indent="-285750" algn="just">
              <a:buFont typeface="Arial" pitchFamily="34" charset="0"/>
              <a:buChar char="•"/>
            </a:pPr>
            <a:endParaRPr lang="es-CL" sz="1400" dirty="0"/>
          </a:p>
        </p:txBody>
      </p:sp>
      <p:graphicFrame>
        <p:nvGraphicFramePr>
          <p:cNvPr id="8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839983"/>
              </p:ext>
            </p:extLst>
          </p:nvPr>
        </p:nvGraphicFramePr>
        <p:xfrm>
          <a:off x="4644008" y="3212977"/>
          <a:ext cx="4156048" cy="2863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212977"/>
            <a:ext cx="3888432" cy="288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4794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DE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3881471"/>
              </p:ext>
            </p:extLst>
          </p:nvPr>
        </p:nvGraphicFramePr>
        <p:xfrm>
          <a:off x="539552" y="1340768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824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550591"/>
            <a:ext cx="82296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 MEDIO AMBIENTE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2 Gráfic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759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55576" y="908720"/>
            <a:ext cx="72008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25 MINISTERIO DEL MEDIO AMBIENTE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65483" y="4653136"/>
            <a:ext cx="7190893" cy="432048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2060848"/>
            <a:ext cx="712879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300072"/>
              </p:ext>
            </p:extLst>
          </p:nvPr>
        </p:nvGraphicFramePr>
        <p:xfrm>
          <a:off x="899592" y="2420888"/>
          <a:ext cx="7162799" cy="2066925"/>
        </p:xfrm>
        <a:graphic>
          <a:graphicData uri="http://schemas.openxmlformats.org/drawingml/2006/table">
            <a:tbl>
              <a:tblPr/>
              <a:tblGrid>
                <a:gridCol w="734646"/>
                <a:gridCol w="2020277"/>
                <a:gridCol w="734646"/>
                <a:gridCol w="734646"/>
                <a:gridCol w="734646"/>
                <a:gridCol w="734646"/>
                <a:gridCol w="734646"/>
                <a:gridCol w="734646"/>
              </a:tblGrid>
              <a:tr h="1905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53.923.799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53.001.555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-922.244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25.838.695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47,9%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31.918.027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31.724.318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-193.709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18.340.714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57,8%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11.358.067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10.145.871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-1.212.196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4.057.185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314.520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20.912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6,6%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8.378.076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2.474.157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29,5%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2.266.629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1.950.721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-315.908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468.688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20,7%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485.049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477.039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6765" y="887814"/>
            <a:ext cx="777686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25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39553" y="3645024"/>
            <a:ext cx="784887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3" y="1916832"/>
            <a:ext cx="7848872" cy="30582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691170"/>
              </p:ext>
            </p:extLst>
          </p:nvPr>
        </p:nvGraphicFramePr>
        <p:xfrm>
          <a:off x="611560" y="2420888"/>
          <a:ext cx="7861298" cy="1066800"/>
        </p:xfrm>
        <a:graphic>
          <a:graphicData uri="http://schemas.openxmlformats.org/drawingml/2006/table">
            <a:tbl>
              <a:tblPr/>
              <a:tblGrid>
                <a:gridCol w="330067"/>
                <a:gridCol w="371325"/>
                <a:gridCol w="2589754"/>
                <a:gridCol w="761692"/>
                <a:gridCol w="761692"/>
                <a:gridCol w="761692"/>
                <a:gridCol w="761692"/>
                <a:gridCol w="761692"/>
                <a:gridCol w="76169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Prog.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Subsecretaría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30.132.128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29.254.116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-878.012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12.959.270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Evaluación Ambiental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13.844.984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13.800.630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7.486.870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Superintendencia del Medio Ambiente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9.946.687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9.946.809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5.392.555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54,2%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6309320"/>
            <a:ext cx="761776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592044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01. PROGRAMA 01: SUBSECRETARÍA DEL MEDIO AMBIENTE 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18313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95339"/>
              </p:ext>
            </p:extLst>
          </p:nvPr>
        </p:nvGraphicFramePr>
        <p:xfrm>
          <a:off x="580296" y="1385538"/>
          <a:ext cx="8035526" cy="4851773"/>
        </p:xfrm>
        <a:graphic>
          <a:graphicData uri="http://schemas.openxmlformats.org/drawingml/2006/table">
            <a:tbl>
              <a:tblPr/>
              <a:tblGrid>
                <a:gridCol w="368833"/>
                <a:gridCol w="340461"/>
                <a:gridCol w="353071"/>
                <a:gridCol w="2433669"/>
                <a:gridCol w="756582"/>
                <a:gridCol w="756582"/>
                <a:gridCol w="756582"/>
                <a:gridCol w="756582"/>
                <a:gridCol w="756582"/>
                <a:gridCol w="756582"/>
              </a:tblGrid>
              <a:tr h="14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31037"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30.132.128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29.254.116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-878.012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12.959.270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15.068.439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14.931.041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-137.398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8.505.797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56,4%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7.318.107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6.345.908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-972.199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2.458.644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38,7%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DE SEGURIDAD SOCIAL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293.607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293.607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Prestaciones Sociales del Empleador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293.607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293.607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6.155.468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6.155.468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1.692.620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27,5%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Sector Privado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168.961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168.961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Instituciones Colaboradoras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168.961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168.961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 Gobierno Central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307.800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307.800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Comité Agencia de Fomento de la Producción Sustentable - CORFO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307.800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307.800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5.640.830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5.640.830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1.692.620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 Protección Ambiental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942.867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942.867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773.155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Certificación Ambiental Municipal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166.355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166.355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8.319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Modelo de Pronóstico de Calidad del Aire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83.260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83.260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83.260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Calefacción Sustentable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4.089.248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4.089.248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827.886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20,2%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017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Fondo del Reciclaje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359.100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359.100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Organismos Internacionales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37.877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37.877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Plataforma Intergubernamental sobre Biodiversidad y Servicios de los Ecosistemas (IPBES)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8.775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8.775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 de las Naciones Unidas para el Medio Ambiente (PNUMA)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7.730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7.730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165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Organización para la Cooperación y el Desarrollo Económico (OCDE)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9.343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9.343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006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Wetlands International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12.029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12.029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1.589.114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1.370.077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-219.037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155.204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9,8%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42.805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40.717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-2.088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30.814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72,0%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75,7%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16.051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12.810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-3.241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8.251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64,4%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594.576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533.959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-60.617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37.682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7,1%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511.431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401.592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-109.839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7.206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424.251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380.999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-43.252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71.251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16,8%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18,7%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158.015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157.015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147.005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443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158.015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157.015 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147.005 </a:t>
                      </a:r>
                    </a:p>
                  </a:txBody>
                  <a:tcPr marL="6735" marR="6735" marT="67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6735" marR="6735" marT="673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82633" y="5013176"/>
            <a:ext cx="7545752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580298" y="764704"/>
            <a:ext cx="786024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ACUMULADA DE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GASTOS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2018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25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. CAPÍTULO 02. PROGRAMA 01:  SERVICIO DE EVALUACIÓN AMBIENTAL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80299" y="170080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2018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361830"/>
              </p:ext>
            </p:extLst>
          </p:nvPr>
        </p:nvGraphicFramePr>
        <p:xfrm>
          <a:off x="395622" y="1930528"/>
          <a:ext cx="8229602" cy="2889111"/>
        </p:xfrm>
        <a:graphic>
          <a:graphicData uri="http://schemas.openxmlformats.org/drawingml/2006/table">
            <a:tbl>
              <a:tblPr/>
              <a:tblGrid>
                <a:gridCol w="262560"/>
                <a:gridCol w="251620"/>
                <a:gridCol w="254355"/>
                <a:gridCol w="3522673"/>
                <a:gridCol w="656399"/>
                <a:gridCol w="656399"/>
                <a:gridCol w="656399"/>
                <a:gridCol w="656399"/>
                <a:gridCol w="656399"/>
                <a:gridCol w="656399"/>
              </a:tblGrid>
              <a:tr h="164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Presupuesto 2018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</a:tr>
              <a:tr h="26264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Subt.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Ítem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Asig.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Clasificación Económica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Ley 2018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Vigente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Variación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Ejecución Acumulada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Ley 2018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% de Ejecución Ppto. Vigente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13.844.984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13.800.630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-44.354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7.486.870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54,1%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54,3%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GASTOS EN PERSONAL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9.739.467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9.730.011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-9.456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5.672.651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58,2%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58,3%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BIENES Y SERVICIOS DE CONSUMO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2.101.557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1.969.302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-132.255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918.358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43,7%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TRANSFERENCIAS CORRIENTES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1.656.312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1.656.312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597.337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 Otras Entidades Públicas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1.656.312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1.656.312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597.337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36,1%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 de Procesos de Evaluación de Impacto Ambiental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946.928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946.928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380.696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40,2%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Administración Sistema SEIA Electrónico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709.384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709.384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216.641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ADQUISICIÓN DE ACTIVOS NO FINANCIEROS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346.648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294.974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-51.674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148.493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42,8%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50,3%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         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33.777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26.956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-6.821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15.172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44,9%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56,3%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Mobiliario y Otros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7.372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5.884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-1.488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465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Máquinas y Equipos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6.128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5.503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-625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1.080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17,6%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19,6%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06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Equipos Informáticos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122.195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97.518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-24.677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44.603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36,5%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45,7%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Programas Informáticos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177.176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159.113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-18.063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87.173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49,2%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54,8%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 DE LA DEUDA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150.031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149.031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150.031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641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07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Deuda Flotante                                                                 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1.000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150.031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149.031 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150.031 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208" marR="8208" marT="820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5175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1936</TotalTime>
  <Words>1595</Words>
  <Application>Microsoft Office PowerPoint</Application>
  <PresentationFormat>Presentación en pantalla (4:3)</PresentationFormat>
  <Paragraphs>835</Paragraphs>
  <Slides>10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1_Tema de Office</vt:lpstr>
      <vt:lpstr>Tema de Office</vt:lpstr>
      <vt:lpstr>Imagen de mapa de bits</vt:lpstr>
      <vt:lpstr>EJECUCIÓN ACUMULADA DE GASTOS PRESUPUESTARIOS JULIO 2018 PARTIDA 25: MINISTERIO DE MEDIO AMBIENTE</vt:lpstr>
      <vt:lpstr>EJECUCIÓN PRESUPUESTARIA DE GASTOS ACUMULADA A JULIO DE 2018  PARTIDA 25 MINISTERIO DEL MEDIO AMBIENTE</vt:lpstr>
      <vt:lpstr>EJECUCIÓN PRESUPUESTARIA DE GASTOS ACUMULADA A JULIO DE 2018  PARTIDA 25 MINISTERIO DEL MEDIO AMBIENTE</vt:lpstr>
      <vt:lpstr>COMPORTAMIENTO DE LA EJECUCIÓN DE GASTOS A JULIO 2018  PARTIDA 25 MINISTERIO DE MEDIO AMBIENTE</vt:lpstr>
      <vt:lpstr>COMPORTAMIENTO DE LA EJECUCIÓN ACUMULADA DE GASTOS A JULIO 2018  PARTIDA 25 MINISTERIO DE MEDIO AMBIENTE</vt:lpstr>
      <vt:lpstr>EJECUCIÓN ACUMULADA DE GASTOS A JULIO 2018  PARTIDA 25 MINISTERIO DEL MEDIO AMBIENTE</vt:lpstr>
      <vt:lpstr>EJECUCIÓN ACUMULADA DE GASTOS A JULIO 2018  PARTIDA 25  RESUMEN POR CAPÍTULOS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RCATALAN</cp:lastModifiedBy>
  <cp:revision>170</cp:revision>
  <cp:lastPrinted>2016-07-14T20:27:16Z</cp:lastPrinted>
  <dcterms:created xsi:type="dcterms:W3CDTF">2016-06-23T13:38:47Z</dcterms:created>
  <dcterms:modified xsi:type="dcterms:W3CDTF">2018-09-13T13:15:08Z</dcterms:modified>
</cp:coreProperties>
</file>