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notesMasterIdLst>
    <p:notesMasterId r:id="rId20"/>
  </p:notesMasterIdLst>
  <p:sldIdLst>
    <p:sldId id="257" r:id="rId8"/>
    <p:sldId id="258" r:id="rId9"/>
    <p:sldId id="26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244" y="-5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DB1C80A-FE64-4415-A6CD-F4B50FFAC98C}" type="datetimeFigureOut">
              <a:rPr lang="es-CL" smtClean="0"/>
              <a:t>13-09-2018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87193961-CA54-41C9-9D99-9FB3EC370F5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9840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23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45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2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06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98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136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6667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8661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360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3250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5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075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4872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31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03810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4318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538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32184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5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063522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1657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50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9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0852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51338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4244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3938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0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626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9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564219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55839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9904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795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2847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45086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788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0818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3963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22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055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8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70070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014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7164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8001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68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68031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5164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40810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27536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82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150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72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057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02405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9466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22706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14212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9582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4109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4739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1618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2129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17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642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42069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82623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6738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430307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7285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0065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24968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15164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48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64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515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5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9877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0287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0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80788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182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30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944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58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467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34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8958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10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664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7033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13-09-2018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86" name="Picture 38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22336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827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7.xls"/><Relationship Id="rId2" Type="http://schemas.openxmlformats.org/officeDocument/2006/relationships/slideLayout" Target="../slideLayouts/slideLayout4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8.xls"/><Relationship Id="rId2" Type="http://schemas.openxmlformats.org/officeDocument/2006/relationships/slideLayout" Target="../slideLayouts/slideLayout5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9.xls"/><Relationship Id="rId2" Type="http://schemas.openxmlformats.org/officeDocument/2006/relationships/slideLayout" Target="../slideLayouts/slideLayout68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Hoja_de_c_lculo_de_Microsoft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4.xls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5.xls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Hoja_de_c_lculo_de_Microsoft_Excel_97-20036.xls"/><Relationship Id="rId2" Type="http://schemas.openxmlformats.org/officeDocument/2006/relationships/slideLayout" Target="../slideLayouts/slideLayout35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JULIO </a:t>
            </a:r>
            <a:r>
              <a:rPr lang="es-CL" sz="2000" b="1" dirty="0">
                <a:solidFill>
                  <a:prstClr val="black"/>
                </a:solidFill>
              </a:rPr>
              <a:t>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</a:t>
            </a:r>
            <a:r>
              <a:rPr lang="es-CL" sz="2000" b="1" dirty="0" smtClean="0">
                <a:solidFill>
                  <a:prstClr val="black"/>
                </a:solidFill>
              </a:rPr>
              <a:t>24:</a:t>
            </a:r>
            <a:r>
              <a:rPr lang="es-CL" sz="2400" b="1" dirty="0" smtClean="0">
                <a:latin typeface="+mn-lt"/>
              </a:rPr>
              <a:t/>
            </a:r>
            <a:br>
              <a:rPr lang="es-CL" sz="2400" b="1" dirty="0" smtClean="0">
                <a:latin typeface="+mn-lt"/>
              </a:rPr>
            </a:br>
            <a:r>
              <a:rPr lang="es-CL" sz="2000" b="1" dirty="0" smtClean="0">
                <a:latin typeface="+mn-lt"/>
              </a:rPr>
              <a:t>MINISTERIO DE ENERGÍA</a:t>
            </a:r>
            <a:endParaRPr lang="es-CL" sz="20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septiembre </a:t>
            </a:r>
            <a:r>
              <a:rPr lang="es-CL" sz="1200" dirty="0" smtClean="0">
                <a:solidFill>
                  <a:prstClr val="black"/>
                </a:solidFill>
              </a:rPr>
              <a:t>2018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8230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043" y="548680"/>
            <a:ext cx="5893374" cy="1152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6862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93096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2776"/>
            <a:ext cx="79104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641847"/>
              </p:ext>
            </p:extLst>
          </p:nvPr>
        </p:nvGraphicFramePr>
        <p:xfrm>
          <a:off x="395536" y="1772816"/>
          <a:ext cx="8208912" cy="245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4" name="Hoja de cálculo" r:id="rId3" imgW="7858103" imgH="2457529" progId="Excel.Sheet.8">
                  <p:embed/>
                </p:oleObj>
              </mc:Choice>
              <mc:Fallback>
                <p:oleObj name="Hoja de cálculo" r:id="rId3" imgW="7858103" imgH="245752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08912" cy="2457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32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445224"/>
            <a:ext cx="8014371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4067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039704"/>
              </p:ext>
            </p:extLst>
          </p:nvPr>
        </p:nvGraphicFramePr>
        <p:xfrm>
          <a:off x="395536" y="1700808"/>
          <a:ext cx="8280920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0" name="Hoja de cálculo" r:id="rId3" imgW="7858103" imgH="3638405" progId="Excel.Sheet.8">
                  <p:embed/>
                </p:oleObj>
              </mc:Choice>
              <mc:Fallback>
                <p:oleObj name="Hoja de cálculo" r:id="rId3" imgW="7858103" imgH="3638405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00808"/>
                        <a:ext cx="8280920" cy="3638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4967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701777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3712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337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4870618"/>
              </p:ext>
            </p:extLst>
          </p:nvPr>
        </p:nvGraphicFramePr>
        <p:xfrm>
          <a:off x="323528" y="1916832"/>
          <a:ext cx="8280920" cy="276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6" name="Hoja de cálculo" r:id="rId3" imgW="7858103" imgH="2762237" progId="Excel.Sheet.8">
                  <p:embed/>
                </p:oleObj>
              </mc:Choice>
              <mc:Fallback>
                <p:oleObj name="Hoja de cálculo" r:id="rId3" imgW="7858103" imgH="276223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3528" y="1916832"/>
                        <a:ext cx="8280920" cy="276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4586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La Ejecución del Ministerio, del mes de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julio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ascendió </a:t>
            </a:r>
            <a:r>
              <a:rPr lang="es-CL" sz="1400" b="1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$82.661 </a:t>
            </a:r>
            <a:r>
              <a:rPr lang="es-CL" sz="1400" b="1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, es decir, un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59% </a:t>
            </a:r>
            <a:r>
              <a:rPr lang="es-CL" sz="1400" dirty="0">
                <a:solidFill>
                  <a:prstClr val="black"/>
                </a:solidFill>
                <a:ea typeface="+mn-ea"/>
                <a:cs typeface="+mn-cs"/>
              </a:rPr>
              <a:t>respecto de la ley </a:t>
            </a:r>
            <a:r>
              <a:rPr lang="es-CL" sz="1400" dirty="0" smtClean="0">
                <a:solidFill>
                  <a:prstClr val="black"/>
                </a:solidFill>
                <a:ea typeface="+mn-ea"/>
                <a:cs typeface="+mn-cs"/>
              </a:rPr>
              <a:t>vigente.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En la </a:t>
            </a:r>
            <a:r>
              <a:rPr lang="es-CL" sz="1400" b="1" dirty="0" smtClean="0">
                <a:solidFill>
                  <a:prstClr val="black"/>
                </a:solidFill>
              </a:rPr>
              <a:t>Subsecretaría de Energía </a:t>
            </a:r>
            <a:r>
              <a:rPr lang="es-CL" sz="1400" dirty="0" smtClean="0">
                <a:solidFill>
                  <a:prstClr val="black"/>
                </a:solidFill>
              </a:rPr>
              <a:t>se observó que </a:t>
            </a:r>
            <a:r>
              <a:rPr lang="es-CL" sz="1400" dirty="0">
                <a:solidFill>
                  <a:prstClr val="black"/>
                </a:solidFill>
              </a:rPr>
              <a:t>la asignación “Prospectiva y Política Energética y Desarrollo </a:t>
            </a:r>
            <a:r>
              <a:rPr lang="es-CL" sz="1400" dirty="0" smtClean="0">
                <a:solidFill>
                  <a:prstClr val="black"/>
                </a:solidFill>
              </a:rPr>
              <a:t>Sustentable”, presentó un 90% de gasto, con $853  millones. La transferencia a la Empresa Nacional de Petróleo ejecutó un 34% sus recursos con desembolsos por $19.834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El </a:t>
            </a:r>
            <a:r>
              <a:rPr lang="es-CL" sz="1400" dirty="0">
                <a:solidFill>
                  <a:prstClr val="black"/>
                </a:solidFill>
              </a:rPr>
              <a:t>p</a:t>
            </a:r>
            <a:r>
              <a:rPr lang="es-CL" sz="1400" dirty="0" smtClean="0">
                <a:solidFill>
                  <a:prstClr val="black"/>
                </a:solidFill>
              </a:rPr>
              <a:t>rograma presupuestario </a:t>
            </a:r>
            <a:r>
              <a:rPr lang="es-CL" sz="1400" dirty="0" smtClean="0">
                <a:solidFill>
                  <a:prstClr val="black"/>
                </a:solidFill>
              </a:rPr>
              <a:t>“</a:t>
            </a:r>
            <a:r>
              <a:rPr lang="es-CL" sz="1400" dirty="0" smtClean="0">
                <a:solidFill>
                  <a:prstClr val="black"/>
                </a:solidFill>
              </a:rPr>
              <a:t>Apoyo </a:t>
            </a:r>
            <a:r>
              <a:rPr lang="es-CL" sz="1400" dirty="0" smtClean="0">
                <a:solidFill>
                  <a:prstClr val="black"/>
                </a:solidFill>
              </a:rPr>
              <a:t>al Desarrollo de Energías Renovables No </a:t>
            </a:r>
            <a:r>
              <a:rPr lang="es-CL" sz="1400" dirty="0" smtClean="0">
                <a:solidFill>
                  <a:prstClr val="black"/>
                </a:solidFill>
              </a:rPr>
              <a:t>Convencionales”, </a:t>
            </a:r>
            <a:r>
              <a:rPr lang="es-CL" sz="1400" dirty="0" smtClean="0">
                <a:solidFill>
                  <a:prstClr val="black"/>
                </a:solidFill>
              </a:rPr>
              <a:t>con recursos </a:t>
            </a:r>
            <a:r>
              <a:rPr lang="es-CL" sz="1400" dirty="0" smtClean="0">
                <a:solidFill>
                  <a:prstClr val="black"/>
                </a:solidFill>
              </a:rPr>
              <a:t>vigentes </a:t>
            </a:r>
            <a:r>
              <a:rPr lang="es-CL" sz="1400" dirty="0" smtClean="0">
                <a:solidFill>
                  <a:prstClr val="black"/>
                </a:solidFill>
              </a:rPr>
              <a:t>por $</a:t>
            </a:r>
            <a:r>
              <a:rPr lang="es-CL" sz="1400" dirty="0" smtClean="0">
                <a:solidFill>
                  <a:prstClr val="black"/>
                </a:solidFill>
              </a:rPr>
              <a:t>5.109 </a:t>
            </a:r>
            <a:r>
              <a:rPr lang="es-CL" sz="1400" dirty="0" smtClean="0">
                <a:solidFill>
                  <a:prstClr val="black"/>
                </a:solidFill>
              </a:rPr>
              <a:t>millones, ejecutó a </a:t>
            </a:r>
            <a:r>
              <a:rPr lang="es-CL" sz="1400" dirty="0" smtClean="0">
                <a:solidFill>
                  <a:prstClr val="black"/>
                </a:solidFill>
              </a:rPr>
              <a:t>julio, </a:t>
            </a:r>
            <a:r>
              <a:rPr lang="es-CL" sz="1400" dirty="0" smtClean="0">
                <a:solidFill>
                  <a:prstClr val="black"/>
                </a:solidFill>
              </a:rPr>
              <a:t>un </a:t>
            </a:r>
            <a:r>
              <a:rPr lang="es-CL" sz="1400" dirty="0" smtClean="0">
                <a:solidFill>
                  <a:prstClr val="black"/>
                </a:solidFill>
              </a:rPr>
              <a:t>63% </a:t>
            </a:r>
            <a:r>
              <a:rPr lang="es-CL" sz="1400" dirty="0" smtClean="0">
                <a:solidFill>
                  <a:prstClr val="black"/>
                </a:solidFill>
              </a:rPr>
              <a:t>de sus recursos.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>
                <a:solidFill>
                  <a:prstClr val="black"/>
                </a:solidFill>
              </a:rPr>
              <a:t>La Aplicación Programa Energización Rural y Social, con recursos aprobados por $872 millones, </a:t>
            </a:r>
            <a:r>
              <a:rPr lang="es-CL" sz="1400" dirty="0" smtClean="0">
                <a:solidFill>
                  <a:prstClr val="black"/>
                </a:solidFill>
              </a:rPr>
              <a:t>presentó un avance presupuestario de un 2%.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 transferencia corriente para la </a:t>
            </a:r>
            <a:r>
              <a:rPr lang="es-CL" sz="1400" dirty="0">
                <a:solidFill>
                  <a:prstClr val="black"/>
                </a:solidFill>
              </a:rPr>
              <a:t>Aplicación Plan de Acción de Eficiencia </a:t>
            </a:r>
            <a:r>
              <a:rPr lang="es-CL" sz="1400" dirty="0" smtClean="0">
                <a:solidFill>
                  <a:prstClr val="black"/>
                </a:solidFill>
              </a:rPr>
              <a:t>Energética, con recursos aprobados por $10.098 millones, ejecutó un 81% sus recursos, con un gasto total de $7.282 millones. En esta asignación se observa una disminución del presupuesto vigente por $1.127 millones.</a:t>
            </a: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400" dirty="0" smtClean="0">
              <a:solidFill>
                <a:prstClr val="black"/>
              </a:solidFill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r>
              <a:rPr lang="es-CL" sz="1400" dirty="0" smtClean="0">
                <a:solidFill>
                  <a:prstClr val="black"/>
                </a:solidFill>
              </a:rPr>
              <a:t>Las Iniciativas de Inversión de la Comisión Chilena de Energía Nuclear, con recursos disponibles por $964 millones, presentaron ejecución presupuestaria a </a:t>
            </a:r>
            <a:r>
              <a:rPr lang="es-CL" sz="1400" dirty="0" smtClean="0">
                <a:solidFill>
                  <a:prstClr val="black"/>
                </a:solidFill>
              </a:rPr>
              <a:t>julio </a:t>
            </a:r>
            <a:r>
              <a:rPr lang="es-CL" sz="1400" dirty="0" smtClean="0">
                <a:solidFill>
                  <a:prstClr val="black"/>
                </a:solidFill>
              </a:rPr>
              <a:t>de 2018, de un 3%.</a:t>
            </a:r>
            <a:endParaRPr lang="es-CL" sz="1400" b="1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  <a:p>
            <a:pPr marL="34290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3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2018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340187"/>
            <a:ext cx="4073403" cy="2223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061" y="2340186"/>
            <a:ext cx="4073403" cy="2234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588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88011"/>
            <a:ext cx="701127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95536" y="1340768"/>
            <a:ext cx="6989463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839436"/>
              </p:ext>
            </p:extLst>
          </p:nvPr>
        </p:nvGraphicFramePr>
        <p:xfrm>
          <a:off x="395536" y="1720205"/>
          <a:ext cx="8280920" cy="242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Hoja de cálculo" r:id="rId3" imgW="7410584" imgH="2428796" progId="Excel.Sheet.8">
                  <p:embed/>
                </p:oleObj>
              </mc:Choice>
              <mc:Fallback>
                <p:oleObj name="Hoja de cálculo" r:id="rId3" imgW="7410584" imgH="2428796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20205"/>
                        <a:ext cx="8280920" cy="2428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36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4167" y="3639939"/>
            <a:ext cx="679012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</a:t>
            </a:r>
            <a:r>
              <a:rPr lang="es-CL" sz="1050" dirty="0" smtClean="0">
                <a:solidFill>
                  <a:prstClr val="black"/>
                </a:solidFill>
              </a:rPr>
              <a:t>informes </a:t>
            </a:r>
            <a:r>
              <a:rPr lang="es-CL" sz="1050" dirty="0">
                <a:solidFill>
                  <a:prstClr val="black"/>
                </a:solidFill>
              </a:rPr>
              <a:t>de </a:t>
            </a:r>
            <a:r>
              <a:rPr lang="es-CL" sz="1050" dirty="0" smtClean="0">
                <a:solidFill>
                  <a:prstClr val="black"/>
                </a:solidFill>
              </a:rPr>
              <a:t>ejecución presupuestaria </a:t>
            </a:r>
            <a:r>
              <a:rPr lang="es-CL" sz="1050" dirty="0">
                <a:solidFill>
                  <a:prstClr val="black"/>
                </a:solidFill>
              </a:rPr>
              <a:t>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0058" y="1484784"/>
            <a:ext cx="6856238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187694"/>
              </p:ext>
            </p:extLst>
          </p:nvPr>
        </p:nvGraphicFramePr>
        <p:xfrm>
          <a:off x="395536" y="1844824"/>
          <a:ext cx="828092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8" name="Hoja de cálculo" r:id="rId4" imgW="9029610" imgH="1686004" progId="Excel.Sheet.8">
                  <p:embed/>
                </p:oleObj>
              </mc:Choice>
              <mc:Fallback>
                <p:oleObj name="Hoja de cálculo" r:id="rId4" imgW="9029610" imgH="1686004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536" y="1844824"/>
                        <a:ext cx="8280920" cy="1685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717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6165304"/>
            <a:ext cx="7641642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13441"/>
            <a:ext cx="7328935" cy="19166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3571682"/>
              </p:ext>
            </p:extLst>
          </p:nvPr>
        </p:nvGraphicFramePr>
        <p:xfrm>
          <a:off x="395536" y="1772816"/>
          <a:ext cx="8208911" cy="429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2" name="Hoja de cálculo" r:id="rId3" imgW="7762718" imgH="4295709" progId="Excel.Sheet.8">
                  <p:embed/>
                </p:oleObj>
              </mc:Choice>
              <mc:Fallback>
                <p:oleObj name="Hoja de cálculo" r:id="rId3" imgW="7762718" imgH="4295709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772816"/>
                        <a:ext cx="8208911" cy="429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9511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013176"/>
            <a:ext cx="6696426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570044"/>
            <a:ext cx="7034032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                                                                                                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9673279"/>
              </p:ext>
            </p:extLst>
          </p:nvPr>
        </p:nvGraphicFramePr>
        <p:xfrm>
          <a:off x="395536" y="1902693"/>
          <a:ext cx="8280920" cy="303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6" name="Hoja de cálculo" r:id="rId3" imgW="7562984" imgH="3038567" progId="Excel.Sheet.8">
                  <p:embed/>
                </p:oleObj>
              </mc:Choice>
              <mc:Fallback>
                <p:oleObj name="Hoja de cálculo" r:id="rId3" imgW="7562984" imgH="3038567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902693"/>
                        <a:ext cx="8280920" cy="3038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69682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4365104"/>
            <a:ext cx="7155518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15551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970328"/>
              </p:ext>
            </p:extLst>
          </p:nvPr>
        </p:nvGraphicFramePr>
        <p:xfrm>
          <a:off x="395536" y="1673721"/>
          <a:ext cx="8280920" cy="2619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Hoja de cálculo" r:id="rId3" imgW="8020184" imgH="2619283" progId="Excel.Sheet.8">
                  <p:embed/>
                </p:oleObj>
              </mc:Choice>
              <mc:Fallback>
                <p:oleObj name="Hoja de cálculo" r:id="rId3" imgW="8020184" imgH="2619283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73721"/>
                        <a:ext cx="8280920" cy="2619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094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5085184"/>
            <a:ext cx="7174429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</a:t>
            </a:r>
            <a:r>
              <a:rPr lang="es-CL" sz="1050" dirty="0" smtClean="0">
                <a:solidFill>
                  <a:prstClr val="black"/>
                </a:solidFill>
              </a:rPr>
              <a:t>propia en </a:t>
            </a:r>
            <a:r>
              <a:rPr lang="es-CL" sz="1050" dirty="0">
                <a:solidFill>
                  <a:prstClr val="black"/>
                </a:solidFill>
              </a:rPr>
              <a:t>base </a:t>
            </a:r>
            <a:r>
              <a:rPr lang="es-CL" sz="1050" dirty="0" smtClean="0">
                <a:solidFill>
                  <a:prstClr val="black"/>
                </a:solidFill>
              </a:rPr>
              <a:t> a Informes de </a:t>
            </a:r>
            <a:r>
              <a:rPr lang="es-CL" sz="1050" dirty="0">
                <a:solidFill>
                  <a:prstClr val="black"/>
                </a:solidFill>
              </a:rPr>
              <a:t>e</a:t>
            </a:r>
            <a:r>
              <a:rPr lang="es-CL" sz="1050" dirty="0" smtClean="0">
                <a:solidFill>
                  <a:prstClr val="black"/>
                </a:solidFill>
              </a:rPr>
              <a:t>jecución </a:t>
            </a:r>
            <a:r>
              <a:rPr lang="es-CL" sz="1050" dirty="0">
                <a:solidFill>
                  <a:prstClr val="black"/>
                </a:solidFill>
              </a:rPr>
              <a:t>p</a:t>
            </a:r>
            <a:r>
              <a:rPr lang="es-CL" sz="1050" dirty="0" smtClean="0">
                <a:solidFill>
                  <a:prstClr val="black"/>
                </a:solidFill>
              </a:rPr>
              <a:t>resupuestaria mensual de DIPRES</a:t>
            </a:r>
            <a:endParaRPr lang="es-CL" sz="1050" dirty="0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65963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2018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799291"/>
              </p:ext>
            </p:extLst>
          </p:nvPr>
        </p:nvGraphicFramePr>
        <p:xfrm>
          <a:off x="395536" y="1641326"/>
          <a:ext cx="8280920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name="Hoja de cálculo" r:id="rId3" imgW="7858103" imgH="3372008" progId="Excel.Sheet.8">
                  <p:embed/>
                </p:oleObj>
              </mc:Choice>
              <mc:Fallback>
                <p:oleObj name="Hoja de cálculo" r:id="rId3" imgW="7858103" imgH="337200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95536" y="1641326"/>
                        <a:ext cx="8280920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74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513</Words>
  <Application>Microsoft Office PowerPoint</Application>
  <PresentationFormat>Presentación en pantalla (4:3)</PresentationFormat>
  <Paragraphs>57</Paragraphs>
  <Slides>12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7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20" baseType="lpstr">
      <vt:lpstr>1_Tema de Office</vt:lpstr>
      <vt:lpstr>16_Tema de Office</vt:lpstr>
      <vt:lpstr>2_Tema de Office</vt:lpstr>
      <vt:lpstr>3_Tema de Office</vt:lpstr>
      <vt:lpstr>4_Tema de Office</vt:lpstr>
      <vt:lpstr>17_Tema de Office</vt:lpstr>
      <vt:lpstr>5_Tema de Office</vt:lpstr>
      <vt:lpstr>Hoja de cálculo de Microsoft Excel 97-2003</vt:lpstr>
      <vt:lpstr>EJECUCIÓN ACUMULADA DE GASTOS PRESUPUESTARIOS AL MES DE JULIO DE 2018 PARTIDA 24: MINISTERIO DE ENERGÍA</vt:lpstr>
      <vt:lpstr>EJECUCIÓN ACUMULADA DE GASTOS A JULIO DE 2018  PARTIDA 24 MINISTERIO DE ENERGÍA</vt:lpstr>
      <vt:lpstr>Presentación de PowerPoint</vt:lpstr>
      <vt:lpstr>EJECUCIÓN ACUMULADA DE GASTOS A JULIO DE 2018  PARTIDA 24 MINISTERIO DE ENERGÍA</vt:lpstr>
      <vt:lpstr>EJECUCIÓN ACUMULADA DE GASTOS A JULIO DE 2018  PARTIDA 24 RESUMEN POR CAPÍTULOS</vt:lpstr>
      <vt:lpstr>EJECUCIÓN ACUMULADA DE GASTOS A JULIO DE 2018  PARTIDA 24. CAPÍTULO 01. PROGRAMA 01:  SUBSECRETARÍA DE ENERGÍA</vt:lpstr>
      <vt:lpstr>EJECUCIÓN ACUMULADA DE GASTOS A JULIO DE 2018  PARTIDA 24. CAPÍTULO 01. PROGRAMA 03:  APOYO AL DESARROLLO DE ENERGÍAS RENOVABLES NO CONVENCIONALES</vt:lpstr>
      <vt:lpstr>EJECUCIÓN ACUMULADA DE GASTOS A JULIO DE 2018  PARTIDA 24. CAPÍTULO 01. PROGRAMA 04:  PROGRAMA ENERGIZACIÓN RURAL Y SOCIAL</vt:lpstr>
      <vt:lpstr>EJECUCIÓN ACUMULADA DE GASTOS A JULIO DE 2018  PARTIDA 24. CAPÍTULO 01. PROGRAMA 05:  PLAN DE ACCIÓN DE EFICIENCIA ENERGÉTICA</vt:lpstr>
      <vt:lpstr>EJECUCIÓN ACUMULADA DE GASTOS A JULIO DE 2018  PARTIDA 24. CAPÍTULO 02. PROGRAMA 01:  COMISIÓN NACIONAL DE ENERGÍA</vt:lpstr>
      <vt:lpstr>EJECUCIÓN ACUMULADA DE GASTOS A JULIO DE 2018  PARTIDA 24. CAPÍTULO 03. PROGRAMA 01:  COMISIÓN CHILENA DE ENERGÍA NUCLEAR</vt:lpstr>
      <vt:lpstr>EJECUCIÓN ACUMULADA DE GASTOS A JULIO DE 2018  PARTIDA 24. CAPÍTULO 04. PROGRAMA 01:  SUPERINTENDENCIA DE ELECTRICIDAD Y COMBUSTIBLES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24: MINISTERIO DE ENERGÍA</dc:title>
  <dc:creator>Ruben Catalan</dc:creator>
  <cp:lastModifiedBy>Presupuesto Santiago</cp:lastModifiedBy>
  <cp:revision>38</cp:revision>
  <cp:lastPrinted>2016-08-01T15:51:15Z</cp:lastPrinted>
  <dcterms:created xsi:type="dcterms:W3CDTF">2016-08-01T15:22:37Z</dcterms:created>
  <dcterms:modified xsi:type="dcterms:W3CDTF">2018-09-13T13:35:41Z</dcterms:modified>
</cp:coreProperties>
</file>