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0"/>
  </p:notesMasterIdLst>
  <p:sldIdLst>
    <p:sldId id="257" r:id="rId8"/>
    <p:sldId id="258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5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24: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ENERGÍA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septiembre </a:t>
            </a:r>
            <a:r>
              <a:rPr lang="es-CL" sz="1200" dirty="0" smtClean="0">
                <a:solidFill>
                  <a:prstClr val="black"/>
                </a:solidFill>
              </a:rPr>
              <a:t>2018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641847"/>
              </p:ext>
            </p:extLst>
          </p:nvPr>
        </p:nvGraphicFramePr>
        <p:xfrm>
          <a:off x="395536" y="1772816"/>
          <a:ext cx="82089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Hoja de cálculo" r:id="rId3" imgW="7858103" imgH="2457529" progId="Excel.Sheet.8">
                  <p:embed/>
                </p:oleObj>
              </mc:Choice>
              <mc:Fallback>
                <p:oleObj name="Hoja de cálculo" r:id="rId3" imgW="7858103" imgH="245752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8208912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44522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39704"/>
              </p:ext>
            </p:extLst>
          </p:nvPr>
        </p:nvGraphicFramePr>
        <p:xfrm>
          <a:off x="395536" y="1700808"/>
          <a:ext cx="8280920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Hoja de cálculo" r:id="rId3" imgW="7858103" imgH="3638405" progId="Excel.Sheet.8">
                  <p:embed/>
                </p:oleObj>
              </mc:Choice>
              <mc:Fallback>
                <p:oleObj name="Hoja de cálculo" r:id="rId3" imgW="7858103" imgH="363840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8280920" cy="363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701777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870618"/>
              </p:ext>
            </p:extLst>
          </p:nvPr>
        </p:nvGraphicFramePr>
        <p:xfrm>
          <a:off x="323528" y="1916832"/>
          <a:ext cx="828092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Hoja de cálculo" r:id="rId3" imgW="7858103" imgH="2762237" progId="Excel.Sheet.8">
                  <p:embed/>
                </p:oleObj>
              </mc:Choice>
              <mc:Fallback>
                <p:oleObj name="Hoja de cálculo" r:id="rId3" imgW="7858103" imgH="276223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916832"/>
                        <a:ext cx="8280920" cy="276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julio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$82.661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59%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la </a:t>
            </a:r>
            <a:r>
              <a:rPr lang="es-CL" sz="14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400" dirty="0" smtClean="0">
                <a:solidFill>
                  <a:prstClr val="black"/>
                </a:solidFill>
              </a:rPr>
              <a:t>se observó que </a:t>
            </a:r>
            <a:r>
              <a:rPr lang="es-CL" sz="14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400" dirty="0" smtClean="0">
                <a:solidFill>
                  <a:prstClr val="black"/>
                </a:solidFill>
              </a:rPr>
              <a:t>Sustentable”, presentó un 90% de gasto, con $853  millones. La transferencia a la Empresa Nacional de Petróleo ejecutó un 34% sus recursos con desembolsos por $19.834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El </a:t>
            </a:r>
            <a:r>
              <a:rPr lang="es-CL" sz="1400" dirty="0">
                <a:solidFill>
                  <a:prstClr val="black"/>
                </a:solidFill>
              </a:rPr>
              <a:t>p</a:t>
            </a:r>
            <a:r>
              <a:rPr lang="es-CL" sz="1400" dirty="0" smtClean="0">
                <a:solidFill>
                  <a:prstClr val="black"/>
                </a:solidFill>
              </a:rPr>
              <a:t>rograma presupuestario </a:t>
            </a:r>
            <a:r>
              <a:rPr lang="es-CL" sz="1400" dirty="0" smtClean="0">
                <a:solidFill>
                  <a:prstClr val="black"/>
                </a:solidFill>
              </a:rPr>
              <a:t>“</a:t>
            </a:r>
            <a:r>
              <a:rPr lang="es-CL" sz="1400" dirty="0" smtClean="0">
                <a:solidFill>
                  <a:prstClr val="black"/>
                </a:solidFill>
              </a:rPr>
              <a:t>Apoyo </a:t>
            </a:r>
            <a:r>
              <a:rPr lang="es-CL" sz="1400" dirty="0" smtClean="0">
                <a:solidFill>
                  <a:prstClr val="black"/>
                </a:solidFill>
              </a:rPr>
              <a:t>al Desarrollo de Energías Renovables No </a:t>
            </a:r>
            <a:r>
              <a:rPr lang="es-CL" sz="1400" dirty="0" smtClean="0">
                <a:solidFill>
                  <a:prstClr val="black"/>
                </a:solidFill>
              </a:rPr>
              <a:t>Convencionales”, </a:t>
            </a:r>
            <a:r>
              <a:rPr lang="es-CL" sz="1400" dirty="0" smtClean="0">
                <a:solidFill>
                  <a:prstClr val="black"/>
                </a:solidFill>
              </a:rPr>
              <a:t>con recursos </a:t>
            </a:r>
            <a:r>
              <a:rPr lang="es-CL" sz="1400" dirty="0" smtClean="0">
                <a:solidFill>
                  <a:prstClr val="black"/>
                </a:solidFill>
              </a:rPr>
              <a:t>vigentes </a:t>
            </a:r>
            <a:r>
              <a:rPr lang="es-CL" sz="1400" dirty="0" smtClean="0">
                <a:solidFill>
                  <a:prstClr val="black"/>
                </a:solidFill>
              </a:rPr>
              <a:t>por $</a:t>
            </a:r>
            <a:r>
              <a:rPr lang="es-CL" sz="1400" dirty="0" smtClean="0">
                <a:solidFill>
                  <a:prstClr val="black"/>
                </a:solidFill>
              </a:rPr>
              <a:t>5.109 </a:t>
            </a:r>
            <a:r>
              <a:rPr lang="es-CL" sz="1400" dirty="0" smtClean="0">
                <a:solidFill>
                  <a:prstClr val="black"/>
                </a:solidFill>
              </a:rPr>
              <a:t>millones, ejecutó a </a:t>
            </a:r>
            <a:r>
              <a:rPr lang="es-CL" sz="1400" dirty="0" smtClean="0">
                <a:solidFill>
                  <a:prstClr val="black"/>
                </a:solidFill>
              </a:rPr>
              <a:t>julio, </a:t>
            </a:r>
            <a:r>
              <a:rPr lang="es-CL" sz="1400" dirty="0" smtClean="0">
                <a:solidFill>
                  <a:prstClr val="black"/>
                </a:solidFill>
              </a:rPr>
              <a:t>un </a:t>
            </a:r>
            <a:r>
              <a:rPr lang="es-CL" sz="1400" dirty="0" smtClean="0">
                <a:solidFill>
                  <a:prstClr val="black"/>
                </a:solidFill>
              </a:rPr>
              <a:t>63% </a:t>
            </a:r>
            <a:r>
              <a:rPr lang="es-CL" sz="1400" dirty="0" smtClean="0">
                <a:solidFill>
                  <a:prstClr val="black"/>
                </a:solidFill>
              </a:rPr>
              <a:t>de sus recursos.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Aplicación Programa Energización Rural y Social, con recursos aprobados por $872 millones, </a:t>
            </a:r>
            <a:r>
              <a:rPr lang="es-CL" sz="1400" dirty="0" smtClean="0">
                <a:solidFill>
                  <a:prstClr val="black"/>
                </a:solidFill>
              </a:rPr>
              <a:t>presentó un avance presupuestario de un 2%.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corriente para la </a:t>
            </a:r>
            <a:r>
              <a:rPr lang="es-CL" sz="1400" dirty="0">
                <a:solidFill>
                  <a:prstClr val="black"/>
                </a:solidFill>
              </a:rPr>
              <a:t>Aplicación Plan de Acción de Eficiencia </a:t>
            </a:r>
            <a:r>
              <a:rPr lang="es-CL" sz="1400" dirty="0" smtClean="0">
                <a:solidFill>
                  <a:prstClr val="black"/>
                </a:solidFill>
              </a:rPr>
              <a:t>Energética, con recursos aprobados por $10.098 millones, ejecutó un 81% sus recursos, con un gasto total de $7.282 millones. En esta asignación se observa una disminución del presupuesto vigente por $1.127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Las Iniciativas de Inversión de la Comisión Chilena de Energía Nuclear, con recursos disponibles por $964 millones, presentaron ejecución presupuestaria a </a:t>
            </a:r>
            <a:r>
              <a:rPr lang="es-CL" sz="1400" dirty="0" smtClean="0">
                <a:solidFill>
                  <a:prstClr val="black"/>
                </a:solidFill>
              </a:rPr>
              <a:t>julio </a:t>
            </a:r>
            <a:r>
              <a:rPr lang="es-CL" sz="1400" dirty="0" smtClean="0">
                <a:solidFill>
                  <a:prstClr val="black"/>
                </a:solidFill>
              </a:rPr>
              <a:t>de 2018, de un 3%.</a:t>
            </a: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0187"/>
            <a:ext cx="4073403" cy="2223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061" y="2340186"/>
            <a:ext cx="4073403" cy="223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88011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839436"/>
              </p:ext>
            </p:extLst>
          </p:nvPr>
        </p:nvGraphicFramePr>
        <p:xfrm>
          <a:off x="395536" y="1720205"/>
          <a:ext cx="828092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Hoja de cálculo" r:id="rId3" imgW="7410584" imgH="2428796" progId="Excel.Sheet.8">
                  <p:embed/>
                </p:oleObj>
              </mc:Choice>
              <mc:Fallback>
                <p:oleObj name="Hoja de cálculo" r:id="rId3" imgW="7410584" imgH="242879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20205"/>
                        <a:ext cx="8280920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4167" y="3639939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187694"/>
              </p:ext>
            </p:extLst>
          </p:nvPr>
        </p:nvGraphicFramePr>
        <p:xfrm>
          <a:off x="395536" y="1844824"/>
          <a:ext cx="828092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Hoja de cálculo" r:id="rId4" imgW="9029610" imgH="1686004" progId="Excel.Sheet.8">
                  <p:embed/>
                </p:oleObj>
              </mc:Choice>
              <mc:Fallback>
                <p:oleObj name="Hoja de cálculo" r:id="rId4" imgW="9029610" imgH="168600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844824"/>
                        <a:ext cx="8280920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165304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571682"/>
              </p:ext>
            </p:extLst>
          </p:nvPr>
        </p:nvGraphicFramePr>
        <p:xfrm>
          <a:off x="395536" y="1772816"/>
          <a:ext cx="8208911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Hoja de cálculo" r:id="rId3" imgW="7762718" imgH="4295709" progId="Excel.Sheet.8">
                  <p:embed/>
                </p:oleObj>
              </mc:Choice>
              <mc:Fallback>
                <p:oleObj name="Hoja de cálculo" r:id="rId3" imgW="7762718" imgH="429570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8208911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013176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673279"/>
              </p:ext>
            </p:extLst>
          </p:nvPr>
        </p:nvGraphicFramePr>
        <p:xfrm>
          <a:off x="395536" y="1902693"/>
          <a:ext cx="8280920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Hoja de cálculo" r:id="rId3" imgW="7562984" imgH="3038567" progId="Excel.Sheet.8">
                  <p:embed/>
                </p:oleObj>
              </mc:Choice>
              <mc:Fallback>
                <p:oleObj name="Hoja de cálculo" r:id="rId3" imgW="7562984" imgH="30385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902693"/>
                        <a:ext cx="8280920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365104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970328"/>
              </p:ext>
            </p:extLst>
          </p:nvPr>
        </p:nvGraphicFramePr>
        <p:xfrm>
          <a:off x="395536" y="1673721"/>
          <a:ext cx="828092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Hoja de cálculo" r:id="rId3" imgW="8020184" imgH="2619283" progId="Excel.Sheet.8">
                  <p:embed/>
                </p:oleObj>
              </mc:Choice>
              <mc:Fallback>
                <p:oleObj name="Hoja de cálculo" r:id="rId3" imgW="8020184" imgH="261928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673721"/>
                        <a:ext cx="828092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799291"/>
              </p:ext>
            </p:extLst>
          </p:nvPr>
        </p:nvGraphicFramePr>
        <p:xfrm>
          <a:off x="395536" y="1641326"/>
          <a:ext cx="828092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Hoja de cálculo" r:id="rId3" imgW="7858103" imgH="3372008" progId="Excel.Sheet.8">
                  <p:embed/>
                </p:oleObj>
              </mc:Choice>
              <mc:Fallback>
                <p:oleObj name="Hoja de cálculo" r:id="rId3" imgW="7858103" imgH="337200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641326"/>
                        <a:ext cx="828092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513</Words>
  <Application>Microsoft Office PowerPoint</Application>
  <PresentationFormat>Presentación en pantalla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 de Microsoft Excel 97-2003</vt:lpstr>
      <vt:lpstr>EJECUCIÓN ACUMULADA DE GASTOS PRESUPUESTARIOS AL MES DE JULIO DE 2018 PARTIDA 24: MINISTERIO DE ENERGÍA</vt:lpstr>
      <vt:lpstr>EJECUCIÓN ACUMULADA DE GASTOS A JULIO DE 2018  PARTIDA 24 MINISTERIO DE ENERGÍA</vt:lpstr>
      <vt:lpstr>Presentación de PowerPoint</vt:lpstr>
      <vt:lpstr>EJECUCIÓN ACUMULADA DE GASTOS A JULIO DE 2018  PARTIDA 24 MINISTERIO DE ENERGÍA</vt:lpstr>
      <vt:lpstr>EJECUCIÓN ACUMULADA DE GASTOS A JULIO DE 2018  PARTIDA 24 RESUMEN POR CAPÍTULOS</vt:lpstr>
      <vt:lpstr>EJECUCIÓN ACUMULADA DE GASTOS A JULIO DE 2018  PARTIDA 24. CAPÍTULO 01. PROGRAMA 01:  SUBSECRETARÍA DE ENERGÍA</vt:lpstr>
      <vt:lpstr>EJECUCIÓN ACUMULADA DE GASTOS A JULIO DE 2018  PARTIDA 24. CAPÍTULO 01. PROGRAMA 03:  APOYO AL DESARROLLO DE ENERGÍAS RENOVABLES NO CONVENCIONALES</vt:lpstr>
      <vt:lpstr>EJECUCIÓN ACUMULADA DE GASTOS A JULIO DE 2018  PARTIDA 24. CAPÍTULO 01. PROGRAMA 04:  PROGRAMA ENERGIZACIÓN RURAL Y SOCIAL</vt:lpstr>
      <vt:lpstr>EJECUCIÓN ACUMULADA DE GASTOS A JULIO DE 2018  PARTIDA 24. CAPÍTULO 01. PROGRAMA 05:  PLAN DE ACCIÓN DE EFICIENCIA ENERGÉTICA</vt:lpstr>
      <vt:lpstr>EJECUCIÓN ACUMULADA DE GASTOS A JULIO DE 2018  PARTIDA 24. CAPÍTULO 02. PROGRAMA 01:  COMISIÓN NACIONAL DE ENERGÍA</vt:lpstr>
      <vt:lpstr>EJECUCIÓN ACUMULADA DE GASTOS A JULIO DE 2018  PARTIDA 24. CAPÍTULO 03. PROGRAMA 01:  COMISIÓN CHILENA DE ENERGÍA NUCLEAR</vt:lpstr>
      <vt:lpstr>EJECUCIÓN ACUMULADA DE GASTOS A JULIO DE 2018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Presupuesto Santiago</cp:lastModifiedBy>
  <cp:revision>38</cp:revision>
  <cp:lastPrinted>2016-08-01T15:51:15Z</cp:lastPrinted>
  <dcterms:created xsi:type="dcterms:W3CDTF">2016-08-01T15:22:37Z</dcterms:created>
  <dcterms:modified xsi:type="dcterms:W3CDTF">2018-09-13T13:35:41Z</dcterms:modified>
</cp:coreProperties>
</file>