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96000"/>
        <c:axId val="31697536"/>
      </c:barChart>
      <c:catAx>
        <c:axId val="31696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1697536"/>
        <c:crosses val="autoZero"/>
        <c:auto val="1"/>
        <c:lblAlgn val="ctr"/>
        <c:lblOffset val="100"/>
        <c:noMultiLvlLbl val="0"/>
      </c:catAx>
      <c:valAx>
        <c:axId val="316975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169600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8.3923665791776028E-2"/>
          <c:y val="1.388888888888888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E-4377-B923-7C63FDC4D8C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E-4377-B923-7C63FDC4D8CF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EE-4377-B923-7C63FDC4D8CF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E-4377-B923-7C63FDC4D8CF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EE-4377-B923-7C63FDC4D8C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E-4377-B923-7C63FDC4D8C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E-4377-B923-7C63FDC4D8C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E-4377-B923-7C63FDC4D8C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06-423C-BDF0-724B8B637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Partida'!$X$17:$AD$17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Partida'!$X$18:$AD$18</c:f>
              <c:numCache>
                <c:formatCode>0.0%</c:formatCode>
                <c:ptCount val="7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EE-4377-B923-7C63FDC4D8CF}"/>
            </c:ext>
          </c:extLst>
        </c:ser>
        <c:ser>
          <c:idx val="1"/>
          <c:order val="1"/>
          <c:tx>
            <c:strRef>
              <c:f>'Resumen Partida'!$W$19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EE-4377-B923-7C63FDC4D8CF}"/>
                </c:ext>
              </c:extLst>
            </c:dLbl>
            <c:dLbl>
              <c:idx val="1"/>
              <c:layout>
                <c:manualLayout>
                  <c:x val="2.2222222222222247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EE-4377-B923-7C63FDC4D8CF}"/>
                </c:ext>
              </c:extLst>
            </c:dLbl>
            <c:dLbl>
              <c:idx val="2"/>
              <c:layout>
                <c:manualLayout>
                  <c:x val="4.4444444444444446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EE-4377-B923-7C63FDC4D8C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EE-4377-B923-7C63FDC4D8C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EE-4377-B923-7C63FDC4D8C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EE-4377-B923-7C63FDC4D8C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EE-4377-B923-7C63FDC4D8C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EE-4377-B923-7C63FDC4D8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Partida'!$X$17:$AD$17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Partida'!$X$19:$AD$19</c:f>
              <c:numCache>
                <c:formatCode>0.0%</c:formatCode>
                <c:ptCount val="7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  <c:pt idx="5">
                  <c:v>7.8897098526025611E-2</c:v>
                </c:pt>
                <c:pt idx="6">
                  <c:v>5.5715947207897548E-2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7EE-4377-B923-7C63FDC4D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71008"/>
        <c:axId val="34976896"/>
      </c:barChart>
      <c:catAx>
        <c:axId val="3497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4976896"/>
        <c:crosses val="autoZero"/>
        <c:auto val="1"/>
        <c:lblAlgn val="ctr"/>
        <c:lblOffset val="100"/>
        <c:noMultiLvlLbl val="0"/>
      </c:catAx>
      <c:valAx>
        <c:axId val="34976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s-CL"/>
          </a:p>
        </c:txPr>
        <c:crossAx val="349710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3.2882035578885971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5-4F3F-9BA8-BAABB2D5444A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5-4F3F-9BA8-BAABB2D5444A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5-4F3F-9BA8-BAABB2D5444A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5-4F3F-9BA8-BAABB2D5444A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5-4F3F-9BA8-BAABB2D5444A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5-4F3F-9BA8-BAABB2D5444A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85-4F3F-9BA8-BAABB2D5444A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5-4F3F-9BA8-BAABB2D5444A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5-4F3F-9BA8-BAABB2D5444A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5-4F3F-9BA8-BAABB2D5444A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5-4F3F-9BA8-BAABB2D5444A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Partida'!$AK$17:$AQ$17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Partida'!$AK$18:$AQ$18</c:f>
              <c:numCache>
                <c:formatCode>0.0%</c:formatCode>
                <c:ptCount val="7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E85-4F3F-9BA8-BAABB2D5444A}"/>
            </c:ext>
          </c:extLst>
        </c:ser>
        <c:ser>
          <c:idx val="1"/>
          <c:order val="1"/>
          <c:tx>
            <c:strRef>
              <c:f>'Resumen Partida'!$AJ$19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5-4F3F-9BA8-BAABB2D5444A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85-4F3F-9BA8-BAABB2D5444A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85-4F3F-9BA8-BAABB2D5444A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85-4F3F-9BA8-BAABB2D5444A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85-4F3F-9BA8-BAABB2D5444A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85-4F3F-9BA8-BAABB2D5444A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85-4F3F-9BA8-BAABB2D5444A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85-4F3F-9BA8-BAABB2D5444A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85-4F3F-9BA8-BAABB2D5444A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85-4F3F-9BA8-BAABB2D5444A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5-4F3F-9BA8-BAABB2D5444A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Partida'!$AK$17:$AQ$17</c:f>
              <c:strCache>
                <c:ptCount val="7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Partida'!$AK$19:$AQ$19</c:f>
              <c:numCache>
                <c:formatCode>0.0%</c:formatCode>
                <c:ptCount val="7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  <c:pt idx="5">
                  <c:v>0.42263565975733214</c:v>
                </c:pt>
                <c:pt idx="6">
                  <c:v>0.47835160696522966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FE85-4F3F-9BA8-BAABB2D544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663168"/>
        <c:axId val="88665088"/>
      </c:lineChart>
      <c:catAx>
        <c:axId val="8866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8665088"/>
        <c:crosses val="autoZero"/>
        <c:auto val="1"/>
        <c:lblAlgn val="ctr"/>
        <c:lblOffset val="100"/>
        <c:noMultiLvlLbl val="0"/>
      </c:catAx>
      <c:valAx>
        <c:axId val="886650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8663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07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79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6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</a:t>
            </a:r>
            <a:r>
              <a:rPr lang="es-CL" sz="2000" b="1" dirty="0">
                <a:latin typeface="+mn-lt"/>
              </a:rPr>
              <a:t>GASTOS </a:t>
            </a:r>
            <a:r>
              <a:rPr lang="es-CL" sz="2000" b="1" dirty="0" smtClean="0">
                <a:latin typeface="+mn-lt"/>
              </a:rPr>
              <a:t>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JULIO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3825" y="4509120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27465"/>
              </p:ext>
            </p:extLst>
          </p:nvPr>
        </p:nvGraphicFramePr>
        <p:xfrm>
          <a:off x="589611" y="2360526"/>
          <a:ext cx="79248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800100"/>
                <a:gridCol w="812800"/>
                <a:gridCol w="8509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-88.879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1.233.334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1.178.461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-54.873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645.593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002" y="4437112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050737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63691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52450" y="3329781"/>
          <a:ext cx="8039099" cy="1066800"/>
        </p:xfrm>
        <a:graphic>
          <a:graphicData uri="http://schemas.openxmlformats.org/drawingml/2006/table">
            <a:tbl>
              <a:tblPr/>
              <a:tblGrid>
                <a:gridCol w="342629"/>
                <a:gridCol w="317249"/>
                <a:gridCol w="317249"/>
                <a:gridCol w="2198538"/>
                <a:gridCol w="862918"/>
                <a:gridCol w="850228"/>
                <a:gridCol w="866091"/>
                <a:gridCol w="761399"/>
                <a:gridCol w="761399"/>
                <a:gridCol w="7613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683.544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julio,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el ministerio presentó un gasto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$758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millones, equivalente a un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5,6%, inferior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6,6%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ejecución registrado en el mismo mes del año anterior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e inferior a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lo ejecutado en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el mes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 junio ($1.395). </a:t>
            </a:r>
            <a:endParaRPr lang="es-CL" sz="1400" b="1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julio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la Partida asciende 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$6.513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47,8%, similar  a la de igual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julio se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observaron modificaciones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presupuestarias que rebajó la autorización de gastos por: $245 millones en Personal, $511 millones en Bienes y Servicios de Consumo y $32 millones en Adquisición de Activos No Financieros</a:t>
            </a:r>
            <a:r>
              <a:rPr lang="es-MX" sz="1400" smtClean="0">
                <a:solidFill>
                  <a:prstClr val="black"/>
                </a:solidFill>
                <a:ea typeface="+mn-ea"/>
                <a:cs typeface="+mn-cs"/>
              </a:rPr>
              <a:t>. De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esta forma, se totaliza una reducción en la autorización de gastos presupuestarios para el año de $562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Estas modificaciones afectaron de la siguiente manera a los distintos programas presupuestarios: Rebaja de $153 millones en Secretaría, $124 millones en Gobierno Digital, $88 millones en Consejo de Auditoría Interna y $194 millones en Consejo Nacional de la Infancia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60801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41216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361357"/>
              </p:ext>
            </p:extLst>
          </p:nvPr>
        </p:nvGraphicFramePr>
        <p:xfrm>
          <a:off x="467544" y="1484784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465313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74223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789730"/>
              </p:ext>
            </p:extLst>
          </p:nvPr>
        </p:nvGraphicFramePr>
        <p:xfrm>
          <a:off x="395536" y="2513275"/>
          <a:ext cx="8077201" cy="1828800"/>
        </p:xfrm>
        <a:graphic>
          <a:graphicData uri="http://schemas.openxmlformats.org/drawingml/2006/table">
            <a:tbl>
              <a:tblPr/>
              <a:tblGrid>
                <a:gridCol w="787160"/>
                <a:gridCol w="2279239"/>
                <a:gridCol w="787160"/>
                <a:gridCol w="857652"/>
                <a:gridCol w="857652"/>
                <a:gridCol w="837092"/>
                <a:gridCol w="834154"/>
                <a:gridCol w="837092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13.053.494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-562.482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6.513.224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10.004.687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-245.204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5.472.390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2.698.251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2.186.663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911.920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173.805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22,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6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4" y="4509120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2276872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55375"/>
              </p:ext>
            </p:extLst>
          </p:nvPr>
        </p:nvGraphicFramePr>
        <p:xfrm>
          <a:off x="755575" y="2621996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13.053.494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-562.482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6.513.224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8.787.126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-153.814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4.556.479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2.057.931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-124.868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-88.879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-194.921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13.053.494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-562.482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49" y="5517232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7850" y="2367756"/>
          <a:ext cx="7988300" cy="2990850"/>
        </p:xfrm>
        <a:graphic>
          <a:graphicData uri="http://schemas.openxmlformats.org/drawingml/2006/table">
            <a:tbl>
              <a:tblPr/>
              <a:tblGrid>
                <a:gridCol w="342764"/>
                <a:gridCol w="406239"/>
                <a:gridCol w="368154"/>
                <a:gridCol w="2132752"/>
                <a:gridCol w="828346"/>
                <a:gridCol w="799782"/>
                <a:gridCol w="825172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8.787.126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-153.814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4.556.479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7.655.523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7.517.578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-137.945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4.112.172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1.217.588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-179.387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4320" y="4869160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873039"/>
              </p:ext>
            </p:extLst>
          </p:nvPr>
        </p:nvGraphicFramePr>
        <p:xfrm>
          <a:off x="609173" y="2420888"/>
          <a:ext cx="7924800" cy="2324100"/>
        </p:xfrm>
        <a:graphic>
          <a:graphicData uri="http://schemas.openxmlformats.org/drawingml/2006/table">
            <a:tbl>
              <a:tblPr/>
              <a:tblGrid>
                <a:gridCol w="342900"/>
                <a:gridCol w="279400"/>
                <a:gridCol w="317500"/>
                <a:gridCol w="2133600"/>
                <a:gridCol w="825500"/>
                <a:gridCol w="876300"/>
                <a:gridCol w="8636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2.057.931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-124.868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680.397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662.174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-125.005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1332</Words>
  <Application>Microsoft Office PowerPoint</Application>
  <PresentationFormat>Presentación en pantalla (4:3)</PresentationFormat>
  <Paragraphs>583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EJECUCIÓN ACUMULADA DE GASTOS PRESUPUESTARIOS AL MES DE JULIO DE 2018 PARTIDA 22: MINISTERIO SECRETARÍA DE LA PRESIDENCIA</vt:lpstr>
      <vt:lpstr>EJECUCIÓN ACUMULADA DE GASTOS A JULIO DE 2018  PARTIDA 22 MINISTERIO SECRETARÍA GENERAL DE LA PRESIDENCIA</vt:lpstr>
      <vt:lpstr>EJECUCIÓN ACUMULADA DE GASTOS A JULIO DE 2018  PARTIDA 22 MINISTERIO SECRETARÍA GENERAL DE LA PRESIDENCIA</vt:lpstr>
      <vt:lpstr>EJECUCIÓN ACUMULADA DE GASTOS A JULIO DE 2018  PARTIDA 22 MINISTERIO SECRETARÍA GENERAL DE LA PRESIDENCIA</vt:lpstr>
      <vt:lpstr>COMPORTAMIENTO DE LA EJECUCIÓN ACUMULADA DE GASTOS A JULIO DE 2018  PARTIDA 22 MINISTERIO SECRETARÍA GENERAL DE LA PRESIDENCIA</vt:lpstr>
      <vt:lpstr>EJECUCIÓN ACUMULADA DE GASTOS A JULIO DE 2018  PARTIDA 22 MINISTERIO SECRETARÍA GENERAL DE LA PRESIDENCIA</vt:lpstr>
      <vt:lpstr>EJECUCIÓN ACUMULADA DE GASTOS A JULIO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196</cp:revision>
  <cp:lastPrinted>2017-05-05T19:52:29Z</cp:lastPrinted>
  <dcterms:created xsi:type="dcterms:W3CDTF">2016-06-23T13:38:47Z</dcterms:created>
  <dcterms:modified xsi:type="dcterms:W3CDTF">2018-09-13T12:47:34Z</dcterms:modified>
</cp:coreProperties>
</file>