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4"/>
  </p:notesMasterIdLst>
  <p:handoutMasterIdLst>
    <p:handoutMasterId r:id="rId25"/>
  </p:handoutMasterIdLst>
  <p:sldIdLst>
    <p:sldId id="256" r:id="rId3"/>
    <p:sldId id="298" r:id="rId4"/>
    <p:sldId id="299" r:id="rId5"/>
    <p:sldId id="304" r:id="rId6"/>
    <p:sldId id="301" r:id="rId7"/>
    <p:sldId id="264" r:id="rId8"/>
    <p:sldId id="263" r:id="rId9"/>
    <p:sldId id="265" r:id="rId10"/>
    <p:sldId id="302" r:id="rId11"/>
    <p:sldId id="267" r:id="rId12"/>
    <p:sldId id="303" r:id="rId13"/>
    <p:sldId id="268" r:id="rId14"/>
    <p:sldId id="269" r:id="rId15"/>
    <p:sldId id="275" r:id="rId16"/>
    <p:sldId id="276" r:id="rId17"/>
    <p:sldId id="300" r:id="rId18"/>
    <p:sldId id="277" r:id="rId19"/>
    <p:sldId id="278" r:id="rId20"/>
    <p:sldId id="306" r:id="rId21"/>
    <p:sldId id="272" r:id="rId22"/>
    <p:sldId id="305" r:id="rId2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3" autoAdjust="0"/>
  </p:normalViewPr>
  <p:slideViewPr>
    <p:cSldViewPr>
      <p:cViewPr varScale="1">
        <p:scale>
          <a:sx n="104" d="100"/>
          <a:sy n="104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21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10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8916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02A0E49-6F6F-4266-BE4A-092819F29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544522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093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3555924-BC43-4AA4-B8A1-69411854D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949952"/>
              </p:ext>
            </p:extLst>
          </p:nvPr>
        </p:nvGraphicFramePr>
        <p:xfrm>
          <a:off x="628649" y="2142954"/>
          <a:ext cx="7886701" cy="315907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46155308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6752707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44420005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79809551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9295031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6697143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93629929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63200337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5024252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9821477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80324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7053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266.839.831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27.615.344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214.151.526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9556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239.223.487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238.788.316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-435.171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186.131.343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4876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3869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0068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131.985.231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131.985.231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111.641.242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5778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997.574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997.574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498.787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7752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4.144.024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4.144.024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8303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1.828.974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1.828.974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1.828.974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3996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7.835.686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7.835.686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3.917.843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5719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18.979.098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18.979.098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16.762.819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0993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2.376.467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1.188.234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8832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385.481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385.481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1378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4.246.887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03075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16.519.213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16.519.213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15.693.252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0028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1.070.699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1.070.700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9082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73.601.118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73.601.118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66.241.006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621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556792"/>
            <a:ext cx="382573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BFBF7A9-3ABF-433E-BF24-84578FEBE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01" y="508518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093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96DC792-C67A-45C5-AA44-64DA2783E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566810"/>
              </p:ext>
            </p:extLst>
          </p:nvPr>
        </p:nvGraphicFramePr>
        <p:xfrm>
          <a:off x="628649" y="1913725"/>
          <a:ext cx="7886701" cy="3027444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50532177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8509605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74358479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15494663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53995671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1475642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9418119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09923416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28140008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766604738"/>
                    </a:ext>
                  </a:extLst>
                </a:gridCol>
              </a:tblGrid>
              <a:tr h="1717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575410"/>
                  </a:ext>
                </a:extLst>
              </a:tr>
              <a:tr h="2748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90614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106.822.970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106.387.799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-435.171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74.282.458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080998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47.653.504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47.607.054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-46.450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46.952.202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121641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11.506.868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11.506.868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962.906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871609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248.677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760223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24.843.466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24.454.745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-388.721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23.843.466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30648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6.556.166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6.556.166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492348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4.280.401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4.280.401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302925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3.325.944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3.325.944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849.722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00207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1.986.547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1.986.547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628.459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477300"/>
                  </a:ext>
                </a:extLst>
              </a:tr>
              <a:tr h="274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5.495.155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504599"/>
                  </a:ext>
                </a:extLst>
              </a:tr>
              <a:tr h="141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429.485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429.485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078934"/>
                  </a:ext>
                </a:extLst>
              </a:tr>
              <a:tr h="274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496.757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496.757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496.756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52611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28.020.183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2802018,3%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309754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28.020.183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2802018,3%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338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381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89162"/>
            <a:ext cx="7860248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4904885-9226-46FE-98E4-D7A686F8D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802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06:  SISTEMA DE PROTECCIÓN INTEGRAL A LA INFANCIA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2DAA24A-271A-484F-886F-42E234D941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839373"/>
              </p:ext>
            </p:extLst>
          </p:nvPr>
        </p:nvGraphicFramePr>
        <p:xfrm>
          <a:off x="628649" y="2030785"/>
          <a:ext cx="7886701" cy="3537170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96272659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9666689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9747176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0830159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9349561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80917871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9132383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4658901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11979549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30375427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32877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6500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55.290.795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36.504.819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3308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51.369.450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51.369.450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32.583.474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4789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285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1253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38.515.747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38.515.747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29.195.972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644601"/>
                  </a:ext>
                </a:extLst>
              </a:tr>
              <a:tr h="147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18.892.874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18.892.874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18.892.874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6519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14.706.259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14.706.259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7.353.130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3384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4.916.614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4.916.614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2.949.968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4446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12.754.499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12.754.499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3.337.900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0736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2.708.838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2.708.838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1.439.221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140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449.506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449.506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3463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2.742.539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350.548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477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8974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2.563.601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2.563.601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168.335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331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1.193.642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1.193.642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1.193.642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7873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2.562.392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9349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438.775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5916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760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19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1"/>
            <a:ext cx="7860248" cy="3549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3A6AB45-80C7-4A9F-A5EA-19017C6C2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7CA2667-FF36-4350-9B13-DD83CF9A3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318982"/>
              </p:ext>
            </p:extLst>
          </p:nvPr>
        </p:nvGraphicFramePr>
        <p:xfrm>
          <a:off x="755576" y="1910940"/>
          <a:ext cx="7632848" cy="4351350"/>
        </p:xfrm>
        <a:graphic>
          <a:graphicData uri="http://schemas.openxmlformats.org/drawingml/2006/table">
            <a:tbl>
              <a:tblPr/>
              <a:tblGrid>
                <a:gridCol w="265399">
                  <a:extLst>
                    <a:ext uri="{9D8B030D-6E8A-4147-A177-3AD203B41FA5}">
                      <a16:colId xmlns:a16="http://schemas.microsoft.com/office/drawing/2014/main" val="2799407271"/>
                    </a:ext>
                  </a:extLst>
                </a:gridCol>
                <a:gridCol w="265399">
                  <a:extLst>
                    <a:ext uri="{9D8B030D-6E8A-4147-A177-3AD203B41FA5}">
                      <a16:colId xmlns:a16="http://schemas.microsoft.com/office/drawing/2014/main" val="2085616024"/>
                    </a:ext>
                  </a:extLst>
                </a:gridCol>
                <a:gridCol w="265399">
                  <a:extLst>
                    <a:ext uri="{9D8B030D-6E8A-4147-A177-3AD203B41FA5}">
                      <a16:colId xmlns:a16="http://schemas.microsoft.com/office/drawing/2014/main" val="3696217137"/>
                    </a:ext>
                  </a:extLst>
                </a:gridCol>
                <a:gridCol w="2770756">
                  <a:extLst>
                    <a:ext uri="{9D8B030D-6E8A-4147-A177-3AD203B41FA5}">
                      <a16:colId xmlns:a16="http://schemas.microsoft.com/office/drawing/2014/main" val="2273126945"/>
                    </a:ext>
                  </a:extLst>
                </a:gridCol>
                <a:gridCol w="711267">
                  <a:extLst>
                    <a:ext uri="{9D8B030D-6E8A-4147-A177-3AD203B41FA5}">
                      <a16:colId xmlns:a16="http://schemas.microsoft.com/office/drawing/2014/main" val="1558196822"/>
                    </a:ext>
                  </a:extLst>
                </a:gridCol>
                <a:gridCol w="711267">
                  <a:extLst>
                    <a:ext uri="{9D8B030D-6E8A-4147-A177-3AD203B41FA5}">
                      <a16:colId xmlns:a16="http://schemas.microsoft.com/office/drawing/2014/main" val="2150997561"/>
                    </a:ext>
                  </a:extLst>
                </a:gridCol>
                <a:gridCol w="711267">
                  <a:extLst>
                    <a:ext uri="{9D8B030D-6E8A-4147-A177-3AD203B41FA5}">
                      <a16:colId xmlns:a16="http://schemas.microsoft.com/office/drawing/2014/main" val="3351257190"/>
                    </a:ext>
                  </a:extLst>
                </a:gridCol>
                <a:gridCol w="636954">
                  <a:extLst>
                    <a:ext uri="{9D8B030D-6E8A-4147-A177-3AD203B41FA5}">
                      <a16:colId xmlns:a16="http://schemas.microsoft.com/office/drawing/2014/main" val="3940806599"/>
                    </a:ext>
                  </a:extLst>
                </a:gridCol>
                <a:gridCol w="647570">
                  <a:extLst>
                    <a:ext uri="{9D8B030D-6E8A-4147-A177-3AD203B41FA5}">
                      <a16:colId xmlns:a16="http://schemas.microsoft.com/office/drawing/2014/main" val="2305526157"/>
                    </a:ext>
                  </a:extLst>
                </a:gridCol>
                <a:gridCol w="647570">
                  <a:extLst>
                    <a:ext uri="{9D8B030D-6E8A-4147-A177-3AD203B41FA5}">
                      <a16:colId xmlns:a16="http://schemas.microsoft.com/office/drawing/2014/main" val="1820424313"/>
                    </a:ext>
                  </a:extLst>
                </a:gridCol>
              </a:tblGrid>
              <a:tr h="14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220556"/>
                  </a:ext>
                </a:extLst>
              </a:tr>
              <a:tr h="2275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0184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85.882.597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1.363.112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43.672.562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42380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15.717.060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15.615.720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-101.340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9.124.315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234774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2.416.263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2.283.557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-132.706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1.346.345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81644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10636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80569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24.769.453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24.758.544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-10.909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19.159.832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80871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82.183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4077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Público-Privadas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82.183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655094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24.153.853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24.142.944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-10.909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19.077.649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50406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Psicosocial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11.532.625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11.526.716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-5.909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9.419.380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7367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Sociolaboral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10.780.153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10.775.153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8.805.611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63473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1.841.075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1.841.075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852.658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55488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963.793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838.295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-125.498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311.884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25981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-6.838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05208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-5.180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49924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11.511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626874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212.895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169.901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-42.994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14944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679.879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610.566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-69.313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294.917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83620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40.651.916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40.651.916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11.996.425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3588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39.826.335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39.826.335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11.646.042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30875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27.959.195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27.959.195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6.835.577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58174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5.513.647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5.513.647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3.135.793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90772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5.521.767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5.521.767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1.339.888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48861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831.726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831.726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334.784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0067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350.383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41726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en Territorios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350.383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52963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1.563.299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1.562.299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1.562.496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156249,6%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34065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1.563.299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1.562.299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1.562.496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156249,6%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1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4889FAC-65B0-4D30-B4DE-1165C5058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802" y="5661248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E1ED8C0-5B26-4074-B6F8-E812F505F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376720"/>
              </p:ext>
            </p:extLst>
          </p:nvPr>
        </p:nvGraphicFramePr>
        <p:xfrm>
          <a:off x="628649" y="1868116"/>
          <a:ext cx="7886701" cy="360731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27650502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15096044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9505789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69189572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9786262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4847354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9572140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90201191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99305436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4535070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48083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6413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8.305.018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4.007.626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2942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3.627.022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1.868.955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086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962.554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945.624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-16.930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7753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7374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3.685.607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3.658.461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-27.146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1.697.583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2510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3.657.551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3.630.405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-27.146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1.669.527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439208"/>
                  </a:ext>
                </a:extLst>
              </a:tr>
              <a:tr h="21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Promoción de la Asociatividad y la Ciudadanía Juvenil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980.963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977.963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381.790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305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Empoderamiento e Inclusión de Jóvenes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188.715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1392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8485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Joven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2.269.315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2.251.169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1.114.161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9251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9371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0018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0341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8685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6199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974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5934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4402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16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28799"/>
            <a:ext cx="7860248" cy="3058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C0A706D-C8BC-47F8-A45C-FF9587BFE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802" y="616530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867FE42-7A43-46D1-B17D-7BD2C4597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786209"/>
              </p:ext>
            </p:extLst>
          </p:nvPr>
        </p:nvGraphicFramePr>
        <p:xfrm>
          <a:off x="628649" y="1934606"/>
          <a:ext cx="7886701" cy="4086679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27104203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70617240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3824987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60322123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9061331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9202296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8912807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19962819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31688962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654747191"/>
                    </a:ext>
                  </a:extLst>
                </a:gridCol>
              </a:tblGrid>
              <a:tr h="1688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271418"/>
                  </a:ext>
                </a:extLst>
              </a:tr>
              <a:tr h="2701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15821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136.187.855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10.933.503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48.542.010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66199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9.813.288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9.758.527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-54.761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6.133.458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783143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1.446.094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-125.223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857.676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664933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627147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414093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19.443.439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19.326.633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-116.806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7.100.324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967011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12.607.188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12.490.382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-116.806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1.605.824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73529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9.124.983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9.066.580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571.865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352543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2.138.201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2.138.201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670.716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961069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63.252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740928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964.423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58830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203170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4.992.526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4.992.526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4.569.814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288753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3.999.888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788057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961035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413173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1.843.725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1.843.725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924.686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774911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406.744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946782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209.022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895272"/>
                  </a:ext>
                </a:extLst>
              </a:tr>
              <a:tr h="270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555.606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678975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672.353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412.765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63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28800"/>
            <a:ext cx="7932256" cy="309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FDE14D4-2059-4443-A311-81834BE01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6798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840A5AB-CED3-46A2-BFD3-5EB5DE012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406659"/>
              </p:ext>
            </p:extLst>
          </p:nvPr>
        </p:nvGraphicFramePr>
        <p:xfrm>
          <a:off x="628649" y="1937808"/>
          <a:ext cx="7886701" cy="371849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91835677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38367908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05721899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90626542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4235063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4227254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8001660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15379010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06560431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40447857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28483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198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4997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4289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7337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6514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3687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4127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7190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89.831.712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89.831.712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19.506.940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1266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84.930.372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84.930.372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14.884.236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3471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78.226.110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78.226.110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12.841.192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9890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1.087.943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1.087.943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277.336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4359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5.616.319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5.616.319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1.765.708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6282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245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7731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1.009.818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5573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1.009.818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6392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4.470.194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15.543.684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14.713.400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9733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3.035.252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3333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774.293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774.293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602.658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5655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11.075.490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11.075.490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553774,5%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297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210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5A74C45-2E92-4835-98EE-B539A9AE9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DB749DD-444E-43E6-92AD-47A0C324B7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459643"/>
              </p:ext>
            </p:extLst>
          </p:nvPr>
        </p:nvGraphicFramePr>
        <p:xfrm>
          <a:off x="611560" y="1877830"/>
          <a:ext cx="7860248" cy="4351333"/>
        </p:xfrm>
        <a:graphic>
          <a:graphicData uri="http://schemas.openxmlformats.org/drawingml/2006/table">
            <a:tbl>
              <a:tblPr/>
              <a:tblGrid>
                <a:gridCol w="273305">
                  <a:extLst>
                    <a:ext uri="{9D8B030D-6E8A-4147-A177-3AD203B41FA5}">
                      <a16:colId xmlns:a16="http://schemas.microsoft.com/office/drawing/2014/main" val="4163769102"/>
                    </a:ext>
                  </a:extLst>
                </a:gridCol>
                <a:gridCol w="273305">
                  <a:extLst>
                    <a:ext uri="{9D8B030D-6E8A-4147-A177-3AD203B41FA5}">
                      <a16:colId xmlns:a16="http://schemas.microsoft.com/office/drawing/2014/main" val="374751961"/>
                    </a:ext>
                  </a:extLst>
                </a:gridCol>
                <a:gridCol w="273305">
                  <a:extLst>
                    <a:ext uri="{9D8B030D-6E8A-4147-A177-3AD203B41FA5}">
                      <a16:colId xmlns:a16="http://schemas.microsoft.com/office/drawing/2014/main" val="813724295"/>
                    </a:ext>
                  </a:extLst>
                </a:gridCol>
                <a:gridCol w="2853304">
                  <a:extLst>
                    <a:ext uri="{9D8B030D-6E8A-4147-A177-3AD203B41FA5}">
                      <a16:colId xmlns:a16="http://schemas.microsoft.com/office/drawing/2014/main" val="213940566"/>
                    </a:ext>
                  </a:extLst>
                </a:gridCol>
                <a:gridCol w="732457">
                  <a:extLst>
                    <a:ext uri="{9D8B030D-6E8A-4147-A177-3AD203B41FA5}">
                      <a16:colId xmlns:a16="http://schemas.microsoft.com/office/drawing/2014/main" val="2103746337"/>
                    </a:ext>
                  </a:extLst>
                </a:gridCol>
                <a:gridCol w="732457">
                  <a:extLst>
                    <a:ext uri="{9D8B030D-6E8A-4147-A177-3AD203B41FA5}">
                      <a16:colId xmlns:a16="http://schemas.microsoft.com/office/drawing/2014/main" val="2901696537"/>
                    </a:ext>
                  </a:extLst>
                </a:gridCol>
                <a:gridCol w="732457">
                  <a:extLst>
                    <a:ext uri="{9D8B030D-6E8A-4147-A177-3AD203B41FA5}">
                      <a16:colId xmlns:a16="http://schemas.microsoft.com/office/drawing/2014/main" val="69999876"/>
                    </a:ext>
                  </a:extLst>
                </a:gridCol>
                <a:gridCol w="655932">
                  <a:extLst>
                    <a:ext uri="{9D8B030D-6E8A-4147-A177-3AD203B41FA5}">
                      <a16:colId xmlns:a16="http://schemas.microsoft.com/office/drawing/2014/main" val="3856302481"/>
                    </a:ext>
                  </a:extLst>
                </a:gridCol>
                <a:gridCol w="666863">
                  <a:extLst>
                    <a:ext uri="{9D8B030D-6E8A-4147-A177-3AD203B41FA5}">
                      <a16:colId xmlns:a16="http://schemas.microsoft.com/office/drawing/2014/main" val="641840691"/>
                    </a:ext>
                  </a:extLst>
                </a:gridCol>
                <a:gridCol w="666863">
                  <a:extLst>
                    <a:ext uri="{9D8B030D-6E8A-4147-A177-3AD203B41FA5}">
                      <a16:colId xmlns:a16="http://schemas.microsoft.com/office/drawing/2014/main" val="924738502"/>
                    </a:ext>
                  </a:extLst>
                </a:gridCol>
              </a:tblGrid>
              <a:tr h="157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489054"/>
                  </a:ext>
                </a:extLst>
              </a:tr>
              <a:tr h="2522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6806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21.079.191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1.859.921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10.880.531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698844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4.747.663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4.779.567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2.831.188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634938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903.097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817.450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-85.647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324.579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976370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16.908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14.021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596204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16.897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14.021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540281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030502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13.540.424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14.077.019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536.595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6.332.970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833213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13.531.511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14.068.106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536.595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6.324.057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167557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8.601.485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9.204.962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603.477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2.931.975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0591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912.654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912.654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365.062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463549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841.119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841.119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841.119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906980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337.768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337.768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302.768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884334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438.945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372.063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-66.882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585370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156.720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156.720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81.367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090244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1.628.520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1.628.520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1.280.353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196003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614.300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614.300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521.413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997136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183145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42360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10.178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6.315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233675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3.509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204706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27053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807846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701824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1.370.458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87744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1.370.458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549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8916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23C2DB7-33DF-45F8-B5BB-1F1044DAC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8559" y="616530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E01FA01-577B-4BE8-AE13-6991F1499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721770"/>
              </p:ext>
            </p:extLst>
          </p:nvPr>
        </p:nvGraphicFramePr>
        <p:xfrm>
          <a:off x="628649" y="2025364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409619813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0606351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513799243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89157326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4960957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20424277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0037190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45654609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0944454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14184656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3522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4340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34.499.974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1.240.401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14.840.146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8176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4.554.784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4.533.218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2.785.507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2328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515.499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0582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0104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0718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23.468.965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23.456.171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8.862.482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4614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371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1288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21.901.704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21.888.910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8.072.963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9067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4.760.253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0667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160.574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1886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58.449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3832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7085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Servicios de Atención al Adulto Mayor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6.588.877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6.588.877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3.493.019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9743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119.697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119.697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7744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399.641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399.641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6256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7.117.331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3.308.271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1836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725.784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334.401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2423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1.481.668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1.468.874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288.984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3444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7111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1155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14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704269"/>
            <a:ext cx="7776864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85E2E1E-4785-438E-9B4D-707ECAC0A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1153" y="4437112"/>
            <a:ext cx="779927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A1D9089-3EE5-495C-8901-129BB107F1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289924"/>
              </p:ext>
            </p:extLst>
          </p:nvPr>
        </p:nvGraphicFramePr>
        <p:xfrm>
          <a:off x="628649" y="2147955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963700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84644790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26912481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624703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203242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7610498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3939100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33390676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67182076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0108002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29808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2090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1576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5583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7653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9569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1.109.178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9825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1.109.178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878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1.700.760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1.508.544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9653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369.029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3006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4360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1.318.024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17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$619.108 millones</a:t>
            </a:r>
            <a:r>
              <a:rPr lang="es-CL" sz="1600" dirty="0"/>
              <a:t>, de los cuales un 84,8% se destina a transferencias corrientes y de capital, con una participación de un 63,7% y 21,1% respectivamente, subtítulos que al mes de julio registraron erogaciones del 68,3% y 24,1%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julio ascendió a </a:t>
            </a:r>
            <a:r>
              <a:rPr lang="es-CL" sz="1600" b="1" dirty="0"/>
              <a:t>$36.267 millones</a:t>
            </a:r>
            <a:r>
              <a:rPr lang="es-CL" sz="1600" dirty="0"/>
              <a:t>, es decir, un </a:t>
            </a:r>
            <a:r>
              <a:rPr lang="es-CL" sz="1600" b="1" dirty="0"/>
              <a:t>5,9%</a:t>
            </a:r>
            <a:r>
              <a:rPr lang="es-CL" sz="1600" dirty="0"/>
              <a:t> respecto de la ley inicial, representando un gasto mayor en 1,7 puntos porcentuales al registrado a igual mes del año 2017.  Mientras que la ejecución acumulada al séptimo mes de 2018 es superior en 4,2 puntos porcentuales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julio un incremento consolidado de </a:t>
            </a:r>
            <a:r>
              <a:rPr lang="es-CL" sz="1600" b="1" dirty="0"/>
              <a:t>$51.754 millones</a:t>
            </a:r>
            <a:r>
              <a:rPr lang="es-CL" sz="1600" dirty="0"/>
              <a:t>.  Afectando principalmente los gastos en “servicio de la deuda” y “prestaciones de seguridad social” que presentan aumentos de $51.939 millones y $1.467 millones respectivamente.  Asimismo, los subtítulos 22 “bienes y servicios de consumo”, 24 “transferencias corrientes” y 29 “adquisición de activos no financieros”, experimentan disminuciones por un monto de $462 millones, $1.051 millones y $250 millones respectivamente. 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556792"/>
            <a:ext cx="6822518" cy="372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E85AEEE-F80B-467F-BD3F-1FC3A3799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B5CCCE5-4E70-45B4-951C-F6062189DC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8448"/>
              </p:ext>
            </p:extLst>
          </p:nvPr>
        </p:nvGraphicFramePr>
        <p:xfrm>
          <a:off x="611560" y="1929352"/>
          <a:ext cx="7886701" cy="371849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93608415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59126148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49105714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15075433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4886915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5073487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66695897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26056983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29439327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5013289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89182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5377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20.856.030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831.566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10.628.481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1980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8.340.276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8.377.176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4.835.128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3810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4.090.778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4.146.793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1.422.133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5823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6689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941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6.265.513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4.978.236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-1.287.277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1.907.532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9105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4.902.794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4.910.794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1.867.532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5660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4.902.783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4.902.783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1.867.532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5197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3575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Políticas Públicas PUC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8125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1259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4557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9590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1076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1.152.837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376.348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4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198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381.672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304.594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8588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939.067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843.329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-95.738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269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1.935.964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193596,4%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7743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1.935.964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193596,4%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383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28800"/>
            <a:ext cx="6706056" cy="384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9F9989-D377-43D1-AAE2-CDDF2A33F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371703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BE66F3-EF3D-48C5-85F2-E63031D525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986171"/>
              </p:ext>
            </p:extLst>
          </p:nvPr>
        </p:nvGraphicFramePr>
        <p:xfrm>
          <a:off x="636038" y="2013240"/>
          <a:ext cx="7886701" cy="157953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72852798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2755078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97068425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4312823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7425045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0221172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873191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44943567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1256562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5894586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60210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2276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478.566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478.566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8854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401.836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401.836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1618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7729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1020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6246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781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448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A nivel de subtítulo, los que presentan el mayor nivel de gasto por su incidencia en la ejecución total de la Partida con un 80,2%, son: </a:t>
            </a:r>
            <a:r>
              <a:rPr lang="es-CL" sz="1600" b="1" dirty="0"/>
              <a:t>“transferencias corrientes” y “servicio de la deuda”, </a:t>
            </a:r>
            <a:r>
              <a:rPr lang="es-CL" sz="1600" dirty="0"/>
              <a:t>con erogaciones de </a:t>
            </a:r>
            <a:r>
              <a:rPr lang="es-CL" sz="1600" b="1" dirty="0"/>
              <a:t>68,3% y 97,1% </a:t>
            </a:r>
            <a:r>
              <a:rPr lang="es-CL" sz="1600" dirty="0"/>
              <a:t>respectivamente.</a:t>
            </a:r>
            <a:r>
              <a:rPr lang="es-CL" sz="1600" b="1" dirty="0"/>
              <a:t>  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En el caso de las </a:t>
            </a:r>
            <a:r>
              <a:rPr lang="es-CL" sz="1600" b="1" dirty="0"/>
              <a:t>transferencias corrientes </a:t>
            </a:r>
            <a:r>
              <a:rPr lang="es-CL" sz="1600" dirty="0"/>
              <a:t>el gasto se explica por las transferencias al gobierno central realizadas por la Subsecretaría de Servicios Sociales (programa Ingreso Ético Familiar y Sistema Chile Solidario) a través de las asignaciones 24.02.021 “Subsidio Empleo a la Mujer, Ley N°20.595 – SENCE”; 24.03.10 “Programa de Bonificación Ley N°20.595” y 24.03.337 “Bonos Art. 2° Transitorio, Ley N°19.949” que alcanzan una ejecución superior al 90% (representando a su vez el 50% del gasto total del subtítulo a nivel de Partida).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Por su parte, del total de gasto registrados en </a:t>
            </a:r>
            <a:r>
              <a:rPr lang="es-CL" sz="1600" b="1" dirty="0"/>
              <a:t>servicio de la deuda </a:t>
            </a:r>
            <a:r>
              <a:rPr lang="es-CL" sz="1600" dirty="0"/>
              <a:t>que alcanza los </a:t>
            </a:r>
            <a:r>
              <a:rPr lang="es-CL" sz="1600" b="1" i="1" dirty="0"/>
              <a:t>$56.413 millones</a:t>
            </a:r>
            <a:r>
              <a:rPr lang="es-CL" sz="1600" dirty="0"/>
              <a:t>, $51.910 millones corresponden a deuda flotante (recursos destinados al pago de las obligaciones devengadas al 31 de diciembre de 2017) en los Programas: Subsecretaría de Servicios Sociales ($2.684 millones); Ingreso Ético Familiar ($28.020 millones); Sistema de Protección Integral a la Infancia ($3.921 millones); FOSIS ($1.562 millones); INJ ($22 millones); CONADI ($11.075 millones); SENADIS ($1.371 millones); SENAMA ($1.318 millones); y, la Subsecretaría de Evaluación Social ($1.936 millones)</a:t>
            </a:r>
            <a:r>
              <a:rPr lang="es-CL" sz="1600" b="1" i="1" dirty="0"/>
              <a:t>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En cuanto a los programas, el 70% del presupuesto inicial, se concentró en el programa Ingreso Ético Familiar y Sistema Chile Solidario (37%), Fondo de Solidaridad e Inversión Social (13%) y la Corporación Nacional de Desarrollo Indígena (20%), los que al mes de julio alcanzaron niveles de ejecución de 80,3%, 50,9% y 35,6%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El programa Ingreso Ético Familiar y Sistema Chile Solidario es el que presenta el mayor avance con un 80,3%, mientras que la Corporación Nacional de Desarrollo Indígena es la que presenta la ejecución menor con un 35,6%, explicado éste último por el bajo nivel de gasto de los subtítulos 24 transparencias corrientes y 33 transferencias de capital, que alcanzan gastos de 36,7% y 21,7% respectivamente, representando a su vez el 80% del Programa.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323311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7DD71C77-DA25-4970-A658-2F5DCF233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179B45C-B859-4B61-BEEB-6146CA68D7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82103"/>
            <a:ext cx="4085655" cy="252229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530BBE7-3EF9-43D8-9C60-626AFED090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2722" y="1882103"/>
            <a:ext cx="4053136" cy="252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9340" y="45091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448542"/>
            <a:ext cx="7941568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7F56591-DC65-4D1E-8272-C414AD5CFE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785027"/>
              </p:ext>
            </p:extLst>
          </p:nvPr>
        </p:nvGraphicFramePr>
        <p:xfrm>
          <a:off x="628651" y="1905966"/>
          <a:ext cx="7886698" cy="2457211"/>
        </p:xfrm>
        <a:graphic>
          <a:graphicData uri="http://schemas.openxmlformats.org/drawingml/2006/table">
            <a:tbl>
              <a:tblPr/>
              <a:tblGrid>
                <a:gridCol w="775646">
                  <a:extLst>
                    <a:ext uri="{9D8B030D-6E8A-4147-A177-3AD203B41FA5}">
                      <a16:colId xmlns:a16="http://schemas.microsoft.com/office/drawing/2014/main" val="2438333720"/>
                    </a:ext>
                  </a:extLst>
                </a:gridCol>
                <a:gridCol w="2596098">
                  <a:extLst>
                    <a:ext uri="{9D8B030D-6E8A-4147-A177-3AD203B41FA5}">
                      <a16:colId xmlns:a16="http://schemas.microsoft.com/office/drawing/2014/main" val="2345875091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80974723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3376796575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1021171782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1953530937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426832233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4169563945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296384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68155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619.108.248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670.862.675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51.754.427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405.431.603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86563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67.859.057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67.865.371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39.544.646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45315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13.952.603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13.490.635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-461.968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5.970.167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77118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1.467.263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1.260.277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7448,9%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11839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394.312.776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393.261.699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-1.051.077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268.722.910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8706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105.453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105.453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29191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2.572.298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2.321.787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-250.511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804.481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88525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1.109.178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99827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130.483.628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130.483.628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31.503.365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53832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6.178.745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58.117.698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51.938.953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56.412.671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643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473138"/>
            <a:ext cx="778824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6234104-58D0-4E2E-A5F1-DF3F3FF8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568" y="4653136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30F0EC1-1F41-4798-972C-6BBBCA63B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647792"/>
              </p:ext>
            </p:extLst>
          </p:nvPr>
        </p:nvGraphicFramePr>
        <p:xfrm>
          <a:off x="628651" y="1707137"/>
          <a:ext cx="7886698" cy="2415741"/>
        </p:xfrm>
        <a:graphic>
          <a:graphicData uri="http://schemas.openxmlformats.org/drawingml/2006/table">
            <a:tbl>
              <a:tblPr/>
              <a:tblGrid>
                <a:gridCol w="319611">
                  <a:extLst>
                    <a:ext uri="{9D8B030D-6E8A-4147-A177-3AD203B41FA5}">
                      <a16:colId xmlns:a16="http://schemas.microsoft.com/office/drawing/2014/main" val="2660837205"/>
                    </a:ext>
                  </a:extLst>
                </a:gridCol>
                <a:gridCol w="295936">
                  <a:extLst>
                    <a:ext uri="{9D8B030D-6E8A-4147-A177-3AD203B41FA5}">
                      <a16:colId xmlns:a16="http://schemas.microsoft.com/office/drawing/2014/main" val="2582183049"/>
                    </a:ext>
                  </a:extLst>
                </a:gridCol>
                <a:gridCol w="2654547">
                  <a:extLst>
                    <a:ext uri="{9D8B030D-6E8A-4147-A177-3AD203B41FA5}">
                      <a16:colId xmlns:a16="http://schemas.microsoft.com/office/drawing/2014/main" val="3319087896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1244917986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525852263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695140358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3922040951"/>
                    </a:ext>
                  </a:extLst>
                </a:gridCol>
                <a:gridCol w="722084">
                  <a:extLst>
                    <a:ext uri="{9D8B030D-6E8A-4147-A177-3AD203B41FA5}">
                      <a16:colId xmlns:a16="http://schemas.microsoft.com/office/drawing/2014/main" val="2625519443"/>
                    </a:ext>
                  </a:extLst>
                </a:gridCol>
                <a:gridCol w="722084">
                  <a:extLst>
                    <a:ext uri="{9D8B030D-6E8A-4147-A177-3AD203B41FA5}">
                      <a16:colId xmlns:a16="http://schemas.microsoft.com/office/drawing/2014/main" val="1947419282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046748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44368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349.329.513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384.381.516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35.052.003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291.452.040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24521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Servicios Sociales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58.735.076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62.250.890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3.515.814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40.795.695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99082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Ingreso Ético Familiar y Sistema Chile Solidario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266.839.831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27.615.344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214.151.526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71147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Sistema de Protección Integral a la Infancia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55.290.795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36.504.819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421530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85.882.597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1.363.112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43.672.562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35900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8.305.018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4.007.626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52637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136.187.855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10.933.503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48.542.010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44576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21.079.191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1.859.921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10.880.531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57923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34.499.974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1.240.401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14.840.146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89024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Evaluación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20.856.030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831.566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10.628.481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89750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478.566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478.566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310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556791"/>
            <a:ext cx="7841446" cy="3358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DF7BA2-E744-4643-82BD-4A2B0568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401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595DA69-65A9-45B9-A8D7-99155B4D27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04546"/>
              </p:ext>
            </p:extLst>
          </p:nvPr>
        </p:nvGraphicFramePr>
        <p:xfrm>
          <a:off x="628649" y="1892666"/>
          <a:ext cx="7886701" cy="371849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66243117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4723529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47670315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63474635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0410560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9149373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9020587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57578397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16734846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233243477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09155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7400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58.735.076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62.250.890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3.515.814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40.795.695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2663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21.058.964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20.782.534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-276.430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11.966.095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433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2.940.266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2.802.380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1.100.917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3004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814.735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7406681,8%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4613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814.735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7406681,8%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9228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33.354.510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33.656.941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302.431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23.539.163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2435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1.197.307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2526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1.197.307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0289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31.644.072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31.946.503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302.431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22.341.856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9667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544.748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544.748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2552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6.006.995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6.006.995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4.472.179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3504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1.169.887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1.169.887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9651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4.331.256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4.325.283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2.856.470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565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3.017.787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2.950.408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-67.379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4970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8.210.606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8.210.606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8.210.606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1978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290.705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290.705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265.493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4824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3183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6.976.530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7.352.313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375.783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4.363.613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128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3261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060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F9350F01-A37E-49F7-A1E4-9F1D28CC621F}"/>
              </a:ext>
            </a:extLst>
          </p:cNvPr>
          <p:cNvSpPr txBox="1">
            <a:spLocks/>
          </p:cNvSpPr>
          <p:nvPr/>
        </p:nvSpPr>
        <p:spPr>
          <a:xfrm>
            <a:off x="683568" y="1556791"/>
            <a:ext cx="7913454" cy="3358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53901E9-5C9C-4F40-AA3C-AB47A79DB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552" y="443711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87A9FCF-680F-46D8-B93D-F08897D53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124917"/>
              </p:ext>
            </p:extLst>
          </p:nvPr>
        </p:nvGraphicFramePr>
        <p:xfrm>
          <a:off x="628649" y="1892666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86467566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85467255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48491399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15063978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2679796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1118748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40885588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67194491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7872895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64791898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88403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4987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2719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6795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7121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5277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7995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7232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1.323.720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4.005.632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2.681.912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3.356.928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5240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493.547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492.585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3241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827.673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405.811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5397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2.686.987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2.683.686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107347,4%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583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41101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3561</TotalTime>
  <Words>5768</Words>
  <Application>Microsoft Office PowerPoint</Application>
  <PresentationFormat>Presentación en pantalla (4:3)</PresentationFormat>
  <Paragraphs>3027</Paragraphs>
  <Slides>21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ACUMULADA DE GASTOS PRESUPUESTARIOS AL MES DE JULIO DE 2018 PARTIDA 21:  MINISTERIO DE DESARROLLO SOCIAL</vt:lpstr>
      <vt:lpstr>EJECUCIÓN ACUMULADA DE GASTOS A JULIO DE 2018  PARTIDA 21 MINISTERIO DE DESARROLLO SOCIAL</vt:lpstr>
      <vt:lpstr>EJECUCIÓN ACUMULADA DE GASTOS A JULIO DE 2018  PARTIDA 21 MINISTERIO DE DESARROLLO SOCIAL</vt:lpstr>
      <vt:lpstr>EJECUCIÓN ACUMULADA DE GASTOS A JULIO DE 2018  PARTIDA 21 MINISTERIO DE DESARROLLO SOCIAL</vt:lpstr>
      <vt:lpstr>Presentación de PowerPoint</vt:lpstr>
      <vt:lpstr>EJECUCIÓN ACUMULADA DE GASTOS A JULIO DE 2018  PARTIDA 21 MINISTERIO DE DESARROLLO SOCIAL</vt:lpstr>
      <vt:lpstr>EJECUCIÓN ACUMULADA DE GASTOS A JULIO DE 2018  PARTIDA 2I RESUMEN POR CAPÍTULOS</vt:lpstr>
      <vt:lpstr>EJECUCIÓN ACUMULADA DE GASTOS A JULIO DE 2018  PARTIDA 21. CAPÍTULO 01. PROGRAMA 01:  SUBSECRETARÍA DE SERVICIOS SOCIALES</vt:lpstr>
      <vt:lpstr>EJECUCIÓN ACUMULADA DE GASTOS A JULIO DE 2018  PARTIDA 21. CAPÍTULO 01. PROGRAMA 01:  SUBSECRETARÍA DE SERVICIOS SOCIALES</vt:lpstr>
      <vt:lpstr>EJECUCIÓN ACUMULADA DE GASTOS A JULIO DE 2018  PARTIDA 21. CAPÍTULO 01. PROGRAMA 05:  INGRESO ÉTICO FAMILIAR Y SISTEMA CHILE SOLIDARIO</vt:lpstr>
      <vt:lpstr>EJECUCIÓN ACUMULADA DE GASTOS A JULIO DE 2018  PARTIDA 21. CAPÍTULO 01. PROGRAMA 05:  INGRESO ÉTICO FAMILIAR Y SISTEMA CHILE SOLIDARIO</vt:lpstr>
      <vt:lpstr>EJECUCIÓN ACUMULADA DE GASTOS A JULIO DE 2018  PARTIDA 21. CAPÍTULO 01. PROGRAMA 06:  SISTEMA DE PROTECCIÓN INTEGRAL A LA INFANCIA</vt:lpstr>
      <vt:lpstr>EJECUCIÓN ACUMULADA DE GASTOS A JULIO DE 2018  PARTIDA 21. CAPÍTULO 02. PROGRAMA 01:  FONDO DE SOLIDARIDAD E INVERSIÓN SOCIAL</vt:lpstr>
      <vt:lpstr>EJECUCIÓN ACUMULADA DE GASTOS A JULIO DE 2018  PARTIDA 21. CAPÍTULO 05. PROGRAMA 01:  INSTITUTO NACIONAL DE LA JUVENTUD</vt:lpstr>
      <vt:lpstr>EJECUCIÓN ACUMULADA DE GASTOS A JULIO DE 2018  PARTIDA 21. CAPÍTULO 06. PROGRAMA 01:  CORPORACIÓN NACIONAL DE DESARROLLO INDÍGENA</vt:lpstr>
      <vt:lpstr>EJECUCIÓN ACUMULADA DE GASTOS A JULIO DE 2018  PARTIDA 21. CAPÍTULO 06. PROGRAMA 01:  CORPORACIÓN NACIONAL DE DESARROLLO INDÍGENA</vt:lpstr>
      <vt:lpstr>EJECUCIÓN ACUMULADA DE GASTOS A JULIO DE 2018  PARTIDA 21. CAPÍTULO 07. PROGRAMA 01:  SERVICIO NACIONAL DE LA DISCAPACIDAD</vt:lpstr>
      <vt:lpstr>EJECUCIÓN ACUMULADA DE GASTOS A JULIO DE 2018  PARTIDA 21. CAPÍTULO 08. PROGRAMA 01:  SERVICIO NACIONAL DEL ADULTO MAYOR</vt:lpstr>
      <vt:lpstr>EJECUCIÓN ACUMULADA DE GASTOS A JULIO DE 2018  PARTIDA 21. CAPÍTULO 08. PROGRAMA 01:  SERVICIO NACIONAL DEL ADULTO MAYOR</vt:lpstr>
      <vt:lpstr>EJECUCIÓN ACUMULADA DE GASTOS A JULIO DE 2018  PARTIDA 21. CAPÍTULO 09. PROGRAMA 01:  SUBSECRETARÍA DE EVALUACIÓN SOCIAL</vt:lpstr>
      <vt:lpstr>EJECUCIÓN ACUMULADA DE GASTOS A JULIO DE 2018  PARTIDA 21. CAPÍTULO 10. PROGRAMA 01:  SUBSECRETARÍA DE LA NIÑEZ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189</cp:revision>
  <cp:lastPrinted>2017-06-15T16:55:12Z</cp:lastPrinted>
  <dcterms:created xsi:type="dcterms:W3CDTF">2016-06-23T13:38:47Z</dcterms:created>
  <dcterms:modified xsi:type="dcterms:W3CDTF">2018-09-13T16:02:29Z</dcterms:modified>
</cp:coreProperties>
</file>