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555924-BC43-4AA4-B8A1-69411854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9952"/>
              </p:ext>
            </p:extLst>
          </p:nvPr>
        </p:nvGraphicFramePr>
        <p:xfrm>
          <a:off x="628649" y="2142954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6155308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75270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4420005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79809551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29503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669714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3629929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320033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5024252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821477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0324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053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266.839.831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27.615.344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214.151.526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556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238.788.316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186.131.343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87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869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0068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111.641.242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77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752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303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3996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71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16.762.819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0993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8832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378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03075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028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08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66.241.006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2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6DC792-C67A-45C5-AA44-64DA2783E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66810"/>
              </p:ext>
            </p:extLst>
          </p:nvPr>
        </p:nvGraphicFramePr>
        <p:xfrm>
          <a:off x="628649" y="1913725"/>
          <a:ext cx="7886701" cy="3027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053217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50960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358479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549466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399567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147564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9418119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992341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814000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66604738"/>
                    </a:ext>
                  </a:extLst>
                </a:gridCol>
              </a:tblGrid>
              <a:tr h="171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75410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90614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106.387.799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74.282.458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8099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46.952.202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21641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71609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60223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24.454.745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23.843.466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064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9234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02925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849.722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00207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628.459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77300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04599"/>
                  </a:ext>
                </a:extLst>
              </a:tr>
              <a:tr h="141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078934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52611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09754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33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06:  SISTEMA DE PROTECCIÓN INTEGRAL A LA INFANCIA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DAA24A-271A-484F-886F-42E234D94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39373"/>
              </p:ext>
            </p:extLst>
          </p:nvPr>
        </p:nvGraphicFramePr>
        <p:xfrm>
          <a:off x="628649" y="2030785"/>
          <a:ext cx="7886701" cy="353717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6272659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9666689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747176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083015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934956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091787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132383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65890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197954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0375427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32877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50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36.504.819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308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32.583.474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789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285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25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29.195.972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44601"/>
                  </a:ext>
                </a:extLst>
              </a:tr>
              <a:tr h="147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51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7.353.130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384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44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736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140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46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477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97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331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873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9349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91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6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CA2667-FF36-4350-9B13-DD83CF9A3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318982"/>
              </p:ext>
            </p:extLst>
          </p:nvPr>
        </p:nvGraphicFramePr>
        <p:xfrm>
          <a:off x="755576" y="1910940"/>
          <a:ext cx="7632848" cy="4351350"/>
        </p:xfrm>
        <a:graphic>
          <a:graphicData uri="http://schemas.openxmlformats.org/drawingml/2006/table">
            <a:tbl>
              <a:tblPr/>
              <a:tblGrid>
                <a:gridCol w="265399">
                  <a:extLst>
                    <a:ext uri="{9D8B030D-6E8A-4147-A177-3AD203B41FA5}">
                      <a16:colId xmlns:a16="http://schemas.microsoft.com/office/drawing/2014/main" val="2799407271"/>
                    </a:ext>
                  </a:extLst>
                </a:gridCol>
                <a:gridCol w="265399">
                  <a:extLst>
                    <a:ext uri="{9D8B030D-6E8A-4147-A177-3AD203B41FA5}">
                      <a16:colId xmlns:a16="http://schemas.microsoft.com/office/drawing/2014/main" val="2085616024"/>
                    </a:ext>
                  </a:extLst>
                </a:gridCol>
                <a:gridCol w="265399">
                  <a:extLst>
                    <a:ext uri="{9D8B030D-6E8A-4147-A177-3AD203B41FA5}">
                      <a16:colId xmlns:a16="http://schemas.microsoft.com/office/drawing/2014/main" val="3696217137"/>
                    </a:ext>
                  </a:extLst>
                </a:gridCol>
                <a:gridCol w="2770756">
                  <a:extLst>
                    <a:ext uri="{9D8B030D-6E8A-4147-A177-3AD203B41FA5}">
                      <a16:colId xmlns:a16="http://schemas.microsoft.com/office/drawing/2014/main" val="2273126945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1558196822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2150997561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3351257190"/>
                    </a:ext>
                  </a:extLst>
                </a:gridCol>
                <a:gridCol w="636954">
                  <a:extLst>
                    <a:ext uri="{9D8B030D-6E8A-4147-A177-3AD203B41FA5}">
                      <a16:colId xmlns:a16="http://schemas.microsoft.com/office/drawing/2014/main" val="3940806599"/>
                    </a:ext>
                  </a:extLst>
                </a:gridCol>
                <a:gridCol w="647570">
                  <a:extLst>
                    <a:ext uri="{9D8B030D-6E8A-4147-A177-3AD203B41FA5}">
                      <a16:colId xmlns:a16="http://schemas.microsoft.com/office/drawing/2014/main" val="2305526157"/>
                    </a:ext>
                  </a:extLst>
                </a:gridCol>
                <a:gridCol w="647570">
                  <a:extLst>
                    <a:ext uri="{9D8B030D-6E8A-4147-A177-3AD203B41FA5}">
                      <a16:colId xmlns:a16="http://schemas.microsoft.com/office/drawing/2014/main" val="1820424313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20556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018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85.882.597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1.363.112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43.672.562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4238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15.615.720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-101.340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9.124.315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3477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2.283.557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-132.706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164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0636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80569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24.758.544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19.159.832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1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077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5509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24.142.944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19.077.649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50406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11.526.716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9.419.380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7367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10.775.153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8.805.611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63473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852.658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5488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-125.498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5981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5208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9924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2687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494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610.566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-69.313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83620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11.996.425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588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11.646.042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0875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6.835.577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8174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3.135.793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0772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1.339.888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886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334.784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0067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1726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2963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34065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1ED8C0-5B26-4074-B6F8-E812F505F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76720"/>
              </p:ext>
            </p:extLst>
          </p:nvPr>
        </p:nvGraphicFramePr>
        <p:xfrm>
          <a:off x="628649" y="1868116"/>
          <a:ext cx="7886701" cy="360731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765050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509604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505789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9189572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786262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484735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9572140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0201191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9305436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453507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48083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41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4.007.626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94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1.868.955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8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75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374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3.658.461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1.697.583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251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39208"/>
                  </a:ext>
                </a:extLst>
              </a:tr>
              <a:tr h="21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0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39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48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1.114.161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251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371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01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341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68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19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74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934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402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67FE42-7A43-46D1-B17D-7BD2C4597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6209"/>
              </p:ext>
            </p:extLst>
          </p:nvPr>
        </p:nvGraphicFramePr>
        <p:xfrm>
          <a:off x="628649" y="1934606"/>
          <a:ext cx="7886701" cy="4086679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27104203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0617240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824987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032212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906133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920229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912807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19962819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1688962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54747191"/>
                    </a:ext>
                  </a:extLst>
                </a:gridCol>
              </a:tblGrid>
              <a:tr h="16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71418"/>
                  </a:ext>
                </a:extLst>
              </a:tr>
              <a:tr h="270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1582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10.933.503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48.542.010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619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9.758.527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-54.761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6.133.458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78314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1.446.094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-125.223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857.676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66493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27147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1409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19.326.633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6701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12.490.382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7352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9.066.580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5254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670.716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6106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40928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58830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03170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8875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88057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61035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1317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7491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46782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95272"/>
                  </a:ext>
                </a:extLst>
              </a:tr>
              <a:tr h="270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78975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3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40A5AB-CED3-46A2-BFD3-5EB5DE012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06659"/>
              </p:ext>
            </p:extLst>
          </p:nvPr>
        </p:nvGraphicFramePr>
        <p:xfrm>
          <a:off x="628649" y="1937808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183567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836790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5721899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062654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423506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422725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8001660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1537901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656043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0447857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2848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98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997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28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7337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51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68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127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719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19.506.940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266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14.884.236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471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12.841.192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89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359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1.765.708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282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24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731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57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392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14.713.400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973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33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655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9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B749DD-444E-43E6-92AD-47A0C324B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59643"/>
              </p:ext>
            </p:extLst>
          </p:nvPr>
        </p:nvGraphicFramePr>
        <p:xfrm>
          <a:off x="611560" y="1877830"/>
          <a:ext cx="7860248" cy="4351333"/>
        </p:xfrm>
        <a:graphic>
          <a:graphicData uri="http://schemas.openxmlformats.org/drawingml/2006/table">
            <a:tbl>
              <a:tblPr/>
              <a:tblGrid>
                <a:gridCol w="273305">
                  <a:extLst>
                    <a:ext uri="{9D8B030D-6E8A-4147-A177-3AD203B41FA5}">
                      <a16:colId xmlns:a16="http://schemas.microsoft.com/office/drawing/2014/main" val="4163769102"/>
                    </a:ext>
                  </a:extLst>
                </a:gridCol>
                <a:gridCol w="273305">
                  <a:extLst>
                    <a:ext uri="{9D8B030D-6E8A-4147-A177-3AD203B41FA5}">
                      <a16:colId xmlns:a16="http://schemas.microsoft.com/office/drawing/2014/main" val="374751961"/>
                    </a:ext>
                  </a:extLst>
                </a:gridCol>
                <a:gridCol w="273305">
                  <a:extLst>
                    <a:ext uri="{9D8B030D-6E8A-4147-A177-3AD203B41FA5}">
                      <a16:colId xmlns:a16="http://schemas.microsoft.com/office/drawing/2014/main" val="813724295"/>
                    </a:ext>
                  </a:extLst>
                </a:gridCol>
                <a:gridCol w="2853304">
                  <a:extLst>
                    <a:ext uri="{9D8B030D-6E8A-4147-A177-3AD203B41FA5}">
                      <a16:colId xmlns:a16="http://schemas.microsoft.com/office/drawing/2014/main" val="213940566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2103746337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2901696537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69999876"/>
                    </a:ext>
                  </a:extLst>
                </a:gridCol>
                <a:gridCol w="655932">
                  <a:extLst>
                    <a:ext uri="{9D8B030D-6E8A-4147-A177-3AD203B41FA5}">
                      <a16:colId xmlns:a16="http://schemas.microsoft.com/office/drawing/2014/main" val="3856302481"/>
                    </a:ext>
                  </a:extLst>
                </a:gridCol>
                <a:gridCol w="666863">
                  <a:extLst>
                    <a:ext uri="{9D8B030D-6E8A-4147-A177-3AD203B41FA5}">
                      <a16:colId xmlns:a16="http://schemas.microsoft.com/office/drawing/2014/main" val="641840691"/>
                    </a:ext>
                  </a:extLst>
                </a:gridCol>
                <a:gridCol w="666863">
                  <a:extLst>
                    <a:ext uri="{9D8B030D-6E8A-4147-A177-3AD203B41FA5}">
                      <a16:colId xmlns:a16="http://schemas.microsoft.com/office/drawing/2014/main" val="924738502"/>
                    </a:ext>
                  </a:extLst>
                </a:gridCol>
              </a:tblGrid>
              <a:tr h="157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489054"/>
                  </a:ext>
                </a:extLst>
              </a:tr>
              <a:tr h="252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80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21.079.191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1.859.921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10.880.531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6988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4.779.567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2.831.188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34938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817.450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-85.647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324.579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97637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9620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40281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30502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14.077.019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536.595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6.332.970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3321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14.068.106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536.595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6.324.057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167557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9.204.962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603.477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2.931.975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591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63549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0698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8433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372.063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-66.882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8537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902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1.280.353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19600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521.413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9713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183145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4236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33675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0470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705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0784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0182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77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4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01FA01-577B-4BE8-AE13-6991F1499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21770"/>
              </p:ext>
            </p:extLst>
          </p:nvPr>
        </p:nvGraphicFramePr>
        <p:xfrm>
          <a:off x="628649" y="2025364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9619813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0606351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137992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915732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496095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042427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0037190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565460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944454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418465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522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4340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34.499.974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14.840.146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17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4.533.218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232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0582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104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718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23.456.171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461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371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28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21.888.910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8.072.963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06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66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88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83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08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743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744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25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1836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423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288.984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444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111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15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4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1D9089-3EE5-495C-8901-129BB107F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89924"/>
              </p:ext>
            </p:extLst>
          </p:nvPr>
        </p:nvGraphicFramePr>
        <p:xfrm>
          <a:off x="628649" y="2147955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63700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464479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691248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2470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20324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61049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393910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3390676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718207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108002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9808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090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576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583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65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569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82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87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1.700.760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1.508.544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965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06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36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7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63,7% y 21,1% respectivamente, subtítulos que al mes de julio registraron erogaciones del 68,3% y 24,1%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julio ascendió a </a:t>
            </a:r>
            <a:r>
              <a:rPr lang="es-CL" sz="1600" b="1" dirty="0"/>
              <a:t>$36.267 millones</a:t>
            </a:r>
            <a:r>
              <a:rPr lang="es-CL" sz="1600" dirty="0"/>
              <a:t>, es decir, un </a:t>
            </a:r>
            <a:r>
              <a:rPr lang="es-CL" sz="1600" b="1" dirty="0"/>
              <a:t>5,9%</a:t>
            </a:r>
            <a:r>
              <a:rPr lang="es-CL" sz="1600" dirty="0"/>
              <a:t> respecto de la ley inicial, representando un gasto mayor en 1,7 puntos porcentuales al registrado a igual mes del año 2017.  Mientras que la ejecución acumulada al séptimo mes de 2018 es superior en 4,2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julio un incremento consolidado de </a:t>
            </a:r>
            <a:r>
              <a:rPr lang="es-CL" sz="1600" b="1" dirty="0"/>
              <a:t>$51.754 millones</a:t>
            </a:r>
            <a:r>
              <a:rPr lang="es-CL" sz="1600" dirty="0"/>
              <a:t>.  Afectando principalmente los gastos en “servicio de la deuda” y “prestaciones de seguridad social” que presentan aumentos de $51.939 millones y $1.467 millones respectivamente.  Asimismo, los subtítulos 22 “bienes y servicios de consumo”, 24 “transferencias corrientes” y 29 “adquisición de activos no financieros”, experimentan disminuciones por un monto de $462 millones, $1.051 millones y $250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5CCCE5-4E70-45B4-951C-F6062189D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448"/>
              </p:ext>
            </p:extLst>
          </p:nvPr>
        </p:nvGraphicFramePr>
        <p:xfrm>
          <a:off x="611560" y="1929352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360841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912614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9105714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507543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4886915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07348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6695897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605698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943932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5013289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9182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377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198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8.377.176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810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1.422.133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23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689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941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-1.287.277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105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66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197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3575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812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125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4557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590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076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1.152.837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198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588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843.329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69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193596,4%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743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193596,4%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8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E66F3-EF3D-48C5-85F2-E63031D5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86171"/>
              </p:ext>
            </p:extLst>
          </p:nvPr>
        </p:nvGraphicFramePr>
        <p:xfrm>
          <a:off x="636038" y="20132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28527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755078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706842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1282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2504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2117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7319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494356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125656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894586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021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1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2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0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24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80,2%,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68,3% y 97,1%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50%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$56.413 millones</a:t>
            </a:r>
            <a:r>
              <a:rPr lang="es-CL" sz="1600" dirty="0"/>
              <a:t>, $51.910 millones corresponden a deuda flotante (recursos destinados al pago de las obligaciones devengadas al 31 de diciembre de 2017) en los Programas: Subsecretaría de Servicios Sociales ($2.684 millones); Ingreso Ético Familiar ($28.020 millones); Sistema de Protección Integral a la Infancia ($3.921 millones); FOSIS ($1.562 millones); INJ ($22 millones); CONADI ($11.075 millones); SENADIS ($1.371 millones); SENAMA ($1.318 millones); y, la Subsecretaría de Evaluación Social ($1.936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julio alcanzaron niveles de ejecución de 80,3%, 50,9% y 35,6%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80,3%, mientras que la Corporación Nacional de Desarrollo Indígena es la que presenta la ejecución menor con un 35,6%, explicado éste último por el bajo nivel de gasto de los subtítulos 24 transparencias corrientes y 33 transferencias de capital, que alcanzan gastos de 36,7% y 21,7% respectivamente, representando a su vez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79B45C-B859-4B61-BEEB-6146CA68D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3"/>
            <a:ext cx="4085655" cy="252229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530BBE7-3EF9-43D8-9C60-626AFED09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722" y="1882103"/>
            <a:ext cx="4053136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F56591-DC65-4D1E-8272-C414AD5CF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785027"/>
              </p:ext>
            </p:extLst>
          </p:nvPr>
        </p:nvGraphicFramePr>
        <p:xfrm>
          <a:off x="628651" y="1905966"/>
          <a:ext cx="7886698" cy="2457211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438333720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34587509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8097472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376796575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02117178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953530937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426832233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4169563945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96384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8155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670.862.675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51.754.427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405.431.603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6563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67.865.371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39.544.646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5315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13.490.635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-461.968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5.970.167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7118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1.467.263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1.260.277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7448,9%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1183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393.261.699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-1.051.077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268.722.910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706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9191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2.321.787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-250.511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804.481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8525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9827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31.503.365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3832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58.117.698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51.938.953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56.412.671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43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30F0EC1-1F41-4798-972C-6BBBCA63B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47792"/>
              </p:ext>
            </p:extLst>
          </p:nvPr>
        </p:nvGraphicFramePr>
        <p:xfrm>
          <a:off x="628651" y="1707137"/>
          <a:ext cx="7886698" cy="2415741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val="2660837205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val="2582183049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val="3319087896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1244917986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525852263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695140358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922040951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2625519443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1947419282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046748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44368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384.381.516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35.052.003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291.452.040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4521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62.250.890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3.515.814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40.795.695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99082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266.839.831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27.615.344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214.151.526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1147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36.504.819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42153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85.882.597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1.363.112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43.672.562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5900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8.305.018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4.007.626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52637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136.187.855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10.933.503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48.542.010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44576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21.079.191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10.880.531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57923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34.499.974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1.240.401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14.840.146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9024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20.856.030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10.628.481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89750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310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595DA69-65A9-45B9-A8D7-99155B4D2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4546"/>
              </p:ext>
            </p:extLst>
          </p:nvPr>
        </p:nvGraphicFramePr>
        <p:xfrm>
          <a:off x="628649" y="1892666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66243117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4723529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7670315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347463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041056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14937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020587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57578397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6734846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33243477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9155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400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62.250.890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40.795.695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266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20.782.534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11.966.095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643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2.802.380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3004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814.735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7406681,8%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613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814.735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7406681,8%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22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33.656.941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23.539.163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2435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252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1.197.307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28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31.946.503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302.431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22.341.856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966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552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4.472.179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3504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651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4.325.283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2.856.470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65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-67.379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970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978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824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183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7.352.313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4.363.613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128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3261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7A9FCF-680F-46D8-B93D-F08897D53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24917"/>
              </p:ext>
            </p:extLst>
          </p:nvPr>
        </p:nvGraphicFramePr>
        <p:xfrm>
          <a:off x="628649" y="189266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86467566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546725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8491399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1506397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267979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1118748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0885588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6719449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872895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4791898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88403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98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719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6795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121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277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95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7232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4.005.632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3.356.928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24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241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397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8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5768</Words>
  <Application>Microsoft Office PowerPoint</Application>
  <PresentationFormat>Presentación en pantalla (4:3)</PresentationFormat>
  <Paragraphs>3027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21:  MINISTERIO DE DESARROLLO SOCIAL</vt:lpstr>
      <vt:lpstr>EJECUCIÓN ACUMULADA DE GASTOS A JULIO DE 2018  PARTIDA 21 MINISTERIO DE DESARROLLO SOCIAL</vt:lpstr>
      <vt:lpstr>EJECUCIÓN ACUMULADA DE GASTOS A JULIO DE 2018  PARTIDA 21 MINISTERIO DE DESARROLLO SOCIAL</vt:lpstr>
      <vt:lpstr>EJECUCIÓN ACUMULADA DE GASTOS A JULIO DE 2018  PARTIDA 21 MINISTERIO DE DESARROLLO SOCIAL</vt:lpstr>
      <vt:lpstr>Presentación de PowerPoint</vt:lpstr>
      <vt:lpstr>EJECUCIÓN ACUMULADA DE GASTOS A JULIO DE 2018  PARTIDA 21 MINISTERIO DE DESARROLLO SOCIAL</vt:lpstr>
      <vt:lpstr>EJECUCIÓN ACUMULADA DE GASTOS A JULIO DE 2018  PARTIDA 2I RESUMEN POR CAPÍTULOS</vt:lpstr>
      <vt:lpstr>EJECUCIÓN ACUMULADA DE GASTOS A JULIO DE 2018  PARTIDA 21. CAPÍTULO 01. PROGRAMA 01:  SUBSECRETARÍA DE SERVICIOS SOCIALES</vt:lpstr>
      <vt:lpstr>EJECUCIÓN ACUMULADA DE GASTOS A JULIO DE 2018  PARTIDA 21. CAPÍTULO 01. PROGRAMA 01:  SUBSECRETARÍA DE SERVICIOS SOCIALES</vt:lpstr>
      <vt:lpstr>EJECUCIÓN ACUMULADA DE GASTOS A JULIO DE 2018  PARTIDA 21. CAPÍTULO 01. PROGRAMA 05:  INGRESO ÉTICO FAMILIAR Y SISTEMA CHILE SOLIDARIO</vt:lpstr>
      <vt:lpstr>EJECUCIÓN ACUMULADA DE GASTOS A JULIO DE 2018  PARTIDA 21. CAPÍTULO 01. PROGRAMA 05:  INGRESO ÉTICO FAMILIAR Y SISTEMA CHILE SOLIDARIO</vt:lpstr>
      <vt:lpstr>EJECUCIÓN ACUMULADA DE GASTOS A JULIO DE 2018  PARTIDA 21. CAPÍTULO 01. PROGRAMA 06:  SISTEMA DE PROTECCIÓN INTEGRAL A LA INFANCIA</vt:lpstr>
      <vt:lpstr>EJECUCIÓN ACUMULADA DE GASTOS A JULIO DE 2018  PARTIDA 21. CAPÍTULO 02. PROGRAMA 01:  FONDO DE SOLIDARIDAD E INVERSIÓN SOCIAL</vt:lpstr>
      <vt:lpstr>EJECUCIÓN ACUMULADA DE GASTOS A JULIO DE 2018  PARTIDA 21. CAPÍTULO 05. PROGRAMA 01:  INSTITUTO NACIONAL DE LA JUVENTUD</vt:lpstr>
      <vt:lpstr>EJECUCIÓN ACUMULADA DE GASTOS A JULIO DE 2018  PARTIDA 21. CAPÍTULO 06. PROGRAMA 01:  CORPORACIÓN NACIONAL DE DESARROLLO INDÍGENA</vt:lpstr>
      <vt:lpstr>EJECUCIÓN ACUMULADA DE GASTOS A JULIO DE 2018  PARTIDA 21. CAPÍTULO 06. PROGRAMA 01:  CORPORACIÓN NACIONAL DE DESARROLLO INDÍGENA</vt:lpstr>
      <vt:lpstr>EJECUCIÓN ACUMULADA DE GASTOS A JULIO DE 2018  PARTIDA 21. CAPÍTULO 07. PROGRAMA 01:  SERVICIO NACIONAL DE LA DISCAPACIDAD</vt:lpstr>
      <vt:lpstr>EJECUCIÓN ACUMULADA DE GASTOS A JULIO DE 2018  PARTIDA 21. CAPÍTULO 08. PROGRAMA 01:  SERVICIO NACIONAL DEL ADULTO MAYOR</vt:lpstr>
      <vt:lpstr>EJECUCIÓN ACUMULADA DE GASTOS A JULIO DE 2018  PARTIDA 21. CAPÍTULO 08. PROGRAMA 01:  SERVICIO NACIONAL DEL ADULTO MAYOR</vt:lpstr>
      <vt:lpstr>EJECUCIÓN ACUMULADA DE GASTOS A JULIO DE 2018  PARTIDA 21. CAPÍTULO 09. PROGRAMA 01:  SUBSECRETARÍA DE EVALUACIÓN SOCIAL</vt:lpstr>
      <vt:lpstr>EJECUCIÓN ACUMULADA DE GASTOS A JULIO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189</cp:revision>
  <cp:lastPrinted>2017-06-15T16:55:12Z</cp:lastPrinted>
  <dcterms:created xsi:type="dcterms:W3CDTF">2016-06-23T13:38:47Z</dcterms:created>
  <dcterms:modified xsi:type="dcterms:W3CDTF">2018-09-13T16:02:29Z</dcterms:modified>
</cp:coreProperties>
</file>