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267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Partida'!$W$16:$AC$16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Partida'!$W$17:$AC$17</c:f>
              <c:numCache>
                <c:formatCode>0.0%</c:formatCode>
                <c:ptCount val="7"/>
                <c:pt idx="0">
                  <c:v>5.4053771360343728E-2</c:v>
                </c:pt>
                <c:pt idx="1">
                  <c:v>4.7572562393463642E-2</c:v>
                </c:pt>
                <c:pt idx="2">
                  <c:v>7.9598412084879375E-2</c:v>
                </c:pt>
                <c:pt idx="3">
                  <c:v>3.4096416524870506E-2</c:v>
                </c:pt>
                <c:pt idx="4">
                  <c:v>5.3839657842262849E-2</c:v>
                </c:pt>
                <c:pt idx="5">
                  <c:v>7.5179340285387891E-2</c:v>
                </c:pt>
                <c:pt idx="6">
                  <c:v>6.9134375139132495E-2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9A-4754-AAE5-14F66160D975}"/>
            </c:ext>
          </c:extLst>
        </c:ser>
        <c:ser>
          <c:idx val="1"/>
          <c:order val="1"/>
          <c:tx>
            <c:strRef>
              <c:f>'Resumen Partida'!$V$18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'Resumen Partida'!$W$16:$AC$16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Partida'!$W$18:$AC$18</c:f>
              <c:numCache>
                <c:formatCode>0.0%</c:formatCode>
                <c:ptCount val="7"/>
                <c:pt idx="0">
                  <c:v>4.6460314309190343E-2</c:v>
                </c:pt>
                <c:pt idx="1">
                  <c:v>4.8009099803374554E-2</c:v>
                </c:pt>
                <c:pt idx="2">
                  <c:v>6.7944961299352499E-2</c:v>
                </c:pt>
                <c:pt idx="3">
                  <c:v>5.1301051668633739E-2</c:v>
                </c:pt>
                <c:pt idx="4">
                  <c:v>0.25881825733591923</c:v>
                </c:pt>
                <c:pt idx="5">
                  <c:v>7.3419480912386398E-2</c:v>
                </c:pt>
                <c:pt idx="6">
                  <c:v>5.7115985881946857E-2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C0-462D-9396-F1F598C8C5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61628800"/>
        <c:axId val="61630336"/>
      </c:barChart>
      <c:catAx>
        <c:axId val="6162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1630336"/>
        <c:crosses val="autoZero"/>
        <c:auto val="1"/>
        <c:lblAlgn val="ctr"/>
        <c:lblOffset val="100"/>
        <c:noMultiLvlLbl val="0"/>
      </c:catAx>
      <c:valAx>
        <c:axId val="6163033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616288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/>
              <a:t>Ejecución Acumulada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Partida'!$AI$17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2777777777777778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5A-45A2-9A47-D93CF711F71A}"/>
                </c:ext>
              </c:extLst>
            </c:dLbl>
            <c:dLbl>
              <c:idx val="1"/>
              <c:layout>
                <c:manualLayout>
                  <c:x val="-0.1333333333333333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5A-45A2-9A47-D93CF711F71A}"/>
                </c:ext>
              </c:extLst>
            </c:dLbl>
            <c:dLbl>
              <c:idx val="2"/>
              <c:layout>
                <c:manualLayout>
                  <c:x val="2.2222222222222223E-2"/>
                  <c:y val="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Partida'!$AJ$16:$AP$16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Partida'!$AJ$17:$AP$17</c:f>
              <c:numCache>
                <c:formatCode>0.0%</c:formatCode>
                <c:ptCount val="7"/>
                <c:pt idx="0">
                  <c:v>5.4053771360343728E-2</c:v>
                </c:pt>
                <c:pt idx="1">
                  <c:v>0.10162633375380738</c:v>
                </c:pt>
                <c:pt idx="2">
                  <c:v>0.18122474583868675</c:v>
                </c:pt>
                <c:pt idx="3">
                  <c:v>0.21532116236355725</c:v>
                </c:pt>
                <c:pt idx="4">
                  <c:v>0.26916082020582011</c:v>
                </c:pt>
                <c:pt idx="5">
                  <c:v>0.34434016049120797</c:v>
                </c:pt>
                <c:pt idx="6">
                  <c:v>0.41347453563034048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05A-45A2-9A47-D93CF711F71A}"/>
            </c:ext>
          </c:extLst>
        </c:ser>
        <c:ser>
          <c:idx val="1"/>
          <c:order val="1"/>
          <c:tx>
            <c:strRef>
              <c:f>'Resumen Partida'!$AI$18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8.3333333333333072E-3"/>
                  <c:y val="2.777777777777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4999999999999997E-2"/>
                  <c:y val="-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11111111111111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Partida'!$AJ$16:$AP$16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Partida'!$AJ$18:$AP$18</c:f>
              <c:numCache>
                <c:formatCode>0.0%</c:formatCode>
                <c:ptCount val="7"/>
                <c:pt idx="0">
                  <c:v>4.6460314309190343E-2</c:v>
                </c:pt>
                <c:pt idx="1">
                  <c:v>9.4469414112564903E-2</c:v>
                </c:pt>
                <c:pt idx="2">
                  <c:v>0.16241437541191742</c:v>
                </c:pt>
                <c:pt idx="3">
                  <c:v>0.21371542708055113</c:v>
                </c:pt>
                <c:pt idx="4">
                  <c:v>0.47253368441647037</c:v>
                </c:pt>
                <c:pt idx="5">
                  <c:v>0.54595316532885674</c:v>
                </c:pt>
                <c:pt idx="6">
                  <c:v>0.60306915121080362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F05A-45A2-9A47-D93CF711F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281472"/>
        <c:axId val="60739968"/>
      </c:lineChart>
      <c:catAx>
        <c:axId val="1122814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0739968"/>
        <c:crosses val="autoZero"/>
        <c:auto val="1"/>
        <c:lblAlgn val="ctr"/>
        <c:lblOffset val="100"/>
        <c:noMultiLvlLbl val="0"/>
      </c:catAx>
      <c:valAx>
        <c:axId val="6073996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1122814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3192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</a:t>
            </a:r>
            <a:r>
              <a:rPr lang="es-CL" sz="2000" b="1" dirty="0" smtClean="0">
                <a:latin typeface="+mn-lt"/>
              </a:rPr>
              <a:t>ACUMULADA DE </a:t>
            </a:r>
            <a:r>
              <a:rPr lang="es-CL" sz="2000" b="1" dirty="0">
                <a:latin typeface="+mn-lt"/>
              </a:rPr>
              <a:t>GASTOS </a:t>
            </a:r>
            <a:r>
              <a:rPr lang="es-CL" sz="2000" b="1" dirty="0" smtClean="0">
                <a:latin typeface="+mn-lt"/>
              </a:rPr>
              <a:t>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 smtClean="0">
                <a:latin typeface="+mn-lt"/>
              </a:rPr>
              <a:t>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600" dirty="0"/>
              <a:t>Al mes de </a:t>
            </a:r>
            <a:r>
              <a:rPr lang="es-CL" sz="1600" dirty="0" smtClean="0"/>
              <a:t>JULIO</a:t>
            </a:r>
            <a:r>
              <a:rPr lang="es-CL" sz="1600" dirty="0" smtClean="0"/>
              <a:t>, </a:t>
            </a:r>
            <a:r>
              <a:rPr lang="es-CL" sz="1600" dirty="0"/>
              <a:t>el Ministerio registró </a:t>
            </a:r>
            <a:r>
              <a:rPr lang="es-CL" sz="1600" dirty="0" smtClean="0"/>
              <a:t>un gasto </a:t>
            </a:r>
            <a:r>
              <a:rPr lang="es-CL" sz="1600" dirty="0" smtClean="0"/>
              <a:t>de </a:t>
            </a:r>
            <a:r>
              <a:rPr lang="es-CL" sz="1600" b="1" dirty="0" smtClean="0"/>
              <a:t>$1.669 millones</a:t>
            </a:r>
            <a:r>
              <a:rPr lang="es-CL" sz="1600" dirty="0"/>
              <a:t>, equivalente a un gasto de </a:t>
            </a:r>
            <a:r>
              <a:rPr lang="es-CL" sz="1600" dirty="0" smtClean="0"/>
              <a:t>5,7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al presupuesto vigente</a:t>
            </a:r>
            <a:r>
              <a:rPr lang="es-CL" sz="1600" dirty="0" smtClean="0"/>
              <a:t>. Con ello, la ejecución acumulada asciende a $17.625 millones, es decir un 60,3% de avance.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MX" sz="1600" dirty="0" smtClean="0"/>
              <a:t>Respecto de las modificaciones presupuestarias, durante el mes de julio se observó una rebaja de $52 millones en Adquisición de Activos No Financieros, $548 millones en Bienes y Servicios de Consumo y 133 millones en Personal. Estas rebajas se adicionan a las efectuadas en los meses anteriores en Personal por $14 millones, además de los incrementos en Prestaciones de Seguridad Social por $24 millones y Servicio de la Deuda por $6.431 millones.  En consecuencia, el total de modificaciones presupuestarias sufridas por la Partida al mes de julio totaliza $5.706 millones.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21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1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71600" y="4869160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686218"/>
              </p:ext>
            </p:extLst>
          </p:nvPr>
        </p:nvGraphicFramePr>
        <p:xfrm>
          <a:off x="931162" y="2348880"/>
          <a:ext cx="7264403" cy="2135505"/>
        </p:xfrm>
        <a:graphic>
          <a:graphicData uri="http://schemas.openxmlformats.org/drawingml/2006/table">
            <a:tbl>
              <a:tblPr/>
              <a:tblGrid>
                <a:gridCol w="716882"/>
                <a:gridCol w="2246229"/>
                <a:gridCol w="716882"/>
                <a:gridCol w="716882"/>
                <a:gridCol w="716882"/>
                <a:gridCol w="716882"/>
                <a:gridCol w="716882"/>
                <a:gridCol w="716882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29.226.126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34.932.763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5.706.637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17.625.375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12.659.875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12.512.694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-147.181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7.319.089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4.383.895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3.835.227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-548.668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1.838.092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11.493.888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11.493.888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1.722.278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290.125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-52.898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342.445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6.773.817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6.431.372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6.610.657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20,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720844"/>
              </p:ext>
            </p:extLst>
          </p:nvPr>
        </p:nvGraphicFramePr>
        <p:xfrm>
          <a:off x="779042" y="3284984"/>
          <a:ext cx="7493001" cy="876300"/>
        </p:xfrm>
        <a:graphic>
          <a:graphicData uri="http://schemas.openxmlformats.org/drawingml/2006/table">
            <a:tbl>
              <a:tblPr/>
              <a:tblGrid>
                <a:gridCol w="333093"/>
                <a:gridCol w="279163"/>
                <a:gridCol w="2312615"/>
                <a:gridCol w="761355"/>
                <a:gridCol w="761355"/>
                <a:gridCol w="761355"/>
                <a:gridCol w="761355"/>
                <a:gridCol w="761355"/>
                <a:gridCol w="76135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20.233.783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19.644.352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-589.431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8.971.301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8.992.343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15.288.411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6.296.068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8.654.074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833960"/>
              </p:ext>
            </p:extLst>
          </p:nvPr>
        </p:nvGraphicFramePr>
        <p:xfrm>
          <a:off x="843863" y="1521868"/>
          <a:ext cx="7472554" cy="4525955"/>
        </p:xfrm>
        <a:graphic>
          <a:graphicData uri="http://schemas.openxmlformats.org/drawingml/2006/table">
            <a:tbl>
              <a:tblPr/>
              <a:tblGrid>
                <a:gridCol w="238580"/>
                <a:gridCol w="459487"/>
                <a:gridCol w="329888"/>
                <a:gridCol w="2203181"/>
                <a:gridCol w="706903"/>
                <a:gridCol w="706903"/>
                <a:gridCol w="706903"/>
                <a:gridCol w="706903"/>
                <a:gridCol w="706903"/>
                <a:gridCol w="706903"/>
              </a:tblGrid>
              <a:tr h="17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82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20.233.783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19.644.352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-589.431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8.971.301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9.481.313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9.378.472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-102.841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5.612.167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3.908.842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3.449.646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-459.196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1.619.739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6.365.273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6.365.273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1.538.630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6.365.273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6.365.273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1.538.630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960.359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960.359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443.928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946.548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946.548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487.565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945.672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945.672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449.029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1.811.565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1.811.565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68.866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1.439.155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1.439.155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14.112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261.974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261.974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75.130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168.143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140.907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-27.236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55.392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47.044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37.543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-9.501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4.802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-969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3.917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81,6%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9.234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8.293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-941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6.625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49.094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39.179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-9.915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9.551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57.969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52.059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-5.910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35.299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308.212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308.054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145.373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227.187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227.187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105.135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81.025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80.867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40.238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2.000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457200" y="2144781"/>
          <a:ext cx="8229599" cy="3436801"/>
        </p:xfrm>
        <a:graphic>
          <a:graphicData uri="http://schemas.openxmlformats.org/drawingml/2006/table">
            <a:tbl>
              <a:tblPr/>
              <a:tblGrid>
                <a:gridCol w="341804"/>
                <a:gridCol w="315512"/>
                <a:gridCol w="327198"/>
                <a:gridCol w="3085005"/>
                <a:gridCol w="701137"/>
                <a:gridCol w="701137"/>
                <a:gridCol w="654395"/>
                <a:gridCol w="701137"/>
                <a:gridCol w="701137"/>
                <a:gridCol w="701137"/>
              </a:tblGrid>
              <a:tr h="1753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805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8.992.343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15.288.411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6.296.068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8.654.074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96,2%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56,6%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3.178.562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3.134.222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-44.340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1.706.922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53,7%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54,5%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475.053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385.581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-89.472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218.353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56,6%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24.012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24.012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24.012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5.128.615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5.128.615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183.648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5.128.615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5.128.615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183.648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4.479.804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4.479.804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67.045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563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Televisión Cultural y Educativa CNTV Infantil  (ex  Novasur)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648.811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648.811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116.603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174.880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149.218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-25.662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55.855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37,4%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14.477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13.001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-1.476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3.357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23,2%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25,8%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78.323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62.505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-15.818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17.757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22,7%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82.080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73.712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-8.368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34.741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47,1%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34.233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6.465.763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6.431.530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6.465.284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Interna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33.695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33.695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33.224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98,6%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98,6%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Interna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538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537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529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98,3%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98,5%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6.431.531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6.431.531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6.431.531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67" marR="8767" marT="8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67" marR="8767" marT="8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2619</TotalTime>
  <Words>1152</Words>
  <Application>Microsoft Office PowerPoint</Application>
  <PresentationFormat>Presentación en pantalla (4:3)</PresentationFormat>
  <Paragraphs>555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ACUMULADA DE GASTOS PRESUPUESTARIOS AL MES DE JULIO DE 2018 PARTIDA 20: MINISTERIO SECRETARÍA GENERAL DE GOBIERNO</vt:lpstr>
      <vt:lpstr>EJECUCIÓN ACUMULADA DE GASTOS A JULIO DE 2018  PARTIDA 20 MINISTERIO SECRETARÍA GENERAL DE GOBIERNO</vt:lpstr>
      <vt:lpstr>COMPORTAMIENTO DE LA EJECUCIÓN MENSUAL DE GASTOS A JULIO DE 2018  PARTIDA 20 MINISTERIO SECRETARÍA GENERAL DE GOBIERNO</vt:lpstr>
      <vt:lpstr>COMPORTAMIENTO DE LA EJECUCIÓN MENSUAL DE GASTOS A JULIO DE 2018  PARTIDA 20 MINISTERIO SECRETARÍA GENERAL DE GOBIERNO</vt:lpstr>
      <vt:lpstr>EJECUCIÓN ACUMULADA  DE GASTOS A JULIO DE 2018  PARTIDA 20 MINISTERIO SECRETARÍA GENERAL DE GOBIERNO</vt:lpstr>
      <vt:lpstr>EJECUCIÓN ACUMULADA DE GASTOS A JULIO DE 2018  PARTRIDA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160</cp:revision>
  <cp:lastPrinted>2016-10-11T11:56:42Z</cp:lastPrinted>
  <dcterms:created xsi:type="dcterms:W3CDTF">2016-06-23T13:38:47Z</dcterms:created>
  <dcterms:modified xsi:type="dcterms:W3CDTF">2018-09-12T19:16:46Z</dcterms:modified>
</cp:coreProperties>
</file>